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257" r:id="rId3"/>
    <p:sldId id="259" r:id="rId4"/>
    <p:sldId id="262" r:id="rId5"/>
    <p:sldId id="263" r:id="rId6"/>
    <p:sldId id="264" r:id="rId7"/>
    <p:sldId id="265" r:id="rId8"/>
    <p:sldId id="260" r:id="rId9"/>
    <p:sldId id="261" r:id="rId10"/>
    <p:sldId id="266" r:id="rId11"/>
    <p:sldId id="267" r:id="rId12"/>
    <p:sldId id="268" r:id="rId13"/>
    <p:sldId id="269" r:id="rId14"/>
    <p:sldId id="276" r:id="rId15"/>
    <p:sldId id="277" r:id="rId16"/>
    <p:sldId id="274" r:id="rId17"/>
    <p:sldId id="275" r:id="rId18"/>
    <p:sldId id="270" r:id="rId19"/>
    <p:sldId id="271" r:id="rId20"/>
    <p:sldId id="272" r:id="rId21"/>
    <p:sldId id="273" r:id="rId22"/>
    <p:sldId id="278" r:id="rId23"/>
    <p:sldId id="279" r:id="rId24"/>
    <p:sldId id="280" r:id="rId25"/>
    <p:sldId id="281" r:id="rId26"/>
    <p:sldId id="282" r:id="rId27"/>
    <p:sldId id="283" r:id="rId28"/>
    <p:sldId id="286" r:id="rId29"/>
    <p:sldId id="287" r:id="rId30"/>
    <p:sldId id="284" r:id="rId31"/>
    <p:sldId id="285" r:id="rId32"/>
    <p:sldId id="292" r:id="rId33"/>
    <p:sldId id="293" r:id="rId34"/>
    <p:sldId id="290" r:id="rId35"/>
    <p:sldId id="291" r:id="rId36"/>
    <p:sldId id="294" r:id="rId37"/>
    <p:sldId id="295" r:id="rId38"/>
    <p:sldId id="296" r:id="rId39"/>
    <p:sldId id="297" r:id="rId40"/>
    <p:sldId id="288" r:id="rId41"/>
    <p:sldId id="289" r:id="rId42"/>
    <p:sldId id="298" r:id="rId43"/>
    <p:sldId id="299" r:id="rId44"/>
    <p:sldId id="300" r:id="rId45"/>
    <p:sldId id="301" r:id="rId46"/>
    <p:sldId id="304" r:id="rId47"/>
    <p:sldId id="305" r:id="rId48"/>
    <p:sldId id="302" r:id="rId49"/>
    <p:sldId id="303" r:id="rId50"/>
    <p:sldId id="306" r:id="rId51"/>
    <p:sldId id="307" r:id="rId52"/>
    <p:sldId id="30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CF3"/>
    <a:srgbClr val="E7EAF0"/>
    <a:srgbClr val="D1D6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3" autoAdjust="0"/>
    <p:restoredTop sz="94660"/>
  </p:normalViewPr>
  <p:slideViewPr>
    <p:cSldViewPr snapToGrid="0" snapToObjects="1">
      <p:cViewPr>
        <p:scale>
          <a:sx n="90" d="100"/>
          <a:sy n="90" d="100"/>
        </p:scale>
        <p:origin x="-1596"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84C484-9345-49D1-AB15-419A7E6FC22B}" type="datetimeFigureOut">
              <a:rPr lang="en-US" smtClean="0"/>
              <a:pPr/>
              <a:t>1/24/2014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2DC05A-B842-4A2B-9FD5-4A9C693AC041}" type="slidenum">
              <a:rPr lang="en-US" smtClean="0"/>
              <a:pPr/>
              <a:t>‹#›</a:t>
            </a:fld>
            <a:endParaRPr lang="en-US"/>
          </a:p>
        </p:txBody>
      </p:sp>
    </p:spTree>
    <p:extLst>
      <p:ext uri="{BB962C8B-B14F-4D97-AF65-F5344CB8AC3E}">
        <p14:creationId xmlns:p14="http://schemas.microsoft.com/office/powerpoint/2010/main" val="1079248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8339D-F141-1849-8589-C3EB74B7D788}" type="datetimeFigureOut">
              <a:rPr lang="en-US" smtClean="0"/>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3F579-9575-B140-B844-FDD3606E57F2}" type="slidenum">
              <a:rPr lang="en-US" smtClean="0"/>
              <a:pPr/>
              <a:t>‹#›</a:t>
            </a:fld>
            <a:endParaRPr lang="en-US"/>
          </a:p>
        </p:txBody>
      </p:sp>
    </p:spTree>
    <p:extLst>
      <p:ext uri="{BB962C8B-B14F-4D97-AF65-F5344CB8AC3E}">
        <p14:creationId xmlns:p14="http://schemas.microsoft.com/office/powerpoint/2010/main" val="2387283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a:t>
            </a:fld>
            <a:endParaRPr lang="en-US"/>
          </a:p>
        </p:txBody>
      </p:sp>
    </p:spTree>
    <p:extLst>
      <p:ext uri="{BB962C8B-B14F-4D97-AF65-F5344CB8AC3E}">
        <p14:creationId xmlns:p14="http://schemas.microsoft.com/office/powerpoint/2010/main" val="66587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1,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10</a:t>
            </a:fld>
            <a:endParaRPr lang="en-US"/>
          </a:p>
        </p:txBody>
      </p:sp>
    </p:spTree>
    <p:extLst>
      <p:ext uri="{BB962C8B-B14F-4D97-AF65-F5344CB8AC3E}">
        <p14:creationId xmlns:p14="http://schemas.microsoft.com/office/powerpoint/2010/main" val="328965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1,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11</a:t>
            </a:fld>
            <a:endParaRPr lang="en-US"/>
          </a:p>
        </p:txBody>
      </p:sp>
    </p:spTree>
    <p:extLst>
      <p:ext uri="{BB962C8B-B14F-4D97-AF65-F5344CB8AC3E}">
        <p14:creationId xmlns:p14="http://schemas.microsoft.com/office/powerpoint/2010/main" val="60319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12</a:t>
            </a:fld>
            <a:endParaRPr lang="en-US"/>
          </a:p>
        </p:txBody>
      </p:sp>
    </p:spTree>
    <p:extLst>
      <p:ext uri="{BB962C8B-B14F-4D97-AF65-F5344CB8AC3E}">
        <p14:creationId xmlns:p14="http://schemas.microsoft.com/office/powerpoint/2010/main" val="330245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2,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13</a:t>
            </a:fld>
            <a:endParaRPr lang="en-US"/>
          </a:p>
        </p:txBody>
      </p:sp>
    </p:spTree>
    <p:extLst>
      <p:ext uri="{BB962C8B-B14F-4D97-AF65-F5344CB8AC3E}">
        <p14:creationId xmlns:p14="http://schemas.microsoft.com/office/powerpoint/2010/main" val="180352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500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14</a:t>
            </a:fld>
            <a:endParaRPr lang="en-US"/>
          </a:p>
        </p:txBody>
      </p:sp>
    </p:spTree>
    <p:extLst>
      <p:ext uri="{BB962C8B-B14F-4D97-AF65-F5344CB8AC3E}">
        <p14:creationId xmlns:p14="http://schemas.microsoft.com/office/powerpoint/2010/main" val="4061139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2,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15</a:t>
            </a:fld>
            <a:endParaRPr lang="en-US"/>
          </a:p>
        </p:txBody>
      </p:sp>
    </p:spTree>
    <p:extLst>
      <p:ext uri="{BB962C8B-B14F-4D97-AF65-F5344CB8AC3E}">
        <p14:creationId xmlns:p14="http://schemas.microsoft.com/office/powerpoint/2010/main" val="443693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16</a:t>
            </a:fld>
            <a:endParaRPr lang="en-US"/>
          </a:p>
        </p:txBody>
      </p:sp>
    </p:spTree>
    <p:extLst>
      <p:ext uri="{BB962C8B-B14F-4D97-AF65-F5344CB8AC3E}">
        <p14:creationId xmlns:p14="http://schemas.microsoft.com/office/powerpoint/2010/main" val="183253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2,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17</a:t>
            </a:fld>
            <a:endParaRPr lang="en-US"/>
          </a:p>
        </p:txBody>
      </p:sp>
    </p:spTree>
    <p:extLst>
      <p:ext uri="{BB962C8B-B14F-4D97-AF65-F5344CB8AC3E}">
        <p14:creationId xmlns:p14="http://schemas.microsoft.com/office/powerpoint/2010/main" val="124493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18</a:t>
            </a:fld>
            <a:endParaRPr lang="en-US"/>
          </a:p>
        </p:txBody>
      </p:sp>
    </p:spTree>
    <p:extLst>
      <p:ext uri="{BB962C8B-B14F-4D97-AF65-F5344CB8AC3E}">
        <p14:creationId xmlns:p14="http://schemas.microsoft.com/office/powerpoint/2010/main" val="50722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2,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19</a:t>
            </a:fld>
            <a:endParaRPr lang="en-US"/>
          </a:p>
        </p:txBody>
      </p:sp>
    </p:spTree>
    <p:extLst>
      <p:ext uri="{BB962C8B-B14F-4D97-AF65-F5344CB8AC3E}">
        <p14:creationId xmlns:p14="http://schemas.microsoft.com/office/powerpoint/2010/main" val="164054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1,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a:t>
            </a:fld>
            <a:endParaRPr lang="en-US"/>
          </a:p>
        </p:txBody>
      </p:sp>
    </p:spTree>
    <p:extLst>
      <p:ext uri="{BB962C8B-B14F-4D97-AF65-F5344CB8AC3E}">
        <p14:creationId xmlns:p14="http://schemas.microsoft.com/office/powerpoint/2010/main" val="2903786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2, 300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20</a:t>
            </a:fld>
            <a:endParaRPr lang="en-US"/>
          </a:p>
        </p:txBody>
      </p:sp>
    </p:spTree>
    <p:extLst>
      <p:ext uri="{BB962C8B-B14F-4D97-AF65-F5344CB8AC3E}">
        <p14:creationId xmlns:p14="http://schemas.microsoft.com/office/powerpoint/2010/main" val="3583161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2, 300 points.</a:t>
            </a:r>
          </a:p>
          <a:p>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21</a:t>
            </a:fld>
            <a:endParaRPr lang="en-US"/>
          </a:p>
        </p:txBody>
      </p:sp>
    </p:spTree>
    <p:extLst>
      <p:ext uri="{BB962C8B-B14F-4D97-AF65-F5344CB8AC3E}">
        <p14:creationId xmlns:p14="http://schemas.microsoft.com/office/powerpoint/2010/main" val="1118186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100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22</a:t>
            </a:fld>
            <a:endParaRPr lang="en-US"/>
          </a:p>
        </p:txBody>
      </p:sp>
    </p:spTree>
    <p:extLst>
      <p:ext uri="{BB962C8B-B14F-4D97-AF65-F5344CB8AC3E}">
        <p14:creationId xmlns:p14="http://schemas.microsoft.com/office/powerpoint/2010/main" val="1536737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23</a:t>
            </a:fld>
            <a:endParaRPr lang="en-US"/>
          </a:p>
        </p:txBody>
      </p:sp>
    </p:spTree>
    <p:extLst>
      <p:ext uri="{BB962C8B-B14F-4D97-AF65-F5344CB8AC3E}">
        <p14:creationId xmlns:p14="http://schemas.microsoft.com/office/powerpoint/2010/main" val="1619697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24</a:t>
            </a:fld>
            <a:endParaRPr lang="en-US"/>
          </a:p>
        </p:txBody>
      </p:sp>
    </p:spTree>
    <p:extLst>
      <p:ext uri="{BB962C8B-B14F-4D97-AF65-F5344CB8AC3E}">
        <p14:creationId xmlns:p14="http://schemas.microsoft.com/office/powerpoint/2010/main" val="377778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25</a:t>
            </a:fld>
            <a:endParaRPr lang="en-US"/>
          </a:p>
        </p:txBody>
      </p:sp>
    </p:spTree>
    <p:extLst>
      <p:ext uri="{BB962C8B-B14F-4D97-AF65-F5344CB8AC3E}">
        <p14:creationId xmlns:p14="http://schemas.microsoft.com/office/powerpoint/2010/main" val="14710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26</a:t>
            </a:fld>
            <a:endParaRPr lang="en-US"/>
          </a:p>
        </p:txBody>
      </p:sp>
    </p:spTree>
    <p:extLst>
      <p:ext uri="{BB962C8B-B14F-4D97-AF65-F5344CB8AC3E}">
        <p14:creationId xmlns:p14="http://schemas.microsoft.com/office/powerpoint/2010/main" val="337872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300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27</a:t>
            </a:fld>
            <a:endParaRPr lang="en-US"/>
          </a:p>
        </p:txBody>
      </p:sp>
    </p:spTree>
    <p:extLst>
      <p:ext uri="{BB962C8B-B14F-4D97-AF65-F5344CB8AC3E}">
        <p14:creationId xmlns:p14="http://schemas.microsoft.com/office/powerpoint/2010/main" val="2165625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500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28</a:t>
            </a:fld>
            <a:endParaRPr lang="en-US"/>
          </a:p>
        </p:txBody>
      </p:sp>
    </p:spTree>
    <p:extLst>
      <p:ext uri="{BB962C8B-B14F-4D97-AF65-F5344CB8AC3E}">
        <p14:creationId xmlns:p14="http://schemas.microsoft.com/office/powerpoint/2010/main" val="1531851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29</a:t>
            </a:fld>
            <a:endParaRPr lang="en-US"/>
          </a:p>
        </p:txBody>
      </p:sp>
    </p:spTree>
    <p:extLst>
      <p:ext uri="{BB962C8B-B14F-4D97-AF65-F5344CB8AC3E}">
        <p14:creationId xmlns:p14="http://schemas.microsoft.com/office/powerpoint/2010/main" val="401912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1,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3</a:t>
            </a:fld>
            <a:endParaRPr lang="en-US"/>
          </a:p>
        </p:txBody>
      </p:sp>
    </p:spTree>
    <p:extLst>
      <p:ext uri="{BB962C8B-B14F-4D97-AF65-F5344CB8AC3E}">
        <p14:creationId xmlns:p14="http://schemas.microsoft.com/office/powerpoint/2010/main" val="768980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3,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30</a:t>
            </a:fld>
            <a:endParaRPr lang="en-US"/>
          </a:p>
        </p:txBody>
      </p:sp>
    </p:spTree>
    <p:extLst>
      <p:ext uri="{BB962C8B-B14F-4D97-AF65-F5344CB8AC3E}">
        <p14:creationId xmlns:p14="http://schemas.microsoft.com/office/powerpoint/2010/main" val="2834490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3,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31</a:t>
            </a:fld>
            <a:endParaRPr lang="en-US"/>
          </a:p>
        </p:txBody>
      </p:sp>
    </p:spTree>
    <p:extLst>
      <p:ext uri="{BB962C8B-B14F-4D97-AF65-F5344CB8AC3E}">
        <p14:creationId xmlns:p14="http://schemas.microsoft.com/office/powerpoint/2010/main" val="2686892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32</a:t>
            </a:fld>
            <a:endParaRPr lang="en-US"/>
          </a:p>
        </p:txBody>
      </p:sp>
    </p:spTree>
    <p:extLst>
      <p:ext uri="{BB962C8B-B14F-4D97-AF65-F5344CB8AC3E}">
        <p14:creationId xmlns:p14="http://schemas.microsoft.com/office/powerpoint/2010/main" val="207395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33</a:t>
            </a:fld>
            <a:endParaRPr lang="en-US"/>
          </a:p>
        </p:txBody>
      </p:sp>
    </p:spTree>
    <p:extLst>
      <p:ext uri="{BB962C8B-B14F-4D97-AF65-F5344CB8AC3E}">
        <p14:creationId xmlns:p14="http://schemas.microsoft.com/office/powerpoint/2010/main" val="2864695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200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34</a:t>
            </a:fld>
            <a:endParaRPr lang="en-US"/>
          </a:p>
        </p:txBody>
      </p:sp>
    </p:spTree>
    <p:extLst>
      <p:ext uri="{BB962C8B-B14F-4D97-AF65-F5344CB8AC3E}">
        <p14:creationId xmlns:p14="http://schemas.microsoft.com/office/powerpoint/2010/main" val="1929186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35</a:t>
            </a:fld>
            <a:endParaRPr lang="en-US"/>
          </a:p>
        </p:txBody>
      </p:sp>
    </p:spTree>
    <p:extLst>
      <p:ext uri="{BB962C8B-B14F-4D97-AF65-F5344CB8AC3E}">
        <p14:creationId xmlns:p14="http://schemas.microsoft.com/office/powerpoint/2010/main" val="3502546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36</a:t>
            </a:fld>
            <a:endParaRPr lang="en-US"/>
          </a:p>
        </p:txBody>
      </p:sp>
    </p:spTree>
    <p:extLst>
      <p:ext uri="{BB962C8B-B14F-4D97-AF65-F5344CB8AC3E}">
        <p14:creationId xmlns:p14="http://schemas.microsoft.com/office/powerpoint/2010/main" val="3981403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37</a:t>
            </a:fld>
            <a:endParaRPr lang="en-US"/>
          </a:p>
        </p:txBody>
      </p:sp>
    </p:spTree>
    <p:extLst>
      <p:ext uri="{BB962C8B-B14F-4D97-AF65-F5344CB8AC3E}">
        <p14:creationId xmlns:p14="http://schemas.microsoft.com/office/powerpoint/2010/main" val="3987430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38</a:t>
            </a:fld>
            <a:endParaRPr lang="en-US"/>
          </a:p>
        </p:txBody>
      </p:sp>
    </p:spTree>
    <p:extLst>
      <p:ext uri="{BB962C8B-B14F-4D97-AF65-F5344CB8AC3E}">
        <p14:creationId xmlns:p14="http://schemas.microsoft.com/office/powerpoint/2010/main" val="2134663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500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39</a:t>
            </a:fld>
            <a:endParaRPr lang="en-US"/>
          </a:p>
        </p:txBody>
      </p:sp>
    </p:spTree>
    <p:extLst>
      <p:ext uri="{BB962C8B-B14F-4D97-AF65-F5344CB8AC3E}">
        <p14:creationId xmlns:p14="http://schemas.microsoft.com/office/powerpoint/2010/main" val="253676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1,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4</a:t>
            </a:fld>
            <a:endParaRPr lang="en-US"/>
          </a:p>
        </p:txBody>
      </p:sp>
    </p:spTree>
    <p:extLst>
      <p:ext uri="{BB962C8B-B14F-4D97-AF65-F5344CB8AC3E}">
        <p14:creationId xmlns:p14="http://schemas.microsoft.com/office/powerpoint/2010/main" val="1952051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4, 100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40</a:t>
            </a:fld>
            <a:endParaRPr lang="en-US"/>
          </a:p>
        </p:txBody>
      </p:sp>
    </p:spTree>
    <p:extLst>
      <p:ext uri="{BB962C8B-B14F-4D97-AF65-F5344CB8AC3E}">
        <p14:creationId xmlns:p14="http://schemas.microsoft.com/office/powerpoint/2010/main" val="3486851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4, 100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41</a:t>
            </a:fld>
            <a:endParaRPr lang="en-US"/>
          </a:p>
        </p:txBody>
      </p:sp>
    </p:spTree>
    <p:extLst>
      <p:ext uri="{BB962C8B-B14F-4D97-AF65-F5344CB8AC3E}">
        <p14:creationId xmlns:p14="http://schemas.microsoft.com/office/powerpoint/2010/main" val="872907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5, 100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42</a:t>
            </a:fld>
            <a:endParaRPr lang="en-US"/>
          </a:p>
        </p:txBody>
      </p:sp>
    </p:spTree>
    <p:extLst>
      <p:ext uri="{BB962C8B-B14F-4D97-AF65-F5344CB8AC3E}">
        <p14:creationId xmlns:p14="http://schemas.microsoft.com/office/powerpoint/2010/main" val="246363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100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43</a:t>
            </a:fld>
            <a:endParaRPr lang="en-US"/>
          </a:p>
        </p:txBody>
      </p:sp>
    </p:spTree>
    <p:extLst>
      <p:ext uri="{BB962C8B-B14F-4D97-AF65-F5344CB8AC3E}">
        <p14:creationId xmlns:p14="http://schemas.microsoft.com/office/powerpoint/2010/main" val="85700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5,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44</a:t>
            </a:fld>
            <a:endParaRPr lang="en-US"/>
          </a:p>
        </p:txBody>
      </p:sp>
    </p:spTree>
    <p:extLst>
      <p:ext uri="{BB962C8B-B14F-4D97-AF65-F5344CB8AC3E}">
        <p14:creationId xmlns:p14="http://schemas.microsoft.com/office/powerpoint/2010/main" val="37412312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200 points.</a:t>
            </a:r>
          </a:p>
          <a:p>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45</a:t>
            </a:fld>
            <a:endParaRPr lang="en-US"/>
          </a:p>
        </p:txBody>
      </p:sp>
    </p:spTree>
    <p:extLst>
      <p:ext uri="{BB962C8B-B14F-4D97-AF65-F5344CB8AC3E}">
        <p14:creationId xmlns:p14="http://schemas.microsoft.com/office/powerpoint/2010/main" val="2456861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5,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46</a:t>
            </a:fld>
            <a:endParaRPr lang="en-US"/>
          </a:p>
        </p:txBody>
      </p:sp>
    </p:spTree>
    <p:extLst>
      <p:ext uri="{BB962C8B-B14F-4D97-AF65-F5344CB8AC3E}">
        <p14:creationId xmlns:p14="http://schemas.microsoft.com/office/powerpoint/2010/main" val="3406647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47</a:t>
            </a:fld>
            <a:endParaRPr lang="en-US"/>
          </a:p>
        </p:txBody>
      </p:sp>
    </p:spTree>
    <p:extLst>
      <p:ext uri="{BB962C8B-B14F-4D97-AF65-F5344CB8AC3E}">
        <p14:creationId xmlns:p14="http://schemas.microsoft.com/office/powerpoint/2010/main" val="2560918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5, 300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48</a:t>
            </a:fld>
            <a:endParaRPr lang="en-US"/>
          </a:p>
        </p:txBody>
      </p:sp>
    </p:spTree>
    <p:extLst>
      <p:ext uri="{BB962C8B-B14F-4D97-AF65-F5344CB8AC3E}">
        <p14:creationId xmlns:p14="http://schemas.microsoft.com/office/powerpoint/2010/main" val="4044425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300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49</a:t>
            </a:fld>
            <a:endParaRPr lang="en-US"/>
          </a:p>
        </p:txBody>
      </p:sp>
    </p:spTree>
    <p:extLst>
      <p:ext uri="{BB962C8B-B14F-4D97-AF65-F5344CB8AC3E}">
        <p14:creationId xmlns:p14="http://schemas.microsoft.com/office/powerpoint/2010/main" val="362376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1, 300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5</a:t>
            </a:fld>
            <a:endParaRPr lang="en-US"/>
          </a:p>
        </p:txBody>
      </p:sp>
    </p:spTree>
    <p:extLst>
      <p:ext uri="{BB962C8B-B14F-4D97-AF65-F5344CB8AC3E}">
        <p14:creationId xmlns:p14="http://schemas.microsoft.com/office/powerpoint/2010/main" val="40267086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Column 5, 500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50</a:t>
            </a:fld>
            <a:endParaRPr lang="en-US"/>
          </a:p>
        </p:txBody>
      </p:sp>
    </p:spTree>
    <p:extLst>
      <p:ext uri="{BB962C8B-B14F-4D97-AF65-F5344CB8AC3E}">
        <p14:creationId xmlns:p14="http://schemas.microsoft.com/office/powerpoint/2010/main" val="3039180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a:t>
            </a:r>
            <a:r>
              <a:rPr lang="en-US" baseline="0" dirty="0" smtClean="0"/>
              <a:t> for </a:t>
            </a:r>
            <a:r>
              <a:rPr lang="en-US" dirty="0" smtClean="0"/>
              <a:t>Column 5, 500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51</a:t>
            </a:fld>
            <a:endParaRPr lang="en-US"/>
          </a:p>
        </p:txBody>
      </p:sp>
    </p:spTree>
    <p:extLst>
      <p:ext uri="{BB962C8B-B14F-4D97-AF65-F5344CB8AC3E}">
        <p14:creationId xmlns:p14="http://schemas.microsoft.com/office/powerpoint/2010/main" val="177534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Question for Column 1, 400 points.</a:t>
            </a:r>
          </a:p>
        </p:txBody>
      </p:sp>
      <p:sp>
        <p:nvSpPr>
          <p:cNvPr id="4" name="Slide Number Placeholder 3"/>
          <p:cNvSpPr>
            <a:spLocks noGrp="1"/>
          </p:cNvSpPr>
          <p:nvPr>
            <p:ph type="sldNum" sz="quarter" idx="10"/>
          </p:nvPr>
        </p:nvSpPr>
        <p:spPr/>
        <p:txBody>
          <a:bodyPr/>
          <a:lstStyle/>
          <a:p>
            <a:fld id="{DFF3F579-9575-B140-B844-FDD3606E57F2}" type="slidenum">
              <a:rPr lang="en-US" smtClean="0"/>
              <a:pPr/>
              <a:t>6</a:t>
            </a:fld>
            <a:endParaRPr lang="en-US"/>
          </a:p>
        </p:txBody>
      </p:sp>
    </p:spTree>
    <p:extLst>
      <p:ext uri="{BB962C8B-B14F-4D97-AF65-F5344CB8AC3E}">
        <p14:creationId xmlns:p14="http://schemas.microsoft.com/office/powerpoint/2010/main" val="383439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1, 400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7</a:t>
            </a:fld>
            <a:endParaRPr lang="en-US"/>
          </a:p>
        </p:txBody>
      </p:sp>
    </p:spTree>
    <p:extLst>
      <p:ext uri="{BB962C8B-B14F-4D97-AF65-F5344CB8AC3E}">
        <p14:creationId xmlns:p14="http://schemas.microsoft.com/office/powerpoint/2010/main" val="169517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for </a:t>
            </a:r>
            <a:r>
              <a:rPr lang="en-US" dirty="0" smtClean="0"/>
              <a:t>Column 1,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8</a:t>
            </a:fld>
            <a:endParaRPr lang="en-US"/>
          </a:p>
        </p:txBody>
      </p:sp>
    </p:spTree>
    <p:extLst>
      <p:ext uri="{BB962C8B-B14F-4D97-AF65-F5344CB8AC3E}">
        <p14:creationId xmlns:p14="http://schemas.microsoft.com/office/powerpoint/2010/main" val="163445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for </a:t>
            </a:r>
            <a:r>
              <a:rPr lang="en-US" dirty="0" smtClean="0"/>
              <a:t>Column 1, 200 points.</a:t>
            </a:r>
            <a:endParaRPr lang="en-US" dirty="0"/>
          </a:p>
        </p:txBody>
      </p:sp>
      <p:sp>
        <p:nvSpPr>
          <p:cNvPr id="4" name="Slide Number Placeholder 3"/>
          <p:cNvSpPr>
            <a:spLocks noGrp="1"/>
          </p:cNvSpPr>
          <p:nvPr>
            <p:ph type="sldNum" sz="quarter" idx="10"/>
          </p:nvPr>
        </p:nvSpPr>
        <p:spPr/>
        <p:txBody>
          <a:bodyPr/>
          <a:lstStyle/>
          <a:p>
            <a:fld id="{DFF3F579-9575-B140-B844-FDD3606E57F2}" type="slidenum">
              <a:rPr lang="en-US" smtClean="0"/>
              <a:pPr/>
              <a:t>9</a:t>
            </a:fld>
            <a:endParaRPr lang="en-US"/>
          </a:p>
        </p:txBody>
      </p:sp>
    </p:spTree>
    <p:extLst>
      <p:ext uri="{BB962C8B-B14F-4D97-AF65-F5344CB8AC3E}">
        <p14:creationId xmlns:p14="http://schemas.microsoft.com/office/powerpoint/2010/main" val="375423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33034-D83A-7543-9173-2B0128D2875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185355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3034-D83A-7543-9173-2B0128D2875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122831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3034-D83A-7543-9173-2B0128D2875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341300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33034-D83A-7543-9173-2B0128D2875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7210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33034-D83A-7543-9173-2B0128D2875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191461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30819"/>
            <a:ext cx="4038600" cy="40953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30819"/>
            <a:ext cx="4038600" cy="40953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DF33034-D83A-7543-9173-2B0128D2875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343334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33034-D83A-7543-9173-2B0128D2875A}" type="datetimeFigureOut">
              <a:rPr lang="en-US" smtClean="0"/>
              <a:pPr/>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186387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33034-D83A-7543-9173-2B0128D2875A}" type="datetimeFigureOut">
              <a:rPr lang="en-US" smtClean="0"/>
              <a:pPr/>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37933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2590801" y="6356350"/>
            <a:ext cx="3962400" cy="365125"/>
          </a:xfrm>
        </p:spPr>
        <p:txBody>
          <a:bodyPr/>
          <a:lstStyle>
            <a:lvl1pPr>
              <a:defRPr sz="900" baseline="0"/>
            </a:lvl1pPr>
          </a:lstStyle>
          <a:p>
            <a:r>
              <a:rPr lang="en-US" dirty="0" smtClean="0"/>
              <a:t>4-H Backpack to Adventure </a:t>
            </a:r>
            <a:br>
              <a:rPr lang="en-US" dirty="0" smtClean="0"/>
            </a:br>
            <a:r>
              <a:rPr lang="en-US" dirty="0" smtClean="0"/>
              <a:t>Michigan State University  Extension | 4-H  Youth Development </a:t>
            </a:r>
            <a:endParaRPr lang="en-US" dirty="0"/>
          </a:p>
        </p:txBody>
      </p:sp>
      <p:sp>
        <p:nvSpPr>
          <p:cNvPr id="4" name="Slide Number Placeholder 3"/>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1371847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9340"/>
            <a:ext cx="3008313" cy="82904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04678"/>
            <a:ext cx="5111750" cy="53214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33034-D83A-7543-9173-2B0128D2875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243831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009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7227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2683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33034-D83A-7543-9173-2B0128D2875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5AD7-E291-7748-A2C7-14DE6030F613}" type="slidenum">
              <a:rPr lang="en-US" smtClean="0"/>
              <a:pPr/>
              <a:t>‹#›</a:t>
            </a:fld>
            <a:endParaRPr lang="en-US"/>
          </a:p>
        </p:txBody>
      </p:sp>
    </p:spTree>
    <p:extLst>
      <p:ext uri="{BB962C8B-B14F-4D97-AF65-F5344CB8AC3E}">
        <p14:creationId xmlns:p14="http://schemas.microsoft.com/office/powerpoint/2010/main" val="169738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628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7144"/>
            <a:ext cx="8229600" cy="39890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33034-D83A-7543-9173-2B0128D2875A}" type="datetimeFigureOut">
              <a:rPr lang="en-US" smtClean="0"/>
              <a:pPr/>
              <a:t>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D5AD7-E291-7748-A2C7-14DE6030F613}" type="slidenum">
              <a:rPr lang="en-US" smtClean="0"/>
              <a:pPr/>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8931"/>
          </a:xfrm>
          <a:prstGeom prst="rect">
            <a:avLst/>
          </a:prstGeom>
        </p:spPr>
      </p:pic>
    </p:spTree>
    <p:extLst>
      <p:ext uri="{BB962C8B-B14F-4D97-AF65-F5344CB8AC3E}">
        <p14:creationId xmlns:p14="http://schemas.microsoft.com/office/powerpoint/2010/main" val="55715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xml"/><Relationship Id="rId18" Type="http://schemas.openxmlformats.org/officeDocument/2006/relationships/slide" Target="slide6.xml"/><Relationship Id="rId26" Type="http://schemas.openxmlformats.org/officeDocument/2006/relationships/slide" Target="slide38.xml"/><Relationship Id="rId3" Type="http://schemas.openxmlformats.org/officeDocument/2006/relationships/slide" Target="slide2.xml"/><Relationship Id="rId21" Type="http://schemas.openxmlformats.org/officeDocument/2006/relationships/slide" Target="slide36.xml"/><Relationship Id="rId7" Type="http://schemas.openxmlformats.org/officeDocument/2006/relationships/slide" Target="slide42.xml"/><Relationship Id="rId12" Type="http://schemas.openxmlformats.org/officeDocument/2006/relationships/slide" Target="slide44.xml"/><Relationship Id="rId17" Type="http://schemas.openxmlformats.org/officeDocument/2006/relationships/slide" Target="slide48.xml"/><Relationship Id="rId25" Type="http://schemas.openxmlformats.org/officeDocument/2006/relationships/slide" Target="slide28.xml"/><Relationship Id="rId2" Type="http://schemas.openxmlformats.org/officeDocument/2006/relationships/notesSlide" Target="../notesSlides/notesSlide1.xml"/><Relationship Id="rId16" Type="http://schemas.openxmlformats.org/officeDocument/2006/relationships/slide" Target="slide32.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34.xml"/><Relationship Id="rId24" Type="http://schemas.openxmlformats.org/officeDocument/2006/relationships/slide" Target="slide14.xml"/><Relationship Id="rId5" Type="http://schemas.openxmlformats.org/officeDocument/2006/relationships/slide" Target="slide22.xml"/><Relationship Id="rId15" Type="http://schemas.openxmlformats.org/officeDocument/2006/relationships/slide" Target="slide26.xml"/><Relationship Id="rId23" Type="http://schemas.openxmlformats.org/officeDocument/2006/relationships/slide" Target="slide10.xml"/><Relationship Id="rId10" Type="http://schemas.openxmlformats.org/officeDocument/2006/relationships/slide" Target="slide24.xml"/><Relationship Id="rId19" Type="http://schemas.openxmlformats.org/officeDocument/2006/relationships/slide" Target="slide16.xml"/><Relationship Id="rId4" Type="http://schemas.openxmlformats.org/officeDocument/2006/relationships/slide" Target="slide12.xml"/><Relationship Id="rId9" Type="http://schemas.openxmlformats.org/officeDocument/2006/relationships/slide" Target="slide18.xml"/><Relationship Id="rId14" Type="http://schemas.openxmlformats.org/officeDocument/2006/relationships/slide" Target="slide20.xml"/><Relationship Id="rId22" Type="http://schemas.openxmlformats.org/officeDocument/2006/relationships/slide" Target="slide46.xml"/><Relationship Id="rId27" Type="http://schemas.openxmlformats.org/officeDocument/2006/relationships/slide" Target="slide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7109"/>
            <a:ext cx="8229600" cy="1143000"/>
          </a:xfrm>
        </p:spPr>
        <p:txBody>
          <a:bodyPr>
            <a:normAutofit/>
          </a:bodyPr>
          <a:lstStyle/>
          <a:p>
            <a:r>
              <a:rPr lang="en-US" sz="4800" b="1" dirty="0" smtClean="0">
                <a:solidFill>
                  <a:srgbClr val="7030A0"/>
                </a:solidFill>
              </a:rPr>
              <a:t>Civil Rights Jeopardy!</a:t>
            </a:r>
            <a:endParaRPr lang="en-US" sz="4800" b="1"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803653"/>
              </p:ext>
            </p:extLst>
          </p:nvPr>
        </p:nvGraphicFramePr>
        <p:xfrm>
          <a:off x="712380" y="1456667"/>
          <a:ext cx="7729870" cy="5099707"/>
        </p:xfrm>
        <a:graphic>
          <a:graphicData uri="http://schemas.openxmlformats.org/drawingml/2006/table">
            <a:tbl>
              <a:tblPr firstRow="1" bandRow="1">
                <a:tableStyleId>{5C22544A-7EE6-4342-B048-85BDC9FD1C3A}</a:tableStyleId>
              </a:tblPr>
              <a:tblGrid>
                <a:gridCol w="1545974"/>
                <a:gridCol w="1545974"/>
                <a:gridCol w="1545974"/>
                <a:gridCol w="1545974"/>
                <a:gridCol w="1545974"/>
              </a:tblGrid>
              <a:tr h="1077462">
                <a:tc>
                  <a:txBody>
                    <a:bodyPr/>
                    <a:lstStyle/>
                    <a:p>
                      <a:pPr algn="ctr"/>
                      <a:r>
                        <a:rPr lang="en-US" sz="1700" dirty="0" smtClean="0">
                          <a:solidFill>
                            <a:schemeClr val="tx1"/>
                          </a:solidFill>
                        </a:rPr>
                        <a:t>Admin &amp;</a:t>
                      </a:r>
                      <a:r>
                        <a:rPr lang="en-US" sz="1700" baseline="0" dirty="0" smtClean="0">
                          <a:solidFill>
                            <a:schemeClr val="tx1"/>
                          </a:solidFill>
                        </a:rPr>
                        <a:t> Operations</a:t>
                      </a:r>
                      <a:endParaRPr lang="en-US" sz="1700" dirty="0">
                        <a:solidFill>
                          <a:schemeClr val="tx1"/>
                        </a:solidFill>
                      </a:endParaRPr>
                    </a:p>
                  </a:txBody>
                  <a:tcPr marL="85887" marR="85887" marT="42944" marB="42944">
                    <a:solidFill>
                      <a:srgbClr val="D1D6E9"/>
                    </a:solidFill>
                  </a:tcPr>
                </a:tc>
                <a:tc>
                  <a:txBody>
                    <a:bodyPr/>
                    <a:lstStyle/>
                    <a:p>
                      <a:pPr algn="ctr"/>
                      <a:r>
                        <a:rPr lang="en-US" sz="1700" dirty="0" smtClean="0">
                          <a:solidFill>
                            <a:schemeClr val="tx1"/>
                          </a:solidFill>
                        </a:rPr>
                        <a:t>Program Planning &amp; Outreach</a:t>
                      </a:r>
                      <a:endParaRPr lang="en-US" sz="1700" dirty="0">
                        <a:solidFill>
                          <a:schemeClr val="tx1"/>
                        </a:solidFill>
                      </a:endParaRPr>
                    </a:p>
                  </a:txBody>
                  <a:tcPr marL="85887" marR="85887" marT="42944" marB="42944">
                    <a:solidFill>
                      <a:srgbClr val="D1D6E9"/>
                    </a:solidFill>
                  </a:tcPr>
                </a:tc>
                <a:tc>
                  <a:txBody>
                    <a:bodyPr/>
                    <a:lstStyle/>
                    <a:p>
                      <a:pPr algn="ctr"/>
                      <a:r>
                        <a:rPr lang="en-US" sz="1700" dirty="0" smtClean="0">
                          <a:solidFill>
                            <a:schemeClr val="tx1"/>
                          </a:solidFill>
                        </a:rPr>
                        <a:t>Filing</a:t>
                      </a:r>
                      <a:r>
                        <a:rPr lang="en-US" sz="1700" baseline="0" dirty="0" smtClean="0">
                          <a:solidFill>
                            <a:schemeClr val="tx1"/>
                          </a:solidFill>
                        </a:rPr>
                        <a:t> Complaints</a:t>
                      </a:r>
                      <a:endParaRPr lang="en-US" sz="1700" dirty="0">
                        <a:solidFill>
                          <a:schemeClr val="tx1"/>
                        </a:solidFill>
                      </a:endParaRPr>
                    </a:p>
                  </a:txBody>
                  <a:tcPr marL="85887" marR="85887" marT="42944" marB="42944">
                    <a:solidFill>
                      <a:srgbClr val="D1D6E9"/>
                    </a:solidFill>
                  </a:tcPr>
                </a:tc>
                <a:tc>
                  <a:txBody>
                    <a:bodyPr/>
                    <a:lstStyle/>
                    <a:p>
                      <a:pPr algn="ctr"/>
                      <a:r>
                        <a:rPr lang="en-US" sz="1700" dirty="0" smtClean="0">
                          <a:solidFill>
                            <a:schemeClr val="tx1"/>
                          </a:solidFill>
                        </a:rPr>
                        <a:t>Diversity</a:t>
                      </a:r>
                      <a:endParaRPr lang="en-US" sz="1700" dirty="0">
                        <a:solidFill>
                          <a:schemeClr val="tx1"/>
                        </a:solidFill>
                      </a:endParaRPr>
                    </a:p>
                  </a:txBody>
                  <a:tcPr marL="85887" marR="85887" marT="42944" marB="42944">
                    <a:solidFill>
                      <a:srgbClr val="D1D6E9"/>
                    </a:solidFill>
                  </a:tcPr>
                </a:tc>
                <a:tc>
                  <a:txBody>
                    <a:bodyPr/>
                    <a:lstStyle/>
                    <a:p>
                      <a:pPr algn="ctr"/>
                      <a:r>
                        <a:rPr lang="en-US" sz="1700" dirty="0" smtClean="0">
                          <a:solidFill>
                            <a:schemeClr val="tx1"/>
                          </a:solidFill>
                        </a:rPr>
                        <a:t>Potpourri</a:t>
                      </a:r>
                      <a:endParaRPr lang="en-US" sz="1700" dirty="0">
                        <a:solidFill>
                          <a:schemeClr val="tx1"/>
                        </a:solidFill>
                      </a:endParaRPr>
                    </a:p>
                  </a:txBody>
                  <a:tcPr marL="85887" marR="85887" marT="42944" marB="42944">
                    <a:solidFill>
                      <a:srgbClr val="D1D6E9"/>
                    </a:solidFill>
                  </a:tcPr>
                </a:tc>
              </a:tr>
              <a:tr h="804449">
                <a:tc>
                  <a:txBody>
                    <a:bodyPr/>
                    <a:lstStyle/>
                    <a:p>
                      <a:pPr algn="ctr"/>
                      <a:r>
                        <a:rPr lang="en-US" sz="3400" i="0" u="none" dirty="0" smtClean="0">
                          <a:hlinkClick r:id="rId3" action="ppaction://hlinksldjump"/>
                        </a:rPr>
                        <a:t>100</a:t>
                      </a:r>
                      <a:endParaRPr lang="en-US" sz="3400" i="0" u="none" dirty="0"/>
                    </a:p>
                  </a:txBody>
                  <a:tcPr marL="85887" marR="85887" marT="42944" marB="42944" anchor="ctr">
                    <a:solidFill>
                      <a:srgbClr val="E7EAF0"/>
                    </a:solidFill>
                  </a:tcPr>
                </a:tc>
                <a:tc>
                  <a:txBody>
                    <a:bodyPr/>
                    <a:lstStyle/>
                    <a:p>
                      <a:pPr algn="ctr"/>
                      <a:r>
                        <a:rPr lang="en-US" sz="3400" dirty="0" smtClean="0">
                          <a:hlinkClick r:id="rId4" action="ppaction://hlinksldjump"/>
                        </a:rPr>
                        <a:t>100</a:t>
                      </a:r>
                      <a:endParaRPr lang="en-US" sz="3400" dirty="0"/>
                    </a:p>
                  </a:txBody>
                  <a:tcPr marL="85887" marR="85887" marT="42944" marB="42944" anchor="ctr">
                    <a:solidFill>
                      <a:srgbClr val="E7EAF0"/>
                    </a:solidFill>
                  </a:tcPr>
                </a:tc>
                <a:tc>
                  <a:txBody>
                    <a:bodyPr/>
                    <a:lstStyle/>
                    <a:p>
                      <a:pPr algn="ctr"/>
                      <a:r>
                        <a:rPr lang="en-US" sz="3400" dirty="0" smtClean="0">
                          <a:hlinkClick r:id="rId5" action="ppaction://hlinksldjump"/>
                        </a:rPr>
                        <a:t>100</a:t>
                      </a:r>
                      <a:endParaRPr lang="en-US" sz="3400" dirty="0"/>
                    </a:p>
                  </a:txBody>
                  <a:tcPr marL="85887" marR="85887" marT="42944" marB="42944" anchor="ctr">
                    <a:solidFill>
                      <a:srgbClr val="E7EAF0"/>
                    </a:solidFill>
                  </a:tcPr>
                </a:tc>
                <a:tc>
                  <a:txBody>
                    <a:bodyPr/>
                    <a:lstStyle/>
                    <a:p>
                      <a:pPr algn="ctr"/>
                      <a:r>
                        <a:rPr lang="en-US" sz="3400" dirty="0" smtClean="0">
                          <a:hlinkClick r:id="rId6" action="ppaction://hlinksldjump"/>
                        </a:rPr>
                        <a:t>100</a:t>
                      </a:r>
                      <a:endParaRPr lang="en-US" sz="3400" dirty="0"/>
                    </a:p>
                  </a:txBody>
                  <a:tcPr marL="85887" marR="85887" marT="42944" marB="42944" anchor="ctr">
                    <a:solidFill>
                      <a:srgbClr val="E7EAF0"/>
                    </a:solidFill>
                  </a:tcPr>
                </a:tc>
                <a:tc>
                  <a:txBody>
                    <a:bodyPr/>
                    <a:lstStyle/>
                    <a:p>
                      <a:pPr algn="ctr"/>
                      <a:r>
                        <a:rPr lang="en-US" sz="3400" dirty="0" smtClean="0">
                          <a:hlinkClick r:id="rId7" action="ppaction://hlinksldjump"/>
                        </a:rPr>
                        <a:t>100</a:t>
                      </a:r>
                      <a:endParaRPr lang="en-US" sz="3400" dirty="0"/>
                    </a:p>
                  </a:txBody>
                  <a:tcPr marL="85887" marR="85887" marT="42944" marB="42944" anchor="ctr">
                    <a:solidFill>
                      <a:srgbClr val="E7EAF0"/>
                    </a:solidFill>
                  </a:tcPr>
                </a:tc>
              </a:tr>
              <a:tr h="804449">
                <a:tc>
                  <a:txBody>
                    <a:bodyPr/>
                    <a:lstStyle/>
                    <a:p>
                      <a:pPr algn="ctr"/>
                      <a:r>
                        <a:rPr lang="en-US" sz="3400" dirty="0" smtClean="0">
                          <a:hlinkClick r:id="rId8" action="ppaction://hlinksldjump"/>
                        </a:rPr>
                        <a:t>200</a:t>
                      </a:r>
                      <a:endParaRPr lang="en-US" sz="3400" dirty="0"/>
                    </a:p>
                  </a:txBody>
                  <a:tcPr marL="85887" marR="85887" marT="42944" marB="42944" anchor="ctr"/>
                </a:tc>
                <a:tc>
                  <a:txBody>
                    <a:bodyPr/>
                    <a:lstStyle/>
                    <a:p>
                      <a:pPr algn="ctr"/>
                      <a:r>
                        <a:rPr lang="en-US" sz="3400" dirty="0" smtClean="0">
                          <a:hlinkClick r:id="rId9" action="ppaction://hlinksldjump"/>
                        </a:rPr>
                        <a:t>200</a:t>
                      </a:r>
                      <a:endParaRPr lang="en-US" sz="3400" dirty="0"/>
                    </a:p>
                  </a:txBody>
                  <a:tcPr marL="85887" marR="85887" marT="42944" marB="42944" anchor="ctr"/>
                </a:tc>
                <a:tc>
                  <a:txBody>
                    <a:bodyPr/>
                    <a:lstStyle/>
                    <a:p>
                      <a:pPr algn="ctr"/>
                      <a:r>
                        <a:rPr lang="en-US" sz="3400" dirty="0" smtClean="0">
                          <a:hlinkClick r:id="rId10" action="ppaction://hlinksldjump"/>
                        </a:rPr>
                        <a:t>200</a:t>
                      </a:r>
                      <a:endParaRPr lang="en-US" sz="3400" dirty="0"/>
                    </a:p>
                  </a:txBody>
                  <a:tcPr marL="85887" marR="85887" marT="42944" marB="42944" anchor="ctr"/>
                </a:tc>
                <a:tc>
                  <a:txBody>
                    <a:bodyPr/>
                    <a:lstStyle/>
                    <a:p>
                      <a:pPr algn="ctr"/>
                      <a:r>
                        <a:rPr lang="en-US" sz="3400" dirty="0" smtClean="0">
                          <a:hlinkClick r:id="rId11" action="ppaction://hlinksldjump"/>
                        </a:rPr>
                        <a:t>200</a:t>
                      </a:r>
                      <a:endParaRPr lang="en-US" sz="3400" dirty="0"/>
                    </a:p>
                  </a:txBody>
                  <a:tcPr marL="85887" marR="85887" marT="42944" marB="42944" anchor="ctr"/>
                </a:tc>
                <a:tc>
                  <a:txBody>
                    <a:bodyPr/>
                    <a:lstStyle/>
                    <a:p>
                      <a:pPr algn="ctr"/>
                      <a:r>
                        <a:rPr lang="en-US" sz="3400" dirty="0" smtClean="0">
                          <a:hlinkClick r:id="rId12" action="ppaction://hlinksldjump"/>
                        </a:rPr>
                        <a:t>200</a:t>
                      </a:r>
                      <a:endParaRPr lang="en-US" sz="3400" dirty="0"/>
                    </a:p>
                  </a:txBody>
                  <a:tcPr marL="85887" marR="85887" marT="42944" marB="42944" anchor="ctr"/>
                </a:tc>
              </a:tr>
              <a:tr h="804449">
                <a:tc>
                  <a:txBody>
                    <a:bodyPr/>
                    <a:lstStyle/>
                    <a:p>
                      <a:pPr algn="ctr"/>
                      <a:r>
                        <a:rPr lang="en-US" sz="3400" dirty="0" smtClean="0">
                          <a:hlinkClick r:id="rId13" action="ppaction://hlinksldjump"/>
                        </a:rPr>
                        <a:t>300</a:t>
                      </a:r>
                      <a:endParaRPr lang="en-US" sz="3400" dirty="0"/>
                    </a:p>
                  </a:txBody>
                  <a:tcPr marL="85887" marR="85887" marT="42944" marB="42944" anchor="ctr">
                    <a:solidFill>
                      <a:srgbClr val="E9ECF3"/>
                    </a:solidFill>
                  </a:tcPr>
                </a:tc>
                <a:tc>
                  <a:txBody>
                    <a:bodyPr/>
                    <a:lstStyle/>
                    <a:p>
                      <a:pPr algn="ctr"/>
                      <a:r>
                        <a:rPr lang="en-US" sz="3400" dirty="0" smtClean="0">
                          <a:hlinkClick r:id="rId14" action="ppaction://hlinksldjump"/>
                        </a:rPr>
                        <a:t>300</a:t>
                      </a:r>
                      <a:endParaRPr lang="en-US" sz="3400" dirty="0"/>
                    </a:p>
                  </a:txBody>
                  <a:tcPr marL="85887" marR="85887" marT="42944" marB="42944" anchor="ctr">
                    <a:solidFill>
                      <a:srgbClr val="E9ECF3"/>
                    </a:solidFill>
                  </a:tcPr>
                </a:tc>
                <a:tc>
                  <a:txBody>
                    <a:bodyPr/>
                    <a:lstStyle/>
                    <a:p>
                      <a:pPr algn="ctr"/>
                      <a:r>
                        <a:rPr lang="en-US" sz="3400" dirty="0" smtClean="0">
                          <a:hlinkClick r:id="rId15" action="ppaction://hlinksldjump"/>
                        </a:rPr>
                        <a:t>300</a:t>
                      </a:r>
                      <a:endParaRPr lang="en-US" sz="3400" dirty="0"/>
                    </a:p>
                  </a:txBody>
                  <a:tcPr marL="85887" marR="85887" marT="42944" marB="42944" anchor="ctr">
                    <a:solidFill>
                      <a:srgbClr val="E9ECF3"/>
                    </a:solidFill>
                  </a:tcPr>
                </a:tc>
                <a:tc>
                  <a:txBody>
                    <a:bodyPr/>
                    <a:lstStyle/>
                    <a:p>
                      <a:pPr algn="ctr"/>
                      <a:r>
                        <a:rPr lang="en-US" sz="3400" dirty="0" smtClean="0">
                          <a:hlinkClick r:id="rId16" action="ppaction://hlinksldjump"/>
                        </a:rPr>
                        <a:t>300</a:t>
                      </a:r>
                      <a:endParaRPr lang="en-US" sz="3400" dirty="0"/>
                    </a:p>
                  </a:txBody>
                  <a:tcPr marL="85887" marR="85887" marT="42944" marB="42944" anchor="ctr">
                    <a:solidFill>
                      <a:srgbClr val="E9ECF3"/>
                    </a:solidFill>
                  </a:tcPr>
                </a:tc>
                <a:tc>
                  <a:txBody>
                    <a:bodyPr/>
                    <a:lstStyle/>
                    <a:p>
                      <a:pPr algn="ctr"/>
                      <a:r>
                        <a:rPr lang="en-US" sz="3400" dirty="0" smtClean="0">
                          <a:hlinkClick r:id="rId17" action="ppaction://hlinksldjump"/>
                        </a:rPr>
                        <a:t>300</a:t>
                      </a:r>
                      <a:endParaRPr lang="en-US" sz="3400" dirty="0"/>
                    </a:p>
                  </a:txBody>
                  <a:tcPr marL="85887" marR="85887" marT="42944" marB="42944" anchor="ctr">
                    <a:solidFill>
                      <a:srgbClr val="E9ECF3"/>
                    </a:solidFill>
                  </a:tcPr>
                </a:tc>
              </a:tr>
              <a:tr h="804449">
                <a:tc>
                  <a:txBody>
                    <a:bodyPr/>
                    <a:lstStyle/>
                    <a:p>
                      <a:pPr algn="ctr"/>
                      <a:r>
                        <a:rPr lang="en-US" sz="3400" dirty="0" smtClean="0">
                          <a:hlinkClick r:id="rId18" action="ppaction://hlinksldjump"/>
                        </a:rPr>
                        <a:t>400</a:t>
                      </a:r>
                      <a:endParaRPr lang="en-US" sz="3400" dirty="0"/>
                    </a:p>
                  </a:txBody>
                  <a:tcPr marL="85887" marR="85887" marT="42944" marB="42944" anchor="ctr">
                    <a:solidFill>
                      <a:srgbClr val="E9ECF3"/>
                    </a:solidFill>
                  </a:tcPr>
                </a:tc>
                <a:tc>
                  <a:txBody>
                    <a:bodyPr/>
                    <a:lstStyle/>
                    <a:p>
                      <a:pPr algn="ctr"/>
                      <a:r>
                        <a:rPr lang="en-US" sz="3400" dirty="0" smtClean="0">
                          <a:hlinkClick r:id="rId19" action="ppaction://hlinksldjump"/>
                        </a:rPr>
                        <a:t>400</a:t>
                      </a:r>
                      <a:endParaRPr lang="en-US" sz="3400" dirty="0"/>
                    </a:p>
                  </a:txBody>
                  <a:tcPr marL="85887" marR="85887" marT="42944" marB="42944" anchor="ctr">
                    <a:solidFill>
                      <a:srgbClr val="E9ECF3"/>
                    </a:solidFill>
                  </a:tcPr>
                </a:tc>
                <a:tc>
                  <a:txBody>
                    <a:bodyPr/>
                    <a:lstStyle/>
                    <a:p>
                      <a:pPr algn="ctr"/>
                      <a:r>
                        <a:rPr lang="en-US" sz="3400" dirty="0" smtClean="0">
                          <a:hlinkClick r:id="rId20" action="ppaction://hlinksldjump"/>
                        </a:rPr>
                        <a:t>400</a:t>
                      </a:r>
                      <a:endParaRPr lang="en-US" sz="3400" dirty="0"/>
                    </a:p>
                  </a:txBody>
                  <a:tcPr marL="85887" marR="85887" marT="42944" marB="42944" anchor="ctr">
                    <a:solidFill>
                      <a:srgbClr val="E9ECF3"/>
                    </a:solidFill>
                  </a:tcPr>
                </a:tc>
                <a:tc>
                  <a:txBody>
                    <a:bodyPr/>
                    <a:lstStyle/>
                    <a:p>
                      <a:pPr algn="ctr"/>
                      <a:r>
                        <a:rPr lang="en-US" sz="3400" dirty="0" smtClean="0">
                          <a:hlinkClick r:id="rId21" action="ppaction://hlinksldjump"/>
                        </a:rPr>
                        <a:t>400</a:t>
                      </a:r>
                      <a:endParaRPr lang="en-US" sz="3400" dirty="0"/>
                    </a:p>
                  </a:txBody>
                  <a:tcPr marL="85887" marR="85887" marT="42944" marB="42944" anchor="ctr">
                    <a:solidFill>
                      <a:srgbClr val="E9ECF3"/>
                    </a:solidFill>
                  </a:tcPr>
                </a:tc>
                <a:tc>
                  <a:txBody>
                    <a:bodyPr/>
                    <a:lstStyle/>
                    <a:p>
                      <a:pPr algn="ctr"/>
                      <a:r>
                        <a:rPr lang="en-US" sz="3400" dirty="0" smtClean="0">
                          <a:hlinkClick r:id="rId22" action="ppaction://hlinksldjump"/>
                        </a:rPr>
                        <a:t>400</a:t>
                      </a:r>
                      <a:endParaRPr lang="en-US" sz="3400" dirty="0"/>
                    </a:p>
                  </a:txBody>
                  <a:tcPr marL="85887" marR="85887" marT="42944" marB="42944" anchor="ctr">
                    <a:solidFill>
                      <a:srgbClr val="E9ECF3"/>
                    </a:solidFill>
                  </a:tcPr>
                </a:tc>
              </a:tr>
              <a:tr h="804449">
                <a:tc>
                  <a:txBody>
                    <a:bodyPr/>
                    <a:lstStyle/>
                    <a:p>
                      <a:pPr algn="ctr"/>
                      <a:r>
                        <a:rPr lang="en-US" sz="3400" dirty="0" smtClean="0">
                          <a:hlinkClick r:id="rId23" action="ppaction://hlinksldjump"/>
                        </a:rPr>
                        <a:t>500</a:t>
                      </a:r>
                      <a:endParaRPr lang="en-US" sz="3400" dirty="0"/>
                    </a:p>
                  </a:txBody>
                  <a:tcPr marL="85887" marR="85887" marT="42944" marB="42944" anchor="ctr">
                    <a:solidFill>
                      <a:srgbClr val="E9ECF3"/>
                    </a:solidFill>
                  </a:tcPr>
                </a:tc>
                <a:tc>
                  <a:txBody>
                    <a:bodyPr/>
                    <a:lstStyle/>
                    <a:p>
                      <a:pPr algn="ctr"/>
                      <a:r>
                        <a:rPr lang="en-US" sz="3400" dirty="0" smtClean="0">
                          <a:hlinkClick r:id="rId24" action="ppaction://hlinksldjump"/>
                        </a:rPr>
                        <a:t>500</a:t>
                      </a:r>
                      <a:endParaRPr lang="en-US" sz="3400" dirty="0"/>
                    </a:p>
                  </a:txBody>
                  <a:tcPr marL="85887" marR="85887" marT="42944" marB="42944" anchor="ctr">
                    <a:solidFill>
                      <a:srgbClr val="E9ECF3"/>
                    </a:solidFill>
                  </a:tcPr>
                </a:tc>
                <a:tc>
                  <a:txBody>
                    <a:bodyPr/>
                    <a:lstStyle/>
                    <a:p>
                      <a:pPr algn="ctr"/>
                      <a:r>
                        <a:rPr lang="en-US" sz="3400" dirty="0" smtClean="0">
                          <a:hlinkClick r:id="rId25" action="ppaction://hlinksldjump"/>
                        </a:rPr>
                        <a:t>500</a:t>
                      </a:r>
                      <a:endParaRPr lang="en-US" sz="3400" dirty="0"/>
                    </a:p>
                  </a:txBody>
                  <a:tcPr marL="85887" marR="85887" marT="42944" marB="42944" anchor="ctr">
                    <a:solidFill>
                      <a:srgbClr val="E9ECF3"/>
                    </a:solidFill>
                  </a:tcPr>
                </a:tc>
                <a:tc>
                  <a:txBody>
                    <a:bodyPr/>
                    <a:lstStyle/>
                    <a:p>
                      <a:pPr algn="ctr"/>
                      <a:r>
                        <a:rPr lang="en-US" sz="3400" dirty="0" smtClean="0">
                          <a:hlinkClick r:id="rId26" action="ppaction://hlinksldjump"/>
                        </a:rPr>
                        <a:t>500</a:t>
                      </a:r>
                      <a:endParaRPr lang="en-US" sz="3400" dirty="0"/>
                    </a:p>
                  </a:txBody>
                  <a:tcPr marL="85887" marR="85887" marT="42944" marB="42944" anchor="ctr">
                    <a:solidFill>
                      <a:srgbClr val="E9ECF3"/>
                    </a:solidFill>
                  </a:tcPr>
                </a:tc>
                <a:tc>
                  <a:txBody>
                    <a:bodyPr/>
                    <a:lstStyle/>
                    <a:p>
                      <a:pPr algn="ctr"/>
                      <a:r>
                        <a:rPr lang="en-US" sz="3400" dirty="0" smtClean="0">
                          <a:hlinkClick r:id="rId27" action="ppaction://hlinksldjump"/>
                        </a:rPr>
                        <a:t>500</a:t>
                      </a:r>
                      <a:endParaRPr lang="en-US" sz="3400" dirty="0"/>
                    </a:p>
                  </a:txBody>
                  <a:tcPr marL="85887" marR="85887" marT="42944" marB="42944" anchor="ctr">
                    <a:solidFill>
                      <a:srgbClr val="E9ECF3"/>
                    </a:solidFill>
                  </a:tcPr>
                </a:tc>
              </a:tr>
            </a:tbl>
          </a:graphicData>
        </a:graphic>
      </p:graphicFrame>
    </p:spTree>
    <p:extLst>
      <p:ext uri="{BB962C8B-B14F-4D97-AF65-F5344CB8AC3E}">
        <p14:creationId xmlns:p14="http://schemas.microsoft.com/office/powerpoint/2010/main" val="2488928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2585323"/>
          </a:xfrm>
          <a:prstGeom prst="rect">
            <a:avLst/>
          </a:prstGeom>
          <a:noFill/>
        </p:spPr>
        <p:txBody>
          <a:bodyPr wrap="square" rtlCol="0">
            <a:spAutoFit/>
          </a:bodyPr>
          <a:lstStyle/>
          <a:p>
            <a:pPr algn="ctr">
              <a:spcBef>
                <a:spcPct val="0"/>
              </a:spcBef>
              <a:buFontTx/>
              <a:buNone/>
            </a:pPr>
            <a:r>
              <a:rPr lang="en-US" altLang="en-US" sz="5400" b="1" dirty="0">
                <a:solidFill>
                  <a:schemeClr val="accent4">
                    <a:lumMod val="75000"/>
                  </a:schemeClr>
                </a:solidFill>
              </a:rPr>
              <a:t>Reaching 80% of potential clientele </a:t>
            </a:r>
            <a:r>
              <a:rPr lang="en-US" altLang="en-US" sz="5400" b="1" dirty="0" smtClean="0">
                <a:solidFill>
                  <a:schemeClr val="accent4">
                    <a:lumMod val="75000"/>
                  </a:schemeClr>
                </a:solidFill>
              </a:rPr>
              <a:t>group.</a:t>
            </a:r>
            <a:endParaRPr 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589751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Parity</a:t>
            </a:r>
            <a:endParaRPr lang="en-US" sz="5400" b="1" dirty="0">
              <a:solidFill>
                <a:schemeClr val="bg1"/>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673399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9730" y="929716"/>
            <a:ext cx="8218968" cy="5632311"/>
          </a:xfrm>
          <a:prstGeom prst="rect">
            <a:avLst/>
          </a:prstGeom>
          <a:noFill/>
        </p:spPr>
        <p:txBody>
          <a:bodyPr wrap="square" rtlCol="0">
            <a:spAutoFit/>
          </a:bodyPr>
          <a:lstStyle/>
          <a:p>
            <a:pPr algn="ctr">
              <a:buFontTx/>
              <a:buNone/>
            </a:pPr>
            <a:r>
              <a:rPr lang="en-US" altLang="en-US" sz="3600" b="1" dirty="0">
                <a:solidFill>
                  <a:schemeClr val="accent4">
                    <a:lumMod val="75000"/>
                  </a:schemeClr>
                </a:solidFill>
              </a:rPr>
              <a:t>MSU is an affirmative-action, equal-opportunity employer. Michigan State University Extension programs and materials are open to all without regard to race, color, national origin, gender, gender identity, religion, age, height, weight, disability, political beliefs, sexual orientation, marital status, family status or veteran status. </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4193648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732494"/>
            <a:ext cx="7127875" cy="4247317"/>
          </a:xfrm>
          <a:prstGeom prst="rect">
            <a:avLst/>
          </a:prstGeom>
          <a:noFill/>
        </p:spPr>
        <p:txBody>
          <a:bodyPr wrap="square" rtlCol="0">
            <a:spAutoFit/>
          </a:bodyPr>
          <a:lstStyle/>
          <a:p>
            <a:pPr algn="ctr"/>
            <a:r>
              <a:rPr lang="en-US" sz="5400" b="1" dirty="0" smtClean="0">
                <a:solidFill>
                  <a:srgbClr val="7030A0"/>
                </a:solidFill>
              </a:rPr>
              <a:t>Non discrimination statement / clause (that must be on our written communications)</a:t>
            </a:r>
            <a:r>
              <a:rPr lang="en-US" sz="5400" b="1" dirty="0" smtClean="0">
                <a:solidFill>
                  <a:schemeClr val="bg1"/>
                </a:solidFill>
              </a:rPr>
              <a:t>)s)</a:t>
            </a:r>
            <a:endParaRPr lang="en-US" sz="5400" b="1" dirty="0">
              <a:solidFill>
                <a:schemeClr val="bg1"/>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797610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pic>
        <p:nvPicPr>
          <p:cNvPr id="6" name="Picture 4" descr="47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9" y="-138224"/>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29200" y="1041991"/>
            <a:ext cx="3721395" cy="2308324"/>
          </a:xfrm>
          <a:prstGeom prst="rect">
            <a:avLst/>
          </a:prstGeom>
          <a:solidFill>
            <a:schemeClr val="accent1">
              <a:lumMod val="40000"/>
              <a:lumOff val="60000"/>
            </a:schemeClr>
          </a:solidFill>
        </p:spPr>
        <p:txBody>
          <a:bodyPr wrap="square" rtlCol="0">
            <a:spAutoFit/>
          </a:bodyPr>
          <a:lstStyle/>
          <a:p>
            <a:r>
              <a:rPr lang="en-US" sz="3600" b="1" dirty="0" smtClean="0">
                <a:solidFill>
                  <a:schemeClr val="accent4">
                    <a:lumMod val="75000"/>
                  </a:schemeClr>
                </a:solidFill>
              </a:rPr>
              <a:t>What is it and what is significant about it?</a:t>
            </a:r>
            <a:endParaRPr lang="en-US" sz="3600" b="1" dirty="0">
              <a:solidFill>
                <a:schemeClr val="accent4">
                  <a:lumMod val="75000"/>
                </a:schemeClr>
              </a:solidFill>
            </a:endParaRPr>
          </a:p>
        </p:txBody>
      </p:sp>
    </p:spTree>
    <p:extLst>
      <p:ext uri="{BB962C8B-B14F-4D97-AF65-F5344CB8AC3E}">
        <p14:creationId xmlns:p14="http://schemas.microsoft.com/office/powerpoint/2010/main" val="1795751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9851" y="1099226"/>
            <a:ext cx="7889358" cy="4247317"/>
          </a:xfrm>
          <a:prstGeom prst="rect">
            <a:avLst/>
          </a:prstGeom>
          <a:noFill/>
        </p:spPr>
        <p:txBody>
          <a:bodyPr wrap="square" rtlCol="0">
            <a:spAutoFit/>
          </a:bodyPr>
          <a:lstStyle/>
          <a:p>
            <a:pPr algn="ctr"/>
            <a:r>
              <a:rPr lang="en-US" sz="5400" b="1" dirty="0" smtClean="0">
                <a:solidFill>
                  <a:srgbClr val="7030A0"/>
                </a:solidFill>
              </a:rPr>
              <a:t>The “And Justice for All” poster that must be displayed in all county MSUE offices and program sites.</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345326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2" y="1286561"/>
            <a:ext cx="7127875" cy="4247317"/>
          </a:xfrm>
          <a:prstGeom prst="rect">
            <a:avLst/>
          </a:prstGeom>
          <a:noFill/>
        </p:spPr>
        <p:txBody>
          <a:bodyPr wrap="square" rtlCol="0">
            <a:spAutoFit/>
          </a:bodyPr>
          <a:lstStyle/>
          <a:p>
            <a:pPr algn="ctr">
              <a:spcBef>
                <a:spcPct val="0"/>
              </a:spcBef>
              <a:buFontTx/>
              <a:buNone/>
            </a:pPr>
            <a:r>
              <a:rPr lang="en-US" altLang="en-US" sz="5400" b="1" dirty="0" smtClean="0">
                <a:solidFill>
                  <a:schemeClr val="accent4">
                    <a:lumMod val="75000"/>
                  </a:schemeClr>
                </a:solidFill>
              </a:rPr>
              <a:t>What two program participation data items must be reported to the USDA? </a:t>
            </a:r>
            <a:endParaRPr lang="en-US" alt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498206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Race and Gender</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776466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344" y="1275930"/>
            <a:ext cx="8431619" cy="4154984"/>
          </a:xfrm>
          <a:prstGeom prst="rect">
            <a:avLst/>
          </a:prstGeom>
          <a:noFill/>
        </p:spPr>
        <p:txBody>
          <a:bodyPr wrap="square" rtlCol="0">
            <a:spAutoFit/>
          </a:bodyPr>
          <a:lstStyle/>
          <a:p>
            <a:pPr algn="ctr">
              <a:spcBef>
                <a:spcPct val="0"/>
              </a:spcBef>
              <a:buFontTx/>
              <a:buNone/>
            </a:pPr>
            <a:r>
              <a:rPr lang="en-US" altLang="en-US" sz="4400" b="1" dirty="0" smtClean="0">
                <a:solidFill>
                  <a:schemeClr val="accent4">
                    <a:lumMod val="75000"/>
                  </a:schemeClr>
                </a:solidFill>
              </a:rPr>
              <a:t>What is:</a:t>
            </a:r>
          </a:p>
          <a:p>
            <a:pPr algn="ctr">
              <a:spcBef>
                <a:spcPct val="0"/>
              </a:spcBef>
              <a:buFontTx/>
              <a:buNone/>
            </a:pPr>
            <a:r>
              <a:rPr lang="en-US" altLang="en-US" sz="4400" b="1" i="1" dirty="0" smtClean="0">
                <a:solidFill>
                  <a:schemeClr val="accent4">
                    <a:lumMod val="75000"/>
                  </a:schemeClr>
                </a:solidFill>
              </a:rPr>
              <a:t>“Accommodations </a:t>
            </a:r>
            <a:r>
              <a:rPr lang="en-US" altLang="en-US" sz="4400" b="1" i="1" dirty="0">
                <a:solidFill>
                  <a:schemeClr val="accent4">
                    <a:lumMod val="75000"/>
                  </a:schemeClr>
                </a:solidFill>
              </a:rPr>
              <a:t>for persons with disabilities may be requested by calling ______ by _______ to ensure sufficient time to make </a:t>
            </a:r>
            <a:r>
              <a:rPr lang="en-US" altLang="en-US" sz="4400" b="1" i="1" dirty="0" smtClean="0">
                <a:solidFill>
                  <a:schemeClr val="accent4">
                    <a:lumMod val="75000"/>
                  </a:schemeClr>
                </a:solidFill>
              </a:rPr>
              <a:t>arrangements.” </a:t>
            </a:r>
            <a:endParaRPr lang="en-US" sz="4400" b="1" i="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955245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0" y="1300577"/>
            <a:ext cx="7127875" cy="5078313"/>
          </a:xfrm>
          <a:prstGeom prst="rect">
            <a:avLst/>
          </a:prstGeom>
          <a:noFill/>
        </p:spPr>
        <p:txBody>
          <a:bodyPr wrap="square" rtlCol="0">
            <a:spAutoFit/>
          </a:bodyPr>
          <a:lstStyle/>
          <a:p>
            <a:pPr algn="ctr"/>
            <a:r>
              <a:rPr lang="en-US" sz="5400" b="1" dirty="0" smtClean="0">
                <a:solidFill>
                  <a:srgbClr val="7030A0"/>
                </a:solidFill>
              </a:rPr>
              <a:t>Accommodation announcement that must be displayed on program announcements / registrations</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602506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850089"/>
            <a:ext cx="7127875" cy="4247317"/>
          </a:xfrm>
          <a:prstGeom prst="rect">
            <a:avLst/>
          </a:prstGeom>
          <a:noFill/>
        </p:spPr>
        <p:txBody>
          <a:bodyPr wrap="square" rtlCol="0">
            <a:spAutoFit/>
          </a:bodyPr>
          <a:lstStyle/>
          <a:p>
            <a:pPr algn="ctr">
              <a:spcBef>
                <a:spcPct val="0"/>
              </a:spcBef>
              <a:buFontTx/>
              <a:buNone/>
            </a:pPr>
            <a:r>
              <a:rPr lang="en-US" altLang="en-US" sz="5400" b="1" dirty="0" smtClean="0">
                <a:solidFill>
                  <a:schemeClr val="accent4">
                    <a:lumMod val="75000"/>
                  </a:schemeClr>
                </a:solidFill>
              </a:rPr>
              <a:t>How often Civil Rights compliance is formally reviewed in each Extension office.</a:t>
            </a:r>
            <a:endParaRPr lang="en-US" alt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21334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014" y="890207"/>
            <a:ext cx="7804298" cy="5078313"/>
          </a:xfrm>
          <a:prstGeom prst="rect">
            <a:avLst/>
          </a:prstGeom>
          <a:noFill/>
        </p:spPr>
        <p:txBody>
          <a:bodyPr wrap="square" rtlCol="0">
            <a:spAutoFit/>
          </a:bodyPr>
          <a:lstStyle/>
          <a:p>
            <a:pPr algn="ctr">
              <a:spcBef>
                <a:spcPct val="0"/>
              </a:spcBef>
              <a:buFontTx/>
              <a:buNone/>
            </a:pPr>
            <a:r>
              <a:rPr lang="en-US" altLang="en-US" sz="5400" b="1" dirty="0" smtClean="0">
                <a:solidFill>
                  <a:schemeClr val="accent4">
                    <a:lumMod val="75000"/>
                  </a:schemeClr>
                </a:solidFill>
              </a:rPr>
              <a:t>What is the planned way </a:t>
            </a:r>
            <a:r>
              <a:rPr lang="en-US" altLang="en-US" sz="5400" b="1" dirty="0">
                <a:solidFill>
                  <a:schemeClr val="accent4">
                    <a:lumMod val="75000"/>
                  </a:schemeClr>
                </a:solidFill>
              </a:rPr>
              <a:t>we advise potential recipients of program availability and requirements of </a:t>
            </a:r>
            <a:r>
              <a:rPr lang="en-US" altLang="en-US" sz="5400" b="1" dirty="0" smtClean="0">
                <a:solidFill>
                  <a:schemeClr val="accent4">
                    <a:lumMod val="75000"/>
                  </a:schemeClr>
                </a:solidFill>
              </a:rPr>
              <a:t>nondiscrimination? </a:t>
            </a:r>
            <a:endParaRPr lang="en-US" alt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4051864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r>
              <a:rPr lang="en-US" sz="5400" b="1" dirty="0" smtClean="0">
                <a:solidFill>
                  <a:srgbClr val="7030A0"/>
                </a:solidFill>
              </a:rPr>
              <a:t>Public Notification Plan</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632074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2" y="1212134"/>
            <a:ext cx="7127875" cy="4247317"/>
          </a:xfrm>
          <a:prstGeom prst="rect">
            <a:avLst/>
          </a:prstGeom>
          <a:noFill/>
        </p:spPr>
        <p:txBody>
          <a:bodyPr wrap="square" rtlCol="0">
            <a:spAutoFit/>
          </a:bodyPr>
          <a:lstStyle/>
          <a:p>
            <a:pPr algn="ctr">
              <a:spcBef>
                <a:spcPct val="0"/>
              </a:spcBef>
              <a:buFontTx/>
              <a:buNone/>
            </a:pPr>
            <a:r>
              <a:rPr lang="en-US" altLang="en-US" sz="5400" b="1" dirty="0">
                <a:solidFill>
                  <a:schemeClr val="accent4">
                    <a:lumMod val="75000"/>
                  </a:schemeClr>
                </a:solidFill>
              </a:rPr>
              <a:t>The first </a:t>
            </a:r>
            <a:r>
              <a:rPr lang="en-US" altLang="en-US" sz="5400" b="1" dirty="0" smtClean="0">
                <a:solidFill>
                  <a:schemeClr val="accent4">
                    <a:lumMod val="75000"/>
                  </a:schemeClr>
                </a:solidFill>
              </a:rPr>
              <a:t>contact </a:t>
            </a:r>
            <a:r>
              <a:rPr lang="en-US" altLang="en-US" sz="5400" b="1" dirty="0">
                <a:solidFill>
                  <a:schemeClr val="accent4">
                    <a:lumMod val="75000"/>
                  </a:schemeClr>
                </a:solidFill>
              </a:rPr>
              <a:t>for employees </a:t>
            </a:r>
            <a:r>
              <a:rPr lang="en-US" altLang="en-US" sz="5400" b="1" dirty="0" smtClean="0">
                <a:solidFill>
                  <a:schemeClr val="accent4">
                    <a:lumMod val="75000"/>
                  </a:schemeClr>
                </a:solidFill>
              </a:rPr>
              <a:t>if they feel they may have been discriminated against?</a:t>
            </a:r>
            <a:endParaRPr lang="en-US" alt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508606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286" y="1605539"/>
            <a:ext cx="7127875" cy="2585323"/>
          </a:xfrm>
          <a:prstGeom prst="rect">
            <a:avLst/>
          </a:prstGeom>
          <a:noFill/>
        </p:spPr>
        <p:txBody>
          <a:bodyPr wrap="square" rtlCol="0">
            <a:spAutoFit/>
          </a:bodyPr>
          <a:lstStyle/>
          <a:p>
            <a:pPr algn="ctr"/>
            <a:r>
              <a:rPr lang="en-US" sz="5400" b="1" dirty="0">
                <a:solidFill>
                  <a:srgbClr val="7030A0"/>
                </a:solidFill>
              </a:rPr>
              <a:t>EEO – Equal Employment Opportunity Officers</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448645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491" y="1871354"/>
            <a:ext cx="7127875" cy="4247317"/>
          </a:xfrm>
          <a:prstGeom prst="rect">
            <a:avLst/>
          </a:prstGeom>
          <a:noFill/>
        </p:spPr>
        <p:txBody>
          <a:bodyPr wrap="square" rtlCol="0">
            <a:spAutoFit/>
          </a:bodyPr>
          <a:lstStyle/>
          <a:p>
            <a:pPr algn="ctr"/>
            <a:r>
              <a:rPr lang="en-US" altLang="en-US" sz="5400" b="1" dirty="0">
                <a:solidFill>
                  <a:schemeClr val="accent4">
                    <a:lumMod val="75000"/>
                  </a:schemeClr>
                </a:solidFill>
              </a:rPr>
              <a:t>Two </a:t>
            </a:r>
            <a:r>
              <a:rPr lang="en-US" altLang="en-US" sz="5400" b="1" dirty="0" smtClean="0">
                <a:solidFill>
                  <a:schemeClr val="accent4">
                    <a:lumMod val="75000"/>
                  </a:schemeClr>
                </a:solidFill>
              </a:rPr>
              <a:t>ways (forms) of filing </a:t>
            </a:r>
            <a:r>
              <a:rPr lang="en-US" altLang="en-US" sz="5400" b="1" dirty="0">
                <a:solidFill>
                  <a:schemeClr val="accent4">
                    <a:lumMod val="75000"/>
                  </a:schemeClr>
                </a:solidFill>
              </a:rPr>
              <a:t>Civil Rights Complaints of Discrimination against </a:t>
            </a:r>
            <a:r>
              <a:rPr lang="en-US" altLang="en-US" sz="5400" b="1" dirty="0" smtClean="0">
                <a:solidFill>
                  <a:schemeClr val="accent4">
                    <a:lumMod val="75000"/>
                  </a:schemeClr>
                </a:solidFill>
              </a:rPr>
              <a:t>MSU?</a:t>
            </a:r>
            <a:endParaRPr 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1648419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Verbal and Written</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744436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2" y="1215516"/>
            <a:ext cx="7127875" cy="4247317"/>
          </a:xfrm>
          <a:prstGeom prst="rect">
            <a:avLst/>
          </a:prstGeom>
          <a:noFill/>
        </p:spPr>
        <p:txBody>
          <a:bodyPr wrap="square" rtlCol="0">
            <a:spAutoFit/>
          </a:bodyPr>
          <a:lstStyle/>
          <a:p>
            <a:pPr algn="ctr">
              <a:spcBef>
                <a:spcPct val="0"/>
              </a:spcBef>
              <a:buFontTx/>
              <a:buNone/>
            </a:pPr>
            <a:r>
              <a:rPr lang="en-US" altLang="en-US" sz="5400" b="1" dirty="0">
                <a:solidFill>
                  <a:schemeClr val="accent4">
                    <a:lumMod val="75000"/>
                  </a:schemeClr>
                </a:solidFill>
              </a:rPr>
              <a:t>The </a:t>
            </a:r>
            <a:r>
              <a:rPr lang="en-US" altLang="en-US" sz="5400" b="1" dirty="0" smtClean="0">
                <a:solidFill>
                  <a:schemeClr val="accent4">
                    <a:lumMod val="75000"/>
                  </a:schemeClr>
                </a:solidFill>
              </a:rPr>
              <a:t>Director </a:t>
            </a:r>
            <a:r>
              <a:rPr lang="en-US" altLang="en-US" sz="5400" b="1" dirty="0">
                <a:solidFill>
                  <a:schemeClr val="accent4">
                    <a:lumMod val="75000"/>
                  </a:schemeClr>
                </a:solidFill>
              </a:rPr>
              <a:t>of Extension sends it to the Office of Civil Rights, </a:t>
            </a:r>
            <a:r>
              <a:rPr lang="en-US" altLang="en-US" sz="5400" b="1" dirty="0" smtClean="0">
                <a:solidFill>
                  <a:schemeClr val="accent4">
                    <a:lumMod val="75000"/>
                  </a:schemeClr>
                </a:solidFill>
              </a:rPr>
              <a:t>USDA within 3 days.</a:t>
            </a:r>
            <a:endParaRPr lang="en-US" alt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1701558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spcBef>
                <a:spcPct val="0"/>
              </a:spcBef>
              <a:buFontTx/>
              <a:buNone/>
            </a:pPr>
            <a:r>
              <a:rPr lang="en-US" altLang="en-US" sz="5400" b="1" dirty="0">
                <a:solidFill>
                  <a:schemeClr val="accent4">
                    <a:lumMod val="75000"/>
                  </a:schemeClr>
                </a:solidFill>
              </a:rPr>
              <a:t>Complaint Transmittal Process</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696908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1466" y="1711206"/>
            <a:ext cx="7127875" cy="4247317"/>
          </a:xfrm>
          <a:prstGeom prst="rect">
            <a:avLst/>
          </a:prstGeom>
          <a:noFill/>
        </p:spPr>
        <p:txBody>
          <a:bodyPr wrap="square" rtlCol="0">
            <a:spAutoFit/>
          </a:bodyPr>
          <a:lstStyle/>
          <a:p>
            <a:pPr algn="ctr">
              <a:spcBef>
                <a:spcPct val="0"/>
              </a:spcBef>
            </a:pPr>
            <a:r>
              <a:rPr lang="en-US" altLang="en-US" sz="5400" b="1" dirty="0" smtClean="0">
                <a:solidFill>
                  <a:schemeClr val="accent4">
                    <a:lumMod val="75000"/>
                  </a:schemeClr>
                </a:solidFill>
              </a:rPr>
              <a:t>Who is responsible for knowing </a:t>
            </a:r>
            <a:r>
              <a:rPr lang="en-US" altLang="en-US" sz="5400" b="1" dirty="0">
                <a:solidFill>
                  <a:schemeClr val="accent4">
                    <a:lumMod val="75000"/>
                  </a:schemeClr>
                </a:solidFill>
              </a:rPr>
              <a:t>and </a:t>
            </a:r>
            <a:r>
              <a:rPr lang="en-US" altLang="en-US" sz="5400" b="1" dirty="0" smtClean="0">
                <a:solidFill>
                  <a:schemeClr val="accent4">
                    <a:lumMod val="75000"/>
                  </a:schemeClr>
                </a:solidFill>
              </a:rPr>
              <a:t>complying </a:t>
            </a:r>
            <a:r>
              <a:rPr lang="en-US" altLang="en-US" sz="5400" b="1" dirty="0">
                <a:solidFill>
                  <a:schemeClr val="accent4">
                    <a:lumMod val="75000"/>
                  </a:schemeClr>
                </a:solidFill>
              </a:rPr>
              <a:t>with the legal requirements for civil rights </a:t>
            </a:r>
            <a:r>
              <a:rPr lang="en-US" altLang="en-US" sz="5400" b="1" dirty="0" smtClean="0">
                <a:solidFill>
                  <a:schemeClr val="accent4">
                    <a:lumMod val="75000"/>
                  </a:schemeClr>
                </a:solidFill>
              </a:rPr>
              <a:t>?</a:t>
            </a:r>
            <a:endParaRPr lang="en-US" alt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202304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r>
              <a:rPr lang="en-US" sz="5400" b="1" dirty="0" smtClean="0">
                <a:solidFill>
                  <a:srgbClr val="7030A0"/>
                </a:solidFill>
              </a:rPr>
              <a:t>It’s EVERYONE’S responsibility!</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637142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Annually</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208352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605539"/>
            <a:ext cx="7127875" cy="3416320"/>
          </a:xfrm>
          <a:prstGeom prst="rect">
            <a:avLst/>
          </a:prstGeom>
          <a:noFill/>
        </p:spPr>
        <p:txBody>
          <a:bodyPr wrap="square" rtlCol="0">
            <a:spAutoFit/>
          </a:bodyPr>
          <a:lstStyle/>
          <a:p>
            <a:pPr algn="ctr"/>
            <a:r>
              <a:rPr lang="en-US" sz="5400" b="1" dirty="0" smtClean="0">
                <a:solidFill>
                  <a:srgbClr val="7030A0"/>
                </a:solidFill>
              </a:rPr>
              <a:t>Time limit for someone to file a civil rights complaint?</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267195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r>
              <a:rPr lang="en-US" sz="5400" b="1" dirty="0" smtClean="0">
                <a:solidFill>
                  <a:srgbClr val="7030A0"/>
                </a:solidFill>
              </a:rPr>
              <a:t>180 days</a:t>
            </a:r>
          </a:p>
          <a:p>
            <a:pPr algn="ctr"/>
            <a:r>
              <a:rPr lang="en-US" sz="5400" b="1" dirty="0" smtClean="0">
                <a:solidFill>
                  <a:srgbClr val="7030A0"/>
                </a:solidFill>
              </a:rPr>
              <a:t>(from the event)</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245567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3416320"/>
          </a:xfrm>
          <a:prstGeom prst="rect">
            <a:avLst/>
          </a:prstGeom>
          <a:noFill/>
        </p:spPr>
        <p:txBody>
          <a:bodyPr wrap="square" rtlCol="0">
            <a:spAutoFit/>
          </a:bodyPr>
          <a:lstStyle/>
          <a:p>
            <a:pPr algn="ctr"/>
            <a:r>
              <a:rPr lang="en-US" sz="5400" b="1" dirty="0" smtClean="0">
                <a:solidFill>
                  <a:srgbClr val="7030A0"/>
                </a:solidFill>
              </a:rPr>
              <a:t>This symbol of the Christmas holiday will never be found in Washington</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236164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Three Wise Men</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869515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158" y="1573641"/>
            <a:ext cx="7921256" cy="4247317"/>
          </a:xfrm>
          <a:prstGeom prst="rect">
            <a:avLst/>
          </a:prstGeom>
          <a:noFill/>
        </p:spPr>
        <p:txBody>
          <a:bodyPr wrap="square" rtlCol="0">
            <a:spAutoFit/>
          </a:bodyPr>
          <a:lstStyle/>
          <a:p>
            <a:pPr algn="ctr"/>
            <a:r>
              <a:rPr lang="en-US" altLang="en-US" sz="5400" dirty="0">
                <a:solidFill>
                  <a:schemeClr val="accent4">
                    <a:lumMod val="75000"/>
                  </a:schemeClr>
                </a:solidFill>
                <a:latin typeface="Arial" charset="0"/>
              </a:rPr>
              <a:t>The values, beliefs and ways of thinking and speaking that a group develops to survive in a particular </a:t>
            </a:r>
            <a:r>
              <a:rPr lang="en-US" altLang="en-US" sz="5400" dirty="0" smtClean="0">
                <a:solidFill>
                  <a:schemeClr val="accent4">
                    <a:lumMod val="75000"/>
                  </a:schemeClr>
                </a:solidFill>
                <a:latin typeface="Arial" charset="0"/>
              </a:rPr>
              <a:t>environment?</a:t>
            </a:r>
            <a:endParaRPr lang="en-US" sz="5400"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719143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Culture</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10413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2585323"/>
          </a:xfrm>
          <a:prstGeom prst="rect">
            <a:avLst/>
          </a:prstGeom>
          <a:noFill/>
        </p:spPr>
        <p:txBody>
          <a:bodyPr wrap="square" rtlCol="0">
            <a:spAutoFit/>
          </a:bodyPr>
          <a:lstStyle/>
          <a:p>
            <a:pPr algn="ctr"/>
            <a:r>
              <a:rPr lang="en-US" sz="5400" b="1" dirty="0" smtClean="0">
                <a:solidFill>
                  <a:srgbClr val="7030A0"/>
                </a:solidFill>
              </a:rPr>
              <a:t>A negative attitude toward a person or group ?</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92248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Prejudice</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183372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775660"/>
            <a:ext cx="7127875" cy="3416320"/>
          </a:xfrm>
          <a:prstGeom prst="rect">
            <a:avLst/>
          </a:prstGeom>
          <a:noFill/>
        </p:spPr>
        <p:txBody>
          <a:bodyPr wrap="square" rtlCol="0">
            <a:spAutoFit/>
          </a:bodyPr>
          <a:lstStyle/>
          <a:p>
            <a:pPr algn="ctr"/>
            <a:r>
              <a:rPr lang="en-US" sz="5400" b="1" dirty="0" smtClean="0">
                <a:solidFill>
                  <a:srgbClr val="7030A0"/>
                </a:solidFill>
              </a:rPr>
              <a:t>Standardized mental pictures of characteristics of a group or type.</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7542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Stereotypes</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4164510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
        <p:nvSpPr>
          <p:cNvPr id="2" name="Rectangle 1"/>
          <p:cNvSpPr/>
          <p:nvPr/>
        </p:nvSpPr>
        <p:spPr>
          <a:xfrm>
            <a:off x="148856" y="1347163"/>
            <a:ext cx="8794885" cy="4832092"/>
          </a:xfrm>
          <a:prstGeom prst="rect">
            <a:avLst/>
          </a:prstGeom>
        </p:spPr>
        <p:txBody>
          <a:bodyPr wrap="square">
            <a:spAutoFit/>
          </a:bodyPr>
          <a:lstStyle/>
          <a:p>
            <a:pPr algn="ctr">
              <a:spcBef>
                <a:spcPct val="0"/>
              </a:spcBef>
              <a:buFontTx/>
              <a:buNone/>
            </a:pPr>
            <a:r>
              <a:rPr lang="en-US" altLang="en-US" sz="4400" b="1" dirty="0" smtClean="0">
                <a:solidFill>
                  <a:schemeClr val="accent4">
                    <a:lumMod val="75000"/>
                  </a:schemeClr>
                </a:solidFill>
              </a:rPr>
              <a:t>Which is NOT </a:t>
            </a:r>
            <a:r>
              <a:rPr lang="en-US" altLang="en-US" sz="4400" b="1" dirty="0">
                <a:solidFill>
                  <a:schemeClr val="accent4">
                    <a:lumMod val="75000"/>
                  </a:schemeClr>
                </a:solidFill>
              </a:rPr>
              <a:t>a protected class:</a:t>
            </a:r>
          </a:p>
          <a:p>
            <a:pPr algn="ctr">
              <a:spcBef>
                <a:spcPct val="0"/>
              </a:spcBef>
              <a:buFontTx/>
              <a:buNone/>
            </a:pPr>
            <a:endParaRPr lang="en-US" altLang="en-US" sz="4400" b="1" dirty="0" smtClean="0">
              <a:solidFill>
                <a:schemeClr val="accent4">
                  <a:lumMod val="75000"/>
                </a:schemeClr>
              </a:solidFill>
            </a:endParaRPr>
          </a:p>
          <a:p>
            <a:pPr algn="ctr">
              <a:spcBef>
                <a:spcPct val="0"/>
              </a:spcBef>
              <a:buFontTx/>
              <a:buNone/>
            </a:pPr>
            <a:r>
              <a:rPr lang="en-US" altLang="en-US" sz="4400" b="1" dirty="0" smtClean="0">
                <a:solidFill>
                  <a:schemeClr val="accent4">
                    <a:lumMod val="75000"/>
                  </a:schemeClr>
                </a:solidFill>
              </a:rPr>
              <a:t>Height</a:t>
            </a:r>
            <a:endParaRPr lang="en-US" altLang="en-US" sz="4400" b="1" dirty="0">
              <a:solidFill>
                <a:schemeClr val="accent4">
                  <a:lumMod val="75000"/>
                </a:schemeClr>
              </a:solidFill>
            </a:endParaRPr>
          </a:p>
          <a:p>
            <a:pPr algn="ctr">
              <a:spcBef>
                <a:spcPct val="0"/>
              </a:spcBef>
              <a:buFontTx/>
              <a:buNone/>
            </a:pPr>
            <a:r>
              <a:rPr lang="en-US" altLang="en-US" sz="4400" b="1" dirty="0">
                <a:solidFill>
                  <a:schemeClr val="accent4">
                    <a:lumMod val="75000"/>
                  </a:schemeClr>
                </a:solidFill>
              </a:rPr>
              <a:t>Weight</a:t>
            </a:r>
          </a:p>
          <a:p>
            <a:pPr algn="ctr">
              <a:spcBef>
                <a:spcPct val="0"/>
              </a:spcBef>
              <a:buFontTx/>
              <a:buNone/>
            </a:pPr>
            <a:r>
              <a:rPr lang="en-US" altLang="en-US" sz="4400" b="1" dirty="0">
                <a:solidFill>
                  <a:schemeClr val="accent4">
                    <a:lumMod val="75000"/>
                  </a:schemeClr>
                </a:solidFill>
              </a:rPr>
              <a:t>Gender</a:t>
            </a:r>
          </a:p>
          <a:p>
            <a:pPr algn="ctr">
              <a:spcBef>
                <a:spcPct val="0"/>
              </a:spcBef>
              <a:buFontTx/>
              <a:buNone/>
            </a:pPr>
            <a:r>
              <a:rPr lang="en-US" altLang="en-US" sz="4400" b="1" dirty="0" smtClean="0">
                <a:solidFill>
                  <a:schemeClr val="accent4">
                    <a:lumMod val="75000"/>
                  </a:schemeClr>
                </a:solidFill>
              </a:rPr>
              <a:t>Language</a:t>
            </a:r>
            <a:endParaRPr lang="en-US" altLang="en-US" sz="4400" b="1" dirty="0">
              <a:solidFill>
                <a:schemeClr val="accent4">
                  <a:lumMod val="75000"/>
                </a:schemeClr>
              </a:solidFill>
            </a:endParaRPr>
          </a:p>
          <a:p>
            <a:pPr algn="ctr">
              <a:spcBef>
                <a:spcPct val="0"/>
              </a:spcBef>
              <a:buFontTx/>
              <a:buNone/>
            </a:pPr>
            <a:r>
              <a:rPr lang="en-US" altLang="en-US" sz="4400" b="1" dirty="0">
                <a:solidFill>
                  <a:schemeClr val="accent4">
                    <a:lumMod val="75000"/>
                  </a:schemeClr>
                </a:solidFill>
              </a:rPr>
              <a:t>Family Status</a:t>
            </a:r>
          </a:p>
        </p:txBody>
      </p:sp>
    </p:spTree>
    <p:extLst>
      <p:ext uri="{BB962C8B-B14F-4D97-AF65-F5344CB8AC3E}">
        <p14:creationId xmlns:p14="http://schemas.microsoft.com/office/powerpoint/2010/main" val="241484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2" y="1610049"/>
            <a:ext cx="7127875" cy="923330"/>
          </a:xfrm>
          <a:prstGeom prst="rect">
            <a:avLst/>
          </a:prstGeom>
          <a:noFill/>
        </p:spPr>
        <p:txBody>
          <a:bodyPr wrap="square" rtlCol="0">
            <a:spAutoFit/>
          </a:bodyPr>
          <a:lstStyle/>
          <a:p>
            <a:pPr algn="ctr">
              <a:spcBef>
                <a:spcPct val="0"/>
              </a:spcBef>
              <a:buFontTx/>
              <a:buNone/>
            </a:pPr>
            <a:r>
              <a:rPr lang="en-US" altLang="en-US" sz="5400" b="1" dirty="0" smtClean="0">
                <a:solidFill>
                  <a:schemeClr val="accent4">
                    <a:lumMod val="75000"/>
                  </a:schemeClr>
                </a:solidFill>
              </a:rPr>
              <a:t>What is “Militarism”?</a:t>
            </a:r>
            <a:endParaRPr lang="en-US" alt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062985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r>
              <a:rPr lang="en-US" sz="5400" b="1" dirty="0" smtClean="0">
                <a:solidFill>
                  <a:srgbClr val="7030A0"/>
                </a:solidFill>
              </a:rPr>
              <a:t>A form of oppression that veterans face</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040587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260" y="1892618"/>
            <a:ext cx="7953154" cy="4247317"/>
          </a:xfrm>
          <a:prstGeom prst="rect">
            <a:avLst/>
          </a:prstGeom>
          <a:noFill/>
        </p:spPr>
        <p:txBody>
          <a:bodyPr wrap="square" rtlCol="0">
            <a:spAutoFit/>
          </a:bodyPr>
          <a:lstStyle/>
          <a:p>
            <a:pPr algn="ctr"/>
            <a:r>
              <a:rPr lang="en-US" altLang="en-US" sz="5400" b="1" dirty="0">
                <a:solidFill>
                  <a:schemeClr val="accent4">
                    <a:lumMod val="75000"/>
                  </a:schemeClr>
                </a:solidFill>
              </a:rPr>
              <a:t>The frequency in which 4-H Clubs must certify they are open to all without regard to race, color, etc.</a:t>
            </a:r>
            <a:endParaRPr lang="en-US" sz="5400" b="1" dirty="0">
              <a:solidFill>
                <a:schemeClr val="accent4">
                  <a:lumMod val="75000"/>
                </a:schemeClr>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3790681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
        <p:nvSpPr>
          <p:cNvPr id="6" name="TextBox 5"/>
          <p:cNvSpPr txBox="1"/>
          <p:nvPr/>
        </p:nvSpPr>
        <p:spPr>
          <a:xfrm>
            <a:off x="542260" y="1892618"/>
            <a:ext cx="7953154" cy="923330"/>
          </a:xfrm>
          <a:prstGeom prst="rect">
            <a:avLst/>
          </a:prstGeom>
          <a:noFill/>
        </p:spPr>
        <p:txBody>
          <a:bodyPr wrap="square" rtlCol="0">
            <a:spAutoFit/>
          </a:bodyPr>
          <a:lstStyle/>
          <a:p>
            <a:pPr algn="ctr"/>
            <a:r>
              <a:rPr lang="en-US" altLang="en-US" sz="5400" b="1" dirty="0" smtClean="0">
                <a:solidFill>
                  <a:schemeClr val="accent4">
                    <a:lumMod val="75000"/>
                  </a:schemeClr>
                </a:solidFill>
              </a:rPr>
              <a:t>Annually</a:t>
            </a:r>
            <a:endParaRPr lang="en-US" sz="5400" b="1" dirty="0">
              <a:solidFill>
                <a:schemeClr val="accent4">
                  <a:lumMod val="75000"/>
                </a:schemeClr>
              </a:solidFill>
            </a:endParaRPr>
          </a:p>
        </p:txBody>
      </p:sp>
    </p:spTree>
    <p:extLst>
      <p:ext uri="{BB962C8B-B14F-4D97-AF65-F5344CB8AC3E}">
        <p14:creationId xmlns:p14="http://schemas.microsoft.com/office/powerpoint/2010/main" val="2587545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586" y="1269324"/>
            <a:ext cx="7487351" cy="5078313"/>
          </a:xfrm>
          <a:prstGeom prst="rect">
            <a:avLst/>
          </a:prstGeom>
          <a:noFill/>
        </p:spPr>
        <p:txBody>
          <a:bodyPr wrap="square" rtlCol="0">
            <a:spAutoFit/>
          </a:bodyPr>
          <a:lstStyle/>
          <a:p>
            <a:pPr algn="ctr"/>
            <a:r>
              <a:rPr lang="en-US" sz="5400" b="1" dirty="0" smtClean="0">
                <a:solidFill>
                  <a:srgbClr val="7030A0"/>
                </a:solidFill>
              </a:rPr>
              <a:t>What needs to be in the county Civil Rights file if MSU Ext receives local services or materials from them?</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585298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2585323"/>
          </a:xfrm>
          <a:prstGeom prst="rect">
            <a:avLst/>
          </a:prstGeom>
          <a:noFill/>
        </p:spPr>
        <p:txBody>
          <a:bodyPr wrap="square" rtlCol="0">
            <a:spAutoFit/>
          </a:bodyPr>
          <a:lstStyle/>
          <a:p>
            <a:pPr algn="ctr"/>
            <a:r>
              <a:rPr lang="en-US" sz="5400" b="1" dirty="0" smtClean="0">
                <a:solidFill>
                  <a:srgbClr val="7030A0"/>
                </a:solidFill>
              </a:rPr>
              <a:t>Local Partner Compliance Certification</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3066613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2" y="1871353"/>
            <a:ext cx="7127875" cy="3416320"/>
          </a:xfrm>
          <a:prstGeom prst="rect">
            <a:avLst/>
          </a:prstGeom>
          <a:noFill/>
        </p:spPr>
        <p:txBody>
          <a:bodyPr wrap="square" rtlCol="0">
            <a:spAutoFit/>
          </a:bodyPr>
          <a:lstStyle/>
          <a:p>
            <a:pPr algn="ctr"/>
            <a:r>
              <a:rPr lang="en-US" sz="5400" b="1" dirty="0" smtClean="0">
                <a:solidFill>
                  <a:srgbClr val="7030A0"/>
                </a:solidFill>
              </a:rPr>
              <a:t>Where do you find county demographic data?</a:t>
            </a:r>
          </a:p>
          <a:p>
            <a:pPr algn="ctr"/>
            <a:r>
              <a:rPr lang="en-US" sz="5400" b="1" dirty="0" smtClean="0">
                <a:solidFill>
                  <a:srgbClr val="7030A0"/>
                </a:solidFill>
              </a:rPr>
              <a:t>(best source)</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107493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US Census</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804339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2585323"/>
          </a:xfrm>
          <a:prstGeom prst="rect">
            <a:avLst/>
          </a:prstGeom>
          <a:noFill/>
        </p:spPr>
        <p:txBody>
          <a:bodyPr wrap="square" rtlCol="0">
            <a:spAutoFit/>
          </a:bodyPr>
          <a:lstStyle/>
          <a:p>
            <a:pPr algn="ctr"/>
            <a:r>
              <a:rPr lang="en-US" sz="5400" b="1" dirty="0" smtClean="0">
                <a:solidFill>
                  <a:srgbClr val="7030A0"/>
                </a:solidFill>
              </a:rPr>
              <a:t>In what year was the Civil Rights Act enacted?</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746921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1964</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785240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
        <p:nvSpPr>
          <p:cNvPr id="2" name="TextBox 1"/>
          <p:cNvSpPr txBox="1"/>
          <p:nvPr/>
        </p:nvSpPr>
        <p:spPr>
          <a:xfrm>
            <a:off x="2434856" y="3104707"/>
            <a:ext cx="4795284" cy="923330"/>
          </a:xfrm>
          <a:prstGeom prst="rect">
            <a:avLst/>
          </a:prstGeom>
          <a:noFill/>
        </p:spPr>
        <p:txBody>
          <a:bodyPr wrap="square" rtlCol="0">
            <a:spAutoFit/>
          </a:bodyPr>
          <a:lstStyle/>
          <a:p>
            <a:r>
              <a:rPr lang="en-US" sz="5400" b="1" dirty="0" smtClean="0">
                <a:solidFill>
                  <a:schemeClr val="accent4">
                    <a:lumMod val="75000"/>
                  </a:schemeClr>
                </a:solidFill>
              </a:rPr>
              <a:t>Language</a:t>
            </a:r>
            <a:endParaRPr lang="en-US" sz="5400" b="1" dirty="0">
              <a:solidFill>
                <a:schemeClr val="accent4">
                  <a:lumMod val="75000"/>
                </a:schemeClr>
              </a:solidFill>
            </a:endParaRPr>
          </a:p>
        </p:txBody>
      </p:sp>
    </p:spTree>
    <p:extLst>
      <p:ext uri="{BB962C8B-B14F-4D97-AF65-F5344CB8AC3E}">
        <p14:creationId xmlns:p14="http://schemas.microsoft.com/office/powerpoint/2010/main" val="326296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1" y="1192617"/>
            <a:ext cx="7127875" cy="5078313"/>
          </a:xfrm>
          <a:prstGeom prst="rect">
            <a:avLst/>
          </a:prstGeom>
          <a:noFill/>
        </p:spPr>
        <p:txBody>
          <a:bodyPr wrap="square" rtlCol="0">
            <a:spAutoFit/>
          </a:bodyPr>
          <a:lstStyle/>
          <a:p>
            <a:pPr algn="ctr"/>
            <a:r>
              <a:rPr lang="en-US" sz="5400" b="1" dirty="0" smtClean="0">
                <a:solidFill>
                  <a:srgbClr val="7030A0"/>
                </a:solidFill>
              </a:rPr>
              <a:t>How long should I keep materials (events, classes, brochures, sign in sheets, </a:t>
            </a:r>
            <a:r>
              <a:rPr lang="en-US" sz="5400" b="1" dirty="0" err="1" smtClean="0">
                <a:solidFill>
                  <a:srgbClr val="7030A0"/>
                </a:solidFill>
              </a:rPr>
              <a:t>etc</a:t>
            </a:r>
            <a:r>
              <a:rPr lang="en-US" sz="5400" b="1" dirty="0" smtClean="0">
                <a:solidFill>
                  <a:srgbClr val="7030A0"/>
                </a:solidFill>
              </a:rPr>
              <a:t>) in the Civil Rights file?</a:t>
            </a:r>
            <a:endParaRPr lang="en-US" sz="5400" b="1" dirty="0">
              <a:solidFill>
                <a:srgbClr val="7030A0"/>
              </a:solidFill>
            </a:endParaRP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1278027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923330"/>
          </a:xfrm>
          <a:prstGeom prst="rect">
            <a:avLst/>
          </a:prstGeom>
          <a:noFill/>
        </p:spPr>
        <p:txBody>
          <a:bodyPr wrap="square" rtlCol="0">
            <a:spAutoFit/>
          </a:bodyPr>
          <a:lstStyle/>
          <a:p>
            <a:pPr algn="ctr"/>
            <a:r>
              <a:rPr lang="en-US" sz="5400" b="1" dirty="0" smtClean="0">
                <a:solidFill>
                  <a:srgbClr val="7030A0"/>
                </a:solidFill>
              </a:rPr>
              <a:t>3 Years</a:t>
            </a:r>
            <a:endParaRPr lang="en-US" sz="5400" b="1" dirty="0">
              <a:solidFill>
                <a:srgbClr val="7030A0"/>
              </a:solidFill>
            </a:endParaRP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80425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22774"/>
            <a:ext cx="8686800" cy="5940088"/>
          </a:xfrm>
          <a:prstGeom prst="rect">
            <a:avLst/>
          </a:prstGeom>
          <a:solidFill>
            <a:schemeClr val="bg2">
              <a:lumMod val="90000"/>
              <a:alpha val="70000"/>
            </a:schemeClr>
          </a:solidFill>
          <a:effectLst>
            <a:glow>
              <a:schemeClr val="accent1">
                <a:alpha val="40000"/>
              </a:schemeClr>
            </a:glow>
            <a:softEdge rad="114300"/>
          </a:effectLst>
        </p:spPr>
        <p:txBody>
          <a:bodyPr wrap="square" rtlCol="0">
            <a:spAutoFit/>
          </a:bodyPr>
          <a:lstStyle/>
          <a:p>
            <a:pPr algn="ctr"/>
            <a:r>
              <a:rPr lang="en-US" sz="2800" b="1" dirty="0" smtClean="0">
                <a:solidFill>
                  <a:srgbClr val="7030A0"/>
                </a:solidFill>
                <a:latin typeface="Arial Narrow" pitchFamily="34" charset="0"/>
              </a:rPr>
              <a:t>Using the Template to Play</a:t>
            </a:r>
            <a:r>
              <a:rPr lang="en-US" sz="2800" b="1" dirty="0">
                <a:solidFill>
                  <a:srgbClr val="7030A0"/>
                </a:solidFill>
                <a:latin typeface="Arial Narrow" pitchFamily="34" charset="0"/>
              </a:rPr>
              <a:t> </a:t>
            </a:r>
            <a:r>
              <a:rPr lang="en-US" sz="2800" b="1" dirty="0" smtClean="0">
                <a:solidFill>
                  <a:srgbClr val="7030A0"/>
                </a:solidFill>
                <a:latin typeface="Arial Narrow" pitchFamily="34" charset="0"/>
              </a:rPr>
              <a:t>Civil Rights Quiz Game</a:t>
            </a:r>
          </a:p>
          <a:p>
            <a:pPr marL="274320" indent="-274320" defTabSz="274320">
              <a:buFont typeface="+mj-lt"/>
              <a:buAutoNum type="arabicPeriod"/>
            </a:pPr>
            <a:r>
              <a:rPr lang="en-US" sz="1600" dirty="0" smtClean="0">
                <a:solidFill>
                  <a:schemeClr val="bg2">
                    <a:lumMod val="10000"/>
                  </a:schemeClr>
                </a:solidFill>
              </a:rPr>
              <a:t>Save your completed game file, then close it.</a:t>
            </a:r>
          </a:p>
          <a:p>
            <a:pPr marL="274320" indent="-274320" defTabSz="274320">
              <a:buFont typeface="+mj-lt"/>
              <a:buAutoNum type="arabicPeriod"/>
            </a:pPr>
            <a:r>
              <a:rPr lang="en-US" sz="1600" dirty="0" smtClean="0">
                <a:solidFill>
                  <a:schemeClr val="bg2">
                    <a:lumMod val="10000"/>
                  </a:schemeClr>
                </a:solidFill>
              </a:rPr>
              <a:t>Reopen the file that contains your game, then click on the “Slide Show” tab. Click on either “From Current Slide” or “From Beginning.” You can now move around in your game’s home page and game squares.</a:t>
            </a:r>
          </a:p>
          <a:p>
            <a:pPr marL="274320" indent="-274320" defTabSz="274320">
              <a:buFont typeface="+mj-lt"/>
              <a:buAutoNum type="arabicPeriod"/>
            </a:pPr>
            <a:r>
              <a:rPr lang="en-US" sz="1600" dirty="0" smtClean="0">
                <a:solidFill>
                  <a:schemeClr val="bg2">
                    <a:lumMod val="10000"/>
                  </a:schemeClr>
                </a:solidFill>
              </a:rPr>
              <a:t>Spilt group into 2 teams - “Green” team and “White” team. </a:t>
            </a:r>
            <a:r>
              <a:rPr lang="en-US" sz="1600" dirty="0">
                <a:solidFill>
                  <a:schemeClr val="bg2">
                    <a:lumMod val="10000"/>
                  </a:schemeClr>
                </a:solidFill>
              </a:rPr>
              <a:t>Flip a coin to see who goes first.</a:t>
            </a:r>
          </a:p>
          <a:p>
            <a:pPr marL="274320" indent="-274320" defTabSz="274320">
              <a:buFont typeface="+mj-lt"/>
              <a:buAutoNum type="arabicPeriod"/>
            </a:pPr>
            <a:r>
              <a:rPr lang="en-US" sz="1600" dirty="0" smtClean="0">
                <a:solidFill>
                  <a:schemeClr val="bg2">
                    <a:lumMod val="10000"/>
                  </a:schemeClr>
                </a:solidFill>
              </a:rPr>
              <a:t>Assign scorekeeper(s) to write scores on flip chart for all to see.</a:t>
            </a:r>
          </a:p>
          <a:p>
            <a:pPr marL="274320" indent="-274320" defTabSz="274320">
              <a:buFont typeface="+mj-lt"/>
              <a:buAutoNum type="arabicPeriod"/>
            </a:pPr>
            <a:r>
              <a:rPr lang="en-US" sz="1600" dirty="0">
                <a:solidFill>
                  <a:schemeClr val="bg2">
                    <a:lumMod val="10000"/>
                  </a:schemeClr>
                </a:solidFill>
              </a:rPr>
              <a:t>Let the group know that all players will participate. Everyone rotates through to pick a category </a:t>
            </a:r>
            <a:r>
              <a:rPr lang="en-US" sz="1600" dirty="0" smtClean="0">
                <a:solidFill>
                  <a:schemeClr val="bg2">
                    <a:lumMod val="10000"/>
                  </a:schemeClr>
                </a:solidFill>
              </a:rPr>
              <a:t>and </a:t>
            </a:r>
            <a:r>
              <a:rPr lang="en-US" sz="1600" dirty="0">
                <a:solidFill>
                  <a:schemeClr val="bg2">
                    <a:lumMod val="10000"/>
                  </a:schemeClr>
                </a:solidFill>
              </a:rPr>
              <a:t>attempt to answer a question. </a:t>
            </a:r>
          </a:p>
          <a:p>
            <a:pPr marL="274320" indent="-274320" defTabSz="274320">
              <a:buFont typeface="+mj-lt"/>
              <a:buAutoNum type="arabicPeriod"/>
            </a:pPr>
            <a:r>
              <a:rPr lang="en-US" sz="1600" dirty="0" smtClean="0">
                <a:solidFill>
                  <a:schemeClr val="bg2">
                    <a:lumMod val="10000"/>
                  </a:schemeClr>
                </a:solidFill>
              </a:rPr>
              <a:t>As players request a question in a particular category (for example, “ ‘Diversity’ for 100, please”), click on the appropriate square and the question will appear. Read the question aloud for the benefit of anyone who can’t see the screen.</a:t>
            </a:r>
          </a:p>
          <a:p>
            <a:pPr marL="274320" indent="-274320" defTabSz="274320">
              <a:buFont typeface="+mj-lt"/>
              <a:buAutoNum type="arabicPeriod"/>
            </a:pPr>
            <a:r>
              <a:rPr lang="en-US" sz="1600" dirty="0">
                <a:solidFill>
                  <a:schemeClr val="bg2">
                    <a:lumMod val="10000"/>
                  </a:schemeClr>
                </a:solidFill>
              </a:rPr>
              <a:t>If the person answers correctly, the team receives the points indicated. If they don’t answer correctly, the question goes to the full team for an </a:t>
            </a:r>
            <a:r>
              <a:rPr lang="en-US" sz="1600" dirty="0" smtClean="0">
                <a:solidFill>
                  <a:schemeClr val="bg2">
                    <a:lumMod val="10000"/>
                  </a:schemeClr>
                </a:solidFill>
              </a:rPr>
              <a:t>answer (but the player provides the answer), </a:t>
            </a:r>
            <a:r>
              <a:rPr lang="en-US" sz="1600" dirty="0">
                <a:solidFill>
                  <a:schemeClr val="bg2">
                    <a:lumMod val="10000"/>
                  </a:schemeClr>
                </a:solidFill>
              </a:rPr>
              <a:t>or if they chose to ask their team for help, they receive half of the indicated points if correct. </a:t>
            </a:r>
            <a:r>
              <a:rPr lang="en-US" sz="1600" dirty="0" smtClean="0">
                <a:solidFill>
                  <a:schemeClr val="bg2">
                    <a:lumMod val="10000"/>
                  </a:schemeClr>
                </a:solidFill>
              </a:rPr>
              <a:t>Have the answer key in front of you and check the answer before opening the answer box in the lower right corner. This will take you to the correct answer. </a:t>
            </a:r>
          </a:p>
          <a:p>
            <a:pPr marL="274320" indent="-274320" defTabSz="274320">
              <a:buFont typeface="+mj-lt"/>
              <a:buAutoNum type="arabicPeriod"/>
            </a:pPr>
            <a:r>
              <a:rPr lang="en-US" sz="1600" dirty="0" smtClean="0">
                <a:solidFill>
                  <a:schemeClr val="bg2">
                    <a:lumMod val="10000"/>
                  </a:schemeClr>
                </a:solidFill>
              </a:rPr>
              <a:t>After you’ve read the answer aloud, click on the “Home” button to return to the game home page. The number in the square that was just answered will have changed color. </a:t>
            </a:r>
          </a:p>
          <a:p>
            <a:pPr marL="274320" indent="-274320" defTabSz="274320">
              <a:buFont typeface="+mj-lt"/>
              <a:buAutoNum type="arabicPeriod"/>
            </a:pPr>
            <a:r>
              <a:rPr lang="en-US" sz="1600" dirty="0" smtClean="0">
                <a:solidFill>
                  <a:schemeClr val="bg2">
                    <a:lumMod val="10000"/>
                  </a:schemeClr>
                </a:solidFill>
              </a:rPr>
              <a:t>Repeat until all of the questions on the board have been attempted. If you have a tie, read a tie-breaker question.</a:t>
            </a:r>
          </a:p>
          <a:p>
            <a:pPr marL="274320" indent="-274320" defTabSz="274320">
              <a:buFont typeface="+mj-lt"/>
              <a:buAutoNum type="arabicPeriod"/>
            </a:pPr>
            <a:r>
              <a:rPr lang="en-US" sz="1600" dirty="0" smtClean="0">
                <a:solidFill>
                  <a:schemeClr val="bg2">
                    <a:lumMod val="10000"/>
                  </a:schemeClr>
                </a:solidFill>
              </a:rPr>
              <a:t>If you want to play another game, you’ll have to close and reopen the file to reset the color changing mechanism that indicates a question has or hasn’t been asked.</a:t>
            </a:r>
            <a:endParaRPr lang="en-US" sz="16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86" y="922391"/>
            <a:ext cx="8752355" cy="5509200"/>
          </a:xfrm>
          <a:prstGeom prst="rect">
            <a:avLst/>
          </a:prstGeom>
          <a:noFill/>
        </p:spPr>
        <p:txBody>
          <a:bodyPr wrap="square" rtlCol="0">
            <a:spAutoFit/>
          </a:bodyPr>
          <a:lstStyle/>
          <a:p>
            <a:pPr algn="ctr">
              <a:spcBef>
                <a:spcPct val="0"/>
              </a:spcBef>
              <a:buFontTx/>
              <a:buNone/>
            </a:pPr>
            <a:r>
              <a:rPr lang="en-US" altLang="en-US" sz="4400" b="1" dirty="0" smtClean="0">
                <a:solidFill>
                  <a:schemeClr val="accent4">
                    <a:lumMod val="75000"/>
                  </a:schemeClr>
                </a:solidFill>
              </a:rPr>
              <a:t>Which is NOT </a:t>
            </a:r>
            <a:r>
              <a:rPr lang="en-US" altLang="en-US" sz="4400" b="1" dirty="0">
                <a:solidFill>
                  <a:schemeClr val="accent4">
                    <a:lumMod val="75000"/>
                  </a:schemeClr>
                </a:solidFill>
              </a:rPr>
              <a:t>a protected class</a:t>
            </a:r>
            <a:r>
              <a:rPr lang="en-US" altLang="en-US" sz="4400" b="1" dirty="0" smtClean="0">
                <a:solidFill>
                  <a:schemeClr val="accent4">
                    <a:lumMod val="75000"/>
                  </a:schemeClr>
                </a:solidFill>
              </a:rPr>
              <a:t>:</a:t>
            </a:r>
          </a:p>
          <a:p>
            <a:pPr algn="ctr">
              <a:spcBef>
                <a:spcPct val="0"/>
              </a:spcBef>
              <a:buFontTx/>
              <a:buNone/>
            </a:pPr>
            <a:endParaRPr lang="en-US" altLang="en-US" sz="4400" b="1" dirty="0">
              <a:solidFill>
                <a:schemeClr val="accent4">
                  <a:lumMod val="75000"/>
                </a:schemeClr>
              </a:solidFill>
            </a:endParaRPr>
          </a:p>
          <a:p>
            <a:pPr algn="ctr">
              <a:spcBef>
                <a:spcPct val="0"/>
              </a:spcBef>
              <a:buFontTx/>
              <a:buNone/>
            </a:pPr>
            <a:r>
              <a:rPr lang="en-US" altLang="en-US" sz="4400" b="1" dirty="0">
                <a:solidFill>
                  <a:schemeClr val="accent4">
                    <a:lumMod val="75000"/>
                  </a:schemeClr>
                </a:solidFill>
              </a:rPr>
              <a:t>Veteran Status</a:t>
            </a:r>
          </a:p>
          <a:p>
            <a:pPr algn="ctr">
              <a:spcBef>
                <a:spcPct val="0"/>
              </a:spcBef>
              <a:buFontTx/>
              <a:buNone/>
            </a:pPr>
            <a:r>
              <a:rPr lang="en-US" altLang="en-US" sz="4400" b="1" dirty="0">
                <a:solidFill>
                  <a:schemeClr val="accent4">
                    <a:lumMod val="75000"/>
                  </a:schemeClr>
                </a:solidFill>
              </a:rPr>
              <a:t>Gender Identity</a:t>
            </a:r>
          </a:p>
          <a:p>
            <a:pPr algn="ctr">
              <a:spcBef>
                <a:spcPct val="0"/>
              </a:spcBef>
              <a:buFontTx/>
              <a:buNone/>
            </a:pPr>
            <a:r>
              <a:rPr lang="en-US" altLang="en-US" sz="4400" b="1" dirty="0">
                <a:solidFill>
                  <a:schemeClr val="accent4">
                    <a:lumMod val="75000"/>
                  </a:schemeClr>
                </a:solidFill>
              </a:rPr>
              <a:t>Family Size</a:t>
            </a:r>
          </a:p>
          <a:p>
            <a:pPr algn="ctr">
              <a:spcBef>
                <a:spcPct val="0"/>
              </a:spcBef>
              <a:buFontTx/>
              <a:buNone/>
            </a:pPr>
            <a:r>
              <a:rPr lang="en-US" altLang="en-US" sz="4400" b="1" dirty="0">
                <a:solidFill>
                  <a:schemeClr val="accent4">
                    <a:lumMod val="75000"/>
                  </a:schemeClr>
                </a:solidFill>
              </a:rPr>
              <a:t>Political Beliefs</a:t>
            </a:r>
          </a:p>
          <a:p>
            <a:pPr algn="ctr">
              <a:spcBef>
                <a:spcPct val="0"/>
              </a:spcBef>
              <a:buFontTx/>
              <a:buNone/>
            </a:pPr>
            <a:r>
              <a:rPr lang="en-US" altLang="en-US" sz="4400" b="1" dirty="0">
                <a:solidFill>
                  <a:schemeClr val="accent4">
                    <a:lumMod val="75000"/>
                  </a:schemeClr>
                </a:solidFill>
              </a:rPr>
              <a:t>National Origin</a:t>
            </a:r>
          </a:p>
          <a:p>
            <a:endParaRPr lang="en-US" sz="4400" b="1" dirty="0">
              <a:solidFill>
                <a:schemeClr val="accent4">
                  <a:lumMod val="75000"/>
                </a:schemeClr>
              </a:solidFill>
            </a:endParaRPr>
          </a:p>
        </p:txBody>
      </p:sp>
      <p:sp>
        <p:nvSpPr>
          <p:cNvPr id="4" name="Action Button: Custom 3">
            <a:hlinkClick r:id="" action="ppaction://hlinkshowjump?jump=nextslide" highlightClick="1"/>
          </p:cNvPr>
          <p:cNvSpPr/>
          <p:nvPr/>
        </p:nvSpPr>
        <p:spPr>
          <a:xfrm>
            <a:off x="7114941" y="5810660"/>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2178462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
        <p:nvSpPr>
          <p:cNvPr id="2" name="TextBox 1"/>
          <p:cNvSpPr txBox="1"/>
          <p:nvPr/>
        </p:nvSpPr>
        <p:spPr>
          <a:xfrm>
            <a:off x="2583712" y="3013502"/>
            <a:ext cx="4954772" cy="923330"/>
          </a:xfrm>
          <a:prstGeom prst="rect">
            <a:avLst/>
          </a:prstGeom>
          <a:noFill/>
        </p:spPr>
        <p:txBody>
          <a:bodyPr wrap="square" rtlCol="0">
            <a:spAutoFit/>
          </a:bodyPr>
          <a:lstStyle/>
          <a:p>
            <a:r>
              <a:rPr lang="en-US" sz="5400" b="1" dirty="0" smtClean="0">
                <a:solidFill>
                  <a:schemeClr val="accent4">
                    <a:lumMod val="75000"/>
                  </a:schemeClr>
                </a:solidFill>
              </a:rPr>
              <a:t>Family Size</a:t>
            </a:r>
            <a:endParaRPr lang="en-US" sz="5400" b="1" dirty="0">
              <a:solidFill>
                <a:schemeClr val="accent4">
                  <a:lumMod val="75000"/>
                </a:schemeClr>
              </a:solidFill>
            </a:endParaRPr>
          </a:p>
        </p:txBody>
      </p:sp>
    </p:spTree>
    <p:extLst>
      <p:ext uri="{BB962C8B-B14F-4D97-AF65-F5344CB8AC3E}">
        <p14:creationId xmlns:p14="http://schemas.microsoft.com/office/powerpoint/2010/main" val="1181831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1850088"/>
            <a:ext cx="7127875" cy="4247317"/>
          </a:xfrm>
          <a:prstGeom prst="rect">
            <a:avLst/>
          </a:prstGeom>
          <a:noFill/>
        </p:spPr>
        <p:txBody>
          <a:bodyPr wrap="square" rtlCol="0">
            <a:spAutoFit/>
          </a:bodyPr>
          <a:lstStyle/>
          <a:p>
            <a:pPr algn="ctr">
              <a:spcBef>
                <a:spcPct val="0"/>
              </a:spcBef>
              <a:buFontTx/>
              <a:buNone/>
            </a:pPr>
            <a:r>
              <a:rPr lang="en-US" altLang="en-US" sz="5400" b="1" dirty="0">
                <a:solidFill>
                  <a:schemeClr val="accent4">
                    <a:lumMod val="75000"/>
                  </a:schemeClr>
                </a:solidFill>
              </a:rPr>
              <a:t>To ensure the same repository occurs in each county office, and it’s in the same order.</a:t>
            </a:r>
          </a:p>
        </p:txBody>
      </p:sp>
      <p:sp>
        <p:nvSpPr>
          <p:cNvPr id="5" name="Action Button: Custom 4">
            <a:hlinkClick r:id="" action="ppaction://hlinkshowjump?jump=nex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Answer</a:t>
            </a:r>
            <a:endParaRPr lang="en-US" dirty="0"/>
          </a:p>
        </p:txBody>
      </p:sp>
    </p:spTree>
    <p:extLst>
      <p:ext uri="{BB962C8B-B14F-4D97-AF65-F5344CB8AC3E}">
        <p14:creationId xmlns:p14="http://schemas.microsoft.com/office/powerpoint/2010/main" val="597305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8063" y="2551837"/>
            <a:ext cx="7127875" cy="1754326"/>
          </a:xfrm>
          <a:prstGeom prst="rect">
            <a:avLst/>
          </a:prstGeom>
          <a:noFill/>
        </p:spPr>
        <p:txBody>
          <a:bodyPr wrap="square" rtlCol="0">
            <a:spAutoFit/>
          </a:bodyPr>
          <a:lstStyle/>
          <a:p>
            <a:pPr algn="ctr">
              <a:spcBef>
                <a:spcPct val="0"/>
              </a:spcBef>
              <a:buFontTx/>
              <a:buNone/>
            </a:pPr>
            <a:r>
              <a:rPr lang="en-US" altLang="en-US" sz="5400" b="1" dirty="0">
                <a:solidFill>
                  <a:schemeClr val="accent4">
                    <a:lumMod val="75000"/>
                  </a:schemeClr>
                </a:solidFill>
              </a:rPr>
              <a:t>Civil Rights Filing Key</a:t>
            </a:r>
          </a:p>
        </p:txBody>
      </p:sp>
      <p:sp>
        <p:nvSpPr>
          <p:cNvPr id="5" name="Action Button: Custom 4">
            <a:hlinkClick r:id="" action="ppaction://hlinkshowjump?jump=firstslide" highlightClick="1"/>
          </p:cNvPr>
          <p:cNvSpPr/>
          <p:nvPr/>
        </p:nvSpPr>
        <p:spPr>
          <a:xfrm>
            <a:off x="7114941" y="5958523"/>
            <a:ext cx="1828800" cy="603504"/>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a:t>
            </a:r>
            <a:endParaRPr lang="en-US" dirty="0"/>
          </a:p>
        </p:txBody>
      </p:sp>
    </p:spTree>
    <p:extLst>
      <p:ext uri="{BB962C8B-B14F-4D97-AF65-F5344CB8AC3E}">
        <p14:creationId xmlns:p14="http://schemas.microsoft.com/office/powerpoint/2010/main" val="279713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00"/>
      </a:folHlink>
    </a:clrScheme>
    <a:fontScheme name="RELAX-A2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9337</TotalTime>
  <Words>1422</Words>
  <Application>Microsoft Office PowerPoint</Application>
  <PresentationFormat>On-screen Show (4:3)</PresentationFormat>
  <Paragraphs>258</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Civil Rights Jeopardy!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MSUEMARQ-wibby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Eureka! A Quiz Game</dc:title>
  <dc:creator>Brian Wibby</dc:creator>
  <cp:lastModifiedBy>Axtell, Nancy</cp:lastModifiedBy>
  <cp:revision>53</cp:revision>
  <cp:lastPrinted>2014-01-07T19:47:29Z</cp:lastPrinted>
  <dcterms:created xsi:type="dcterms:W3CDTF">2013-04-03T16:06:48Z</dcterms:created>
  <dcterms:modified xsi:type="dcterms:W3CDTF">2014-01-24T13:56:04Z</dcterms:modified>
</cp:coreProperties>
</file>