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8" r:id="rId2"/>
    <p:sldId id="261" r:id="rId3"/>
    <p:sldId id="256" r:id="rId4"/>
    <p:sldId id="257" r:id="rId5"/>
    <p:sldId id="283" r:id="rId6"/>
    <p:sldId id="260" r:id="rId7"/>
    <p:sldId id="284" r:id="rId8"/>
    <p:sldId id="276" r:id="rId9"/>
    <p:sldId id="286" r:id="rId10"/>
    <p:sldId id="289" r:id="rId11"/>
    <p:sldId id="285" r:id="rId12"/>
    <p:sldId id="263" r:id="rId13"/>
    <p:sldId id="270" r:id="rId14"/>
    <p:sldId id="277" r:id="rId15"/>
    <p:sldId id="271" r:id="rId16"/>
    <p:sldId id="269" r:id="rId17"/>
    <p:sldId id="273" r:id="rId18"/>
    <p:sldId id="278" r:id="rId19"/>
    <p:sldId id="272" r:id="rId20"/>
    <p:sldId id="280" r:id="rId21"/>
    <p:sldId id="281" r:id="rId22"/>
    <p:sldId id="282" r:id="rId23"/>
    <p:sldId id="274" r:id="rId24"/>
    <p:sldId id="290" r:id="rId25"/>
    <p:sldId id="291" r:id="rId26"/>
    <p:sldId id="292" r:id="rId27"/>
    <p:sldId id="293" r:id="rId28"/>
    <p:sldId id="295" r:id="rId29"/>
    <p:sldId id="297" r:id="rId30"/>
    <p:sldId id="299"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C3110-B144-45CA-873B-2E1CAF21C6AA}" type="datetimeFigureOut">
              <a:rPr lang="en-US" smtClean="0"/>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04F76-69DC-451C-925E-C85C8B8F3694}" type="slidenum">
              <a:rPr lang="en-US" smtClean="0"/>
              <a:t>‹#›</a:t>
            </a:fld>
            <a:endParaRPr lang="en-US"/>
          </a:p>
        </p:txBody>
      </p:sp>
    </p:spTree>
    <p:extLst>
      <p:ext uri="{BB962C8B-B14F-4D97-AF65-F5344CB8AC3E}">
        <p14:creationId xmlns:p14="http://schemas.microsoft.com/office/powerpoint/2010/main" val="56765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49" charset="-128"/>
              </a:defRPr>
            </a:lvl1pPr>
            <a:lvl2pPr marL="742927" indent="-285741" eaLnBrk="0" hangingPunct="0">
              <a:defRPr sz="2400">
                <a:solidFill>
                  <a:schemeClr val="tx1"/>
                </a:solidFill>
                <a:latin typeface="Arial" charset="0"/>
                <a:ea typeface="ＭＳ Ｐゴシック" pitchFamily="49" charset="-128"/>
              </a:defRPr>
            </a:lvl2pPr>
            <a:lvl3pPr marL="1142965" indent="-228593" eaLnBrk="0" hangingPunct="0">
              <a:defRPr sz="2400">
                <a:solidFill>
                  <a:schemeClr val="tx1"/>
                </a:solidFill>
                <a:latin typeface="Arial" charset="0"/>
                <a:ea typeface="ＭＳ Ｐゴシック" pitchFamily="49" charset="-128"/>
              </a:defRPr>
            </a:lvl3pPr>
            <a:lvl4pPr marL="1600150" indent="-228593" eaLnBrk="0" hangingPunct="0">
              <a:defRPr sz="2400">
                <a:solidFill>
                  <a:schemeClr val="tx1"/>
                </a:solidFill>
                <a:latin typeface="Arial" charset="0"/>
                <a:ea typeface="ＭＳ Ｐゴシック" pitchFamily="49" charset="-128"/>
              </a:defRPr>
            </a:lvl4pPr>
            <a:lvl5pPr marL="2057336" indent="-228593" eaLnBrk="0" hangingPunct="0">
              <a:defRPr sz="2400">
                <a:solidFill>
                  <a:schemeClr val="tx1"/>
                </a:solidFill>
                <a:latin typeface="Arial" charset="0"/>
                <a:ea typeface="ＭＳ Ｐゴシック" pitchFamily="49" charset="-128"/>
              </a:defRPr>
            </a:lvl5pPr>
            <a:lvl6pPr marL="2514522" indent="-228593" defTabSz="457186" eaLnBrk="0" fontAlgn="base" hangingPunct="0">
              <a:spcBef>
                <a:spcPct val="0"/>
              </a:spcBef>
              <a:spcAft>
                <a:spcPct val="0"/>
              </a:spcAft>
              <a:defRPr sz="2400">
                <a:solidFill>
                  <a:schemeClr val="tx1"/>
                </a:solidFill>
                <a:latin typeface="Arial" charset="0"/>
                <a:ea typeface="ＭＳ Ｐゴシック" pitchFamily="49" charset="-128"/>
              </a:defRPr>
            </a:lvl6pPr>
            <a:lvl7pPr marL="2971708" indent="-228593" defTabSz="457186" eaLnBrk="0" fontAlgn="base" hangingPunct="0">
              <a:spcBef>
                <a:spcPct val="0"/>
              </a:spcBef>
              <a:spcAft>
                <a:spcPct val="0"/>
              </a:spcAft>
              <a:defRPr sz="2400">
                <a:solidFill>
                  <a:schemeClr val="tx1"/>
                </a:solidFill>
                <a:latin typeface="Arial" charset="0"/>
                <a:ea typeface="ＭＳ Ｐゴシック" pitchFamily="49" charset="-128"/>
              </a:defRPr>
            </a:lvl7pPr>
            <a:lvl8pPr marL="3428894" indent="-228593" defTabSz="457186" eaLnBrk="0" fontAlgn="base" hangingPunct="0">
              <a:spcBef>
                <a:spcPct val="0"/>
              </a:spcBef>
              <a:spcAft>
                <a:spcPct val="0"/>
              </a:spcAft>
              <a:defRPr sz="2400">
                <a:solidFill>
                  <a:schemeClr val="tx1"/>
                </a:solidFill>
                <a:latin typeface="Arial" charset="0"/>
                <a:ea typeface="ＭＳ Ｐゴシック" pitchFamily="49" charset="-128"/>
              </a:defRPr>
            </a:lvl8pPr>
            <a:lvl9pPr marL="3886079" indent="-228593" defTabSz="457186" eaLnBrk="0" fontAlgn="base" hangingPunct="0">
              <a:spcBef>
                <a:spcPct val="0"/>
              </a:spcBef>
              <a:spcAft>
                <a:spcPct val="0"/>
              </a:spcAft>
              <a:defRPr sz="2400">
                <a:solidFill>
                  <a:schemeClr val="tx1"/>
                </a:solidFill>
                <a:latin typeface="Arial" charset="0"/>
                <a:ea typeface="ＭＳ Ｐゴシック" pitchFamily="49" charset="-128"/>
              </a:defRPr>
            </a:lvl9pPr>
          </a:lstStyle>
          <a:p>
            <a:pPr eaLnBrk="1" hangingPunct="1"/>
            <a:fld id="{D0F2B23A-290F-4AF5-9CAC-4C77E458B50A}" type="slidenum">
              <a:rPr lang="en-US" altLang="en-US" sz="1200"/>
              <a:pPr eaLnBrk="1" hangingPunct="1"/>
              <a:t>10</a:t>
            </a:fld>
            <a:endParaRPr lang="en-US" altLang="en-US" sz="12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08119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0DEAE93-685A-404B-BFD4-34A204BB2544}" type="datetimeFigureOut">
              <a:rPr lang="en-US" smtClean="0"/>
              <a:t>5/30/2014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F0DB03-59A5-4B25-8069-B70EAC52D50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EAE93-685A-404B-BFD4-34A204BB2544}"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DB03-59A5-4B25-8069-B70EAC52D5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EAE93-685A-404B-BFD4-34A204BB2544}"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DB03-59A5-4B25-8069-B70EAC52D5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0DEAE93-685A-404B-BFD4-34A204BB2544}" type="datetimeFigureOut">
              <a:rPr lang="en-US" smtClean="0"/>
              <a:t>5/30/2014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F3F0DB03-59A5-4B25-8069-B70EAC52D5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0DEAE93-685A-404B-BFD4-34A204BB2544}" type="datetimeFigureOut">
              <a:rPr lang="en-US" smtClean="0"/>
              <a:t>5/30/2014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F3F0DB03-59A5-4B25-8069-B70EAC52D509}"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0DEAE93-685A-404B-BFD4-34A204BB2544}" type="datetimeFigureOut">
              <a:rPr lang="en-US" smtClean="0"/>
              <a:t>5/30/2014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F3F0DB03-59A5-4B25-8069-B70EAC52D5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0DEAE93-685A-404B-BFD4-34A204BB2544}" type="datetimeFigureOut">
              <a:rPr lang="en-US" smtClean="0"/>
              <a:t>5/30/2014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3F0DB03-59A5-4B25-8069-B70EAC52D5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DEAE93-685A-404B-BFD4-34A204BB2544}" type="datetimeFigureOut">
              <a:rPr lang="en-US" smtClean="0"/>
              <a:t>5/30/2014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0DB03-59A5-4B25-8069-B70EAC52D5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0DEAE93-685A-404B-BFD4-34A204BB2544}" type="datetimeFigureOut">
              <a:rPr lang="en-US" smtClean="0"/>
              <a:t>5/30/2014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F3F0DB03-59A5-4B25-8069-B70EAC52D5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0DEAE93-685A-404B-BFD4-34A204BB2544}" type="datetimeFigureOut">
              <a:rPr lang="en-US" smtClean="0"/>
              <a:t>5/30/2014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3F0DB03-59A5-4B25-8069-B70EAC52D5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0DEAE93-685A-404B-BFD4-34A204BB2544}" type="datetimeFigureOut">
              <a:rPr lang="en-US" smtClean="0"/>
              <a:t>5/30/2014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3F0DB03-59A5-4B25-8069-B70EAC52D5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0DEAE93-685A-404B-BFD4-34A204BB2544}" type="datetimeFigureOut">
              <a:rPr lang="en-US" smtClean="0"/>
              <a:t>5/30/2014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F0DB03-59A5-4B25-8069-B70EAC52D5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hyperlink" Target="http://www.msue.msu.edu/portal/default.cfm?pageset_id=55157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od.msue.msu.edu/civil_rights_diversity_multiculturalis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475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52400"/>
            <a:ext cx="4222614" cy="652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81000" y="609600"/>
            <a:ext cx="3962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pitchFamily="49" charset="-128"/>
              </a:defRPr>
            </a:lvl1pPr>
            <a:lvl2pPr marL="742950" indent="-285750" eaLnBrk="0" hangingPunct="0">
              <a:defRPr sz="2400">
                <a:solidFill>
                  <a:schemeClr val="tx1"/>
                </a:solidFill>
                <a:latin typeface="Arial" charset="0"/>
                <a:ea typeface="ＭＳ Ｐゴシック" pitchFamily="49" charset="-128"/>
              </a:defRPr>
            </a:lvl2pPr>
            <a:lvl3pPr marL="1143000" indent="-228600" eaLnBrk="0" hangingPunct="0">
              <a:defRPr sz="2400">
                <a:solidFill>
                  <a:schemeClr val="tx1"/>
                </a:solidFill>
                <a:latin typeface="Arial" charset="0"/>
                <a:ea typeface="ＭＳ Ｐゴシック" pitchFamily="49" charset="-128"/>
              </a:defRPr>
            </a:lvl3pPr>
            <a:lvl4pPr marL="1600200" indent="-228600" eaLnBrk="0" hangingPunct="0">
              <a:defRPr sz="2400">
                <a:solidFill>
                  <a:schemeClr val="tx1"/>
                </a:solidFill>
                <a:latin typeface="Arial" charset="0"/>
                <a:ea typeface="ＭＳ Ｐゴシック" pitchFamily="49" charset="-128"/>
              </a:defRPr>
            </a:lvl4pPr>
            <a:lvl5pPr marL="2057400" indent="-228600" eaLnBrk="0" hangingPunct="0">
              <a:defRPr sz="2400">
                <a:solidFill>
                  <a:schemeClr val="tx1"/>
                </a:solidFill>
                <a:latin typeface="Arial" charset="0"/>
                <a:ea typeface="ＭＳ Ｐゴシック" pitchFamily="49"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49"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49"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49"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49" charset="-128"/>
              </a:defRPr>
            </a:lvl9pPr>
          </a:lstStyle>
          <a:p>
            <a:pPr algn="r" eaLnBrk="1" hangingPunct="1">
              <a:spcBef>
                <a:spcPct val="50000"/>
              </a:spcBef>
            </a:pPr>
            <a:r>
              <a:rPr lang="en-US" b="1" dirty="0" smtClean="0">
                <a:latin typeface="Century Gothic" panose="020B0502020202020204" pitchFamily="34" charset="0"/>
              </a:rPr>
              <a:t>Michigan State University </a:t>
            </a:r>
            <a:r>
              <a:rPr lang="en-US" b="1" dirty="0">
                <a:latin typeface="Century Gothic" panose="020B0502020202020204" pitchFamily="34" charset="0"/>
              </a:rPr>
              <a:t>is an affirmative-action, equal-opportunity employer. Michigan State University Extension programs and materials are open to all without regard to race, color, national origin, gender, gender identity, religion, age, height, weight, disability, political beliefs, sexual orientation, marital status, family status or veteran status. </a:t>
            </a:r>
          </a:p>
        </p:txBody>
      </p:sp>
    </p:spTree>
    <p:extLst>
      <p:ext uri="{BB962C8B-B14F-4D97-AF65-F5344CB8AC3E}">
        <p14:creationId xmlns:p14="http://schemas.microsoft.com/office/powerpoint/2010/main" val="131009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47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247650" y="1254125"/>
            <a:ext cx="38147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9" charset="-128"/>
              </a:defRPr>
            </a:lvl1pPr>
            <a:lvl2pPr marL="742950" indent="-285750" eaLnBrk="0" hangingPunct="0">
              <a:defRPr sz="2400">
                <a:solidFill>
                  <a:schemeClr val="tx1"/>
                </a:solidFill>
                <a:latin typeface="Arial" charset="0"/>
                <a:ea typeface="ＭＳ Ｐゴシック" pitchFamily="49" charset="-128"/>
              </a:defRPr>
            </a:lvl2pPr>
            <a:lvl3pPr marL="1143000" indent="-228600" eaLnBrk="0" hangingPunct="0">
              <a:defRPr sz="2400">
                <a:solidFill>
                  <a:schemeClr val="tx1"/>
                </a:solidFill>
                <a:latin typeface="Arial" charset="0"/>
                <a:ea typeface="ＭＳ Ｐゴシック" pitchFamily="49" charset="-128"/>
              </a:defRPr>
            </a:lvl3pPr>
            <a:lvl4pPr marL="1600200" indent="-228600" eaLnBrk="0" hangingPunct="0">
              <a:defRPr sz="2400">
                <a:solidFill>
                  <a:schemeClr val="tx1"/>
                </a:solidFill>
                <a:latin typeface="Arial" charset="0"/>
                <a:ea typeface="ＭＳ Ｐゴシック" pitchFamily="49" charset="-128"/>
              </a:defRPr>
            </a:lvl4pPr>
            <a:lvl5pPr marL="2057400" indent="-228600" eaLnBrk="0" hangingPunct="0">
              <a:defRPr sz="2400">
                <a:solidFill>
                  <a:schemeClr val="tx1"/>
                </a:solidFill>
                <a:latin typeface="Arial" charset="0"/>
                <a:ea typeface="ＭＳ Ｐゴシック" pitchFamily="49"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49"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49"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49"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49" charset="-128"/>
              </a:defRPr>
            </a:lvl9pPr>
          </a:lstStyle>
          <a:p>
            <a:pPr eaLnBrk="1" hangingPunct="1"/>
            <a:r>
              <a:rPr lang="en-US" altLang="en-US" dirty="0">
                <a:latin typeface="Comic Sans MS" pitchFamily="66" charset="0"/>
              </a:rPr>
              <a:t>Non-discrimination poster utilized in ALL program &amp; office areas</a:t>
            </a:r>
          </a:p>
          <a:p>
            <a:pPr eaLnBrk="1" hangingPunct="1"/>
            <a:endParaRPr lang="en-US" altLang="en-US" dirty="0"/>
          </a:p>
        </p:txBody>
      </p:sp>
    </p:spTree>
    <p:extLst>
      <p:ext uri="{BB962C8B-B14F-4D97-AF65-F5344CB8AC3E}">
        <p14:creationId xmlns:p14="http://schemas.microsoft.com/office/powerpoint/2010/main" val="82588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382000" cy="1399032"/>
          </a:xfrm>
        </p:spPr>
        <p:txBody>
          <a:bodyPr>
            <a:normAutofit/>
          </a:bodyPr>
          <a:lstStyle/>
          <a:p>
            <a:r>
              <a:rPr lang="en-US" sz="4400" dirty="0" smtClean="0"/>
              <a:t>Compliance Responsibilities</a:t>
            </a:r>
            <a:endParaRPr lang="en-US" sz="4400" dirty="0"/>
          </a:p>
        </p:txBody>
      </p:sp>
      <p:sp>
        <p:nvSpPr>
          <p:cNvPr id="3" name="Content Placeholder 2"/>
          <p:cNvSpPr>
            <a:spLocks noGrp="1"/>
          </p:cNvSpPr>
          <p:nvPr>
            <p:ph idx="1"/>
          </p:nvPr>
        </p:nvSpPr>
        <p:spPr>
          <a:xfrm>
            <a:off x="762000" y="1882808"/>
            <a:ext cx="7924800" cy="4572000"/>
          </a:xfrm>
        </p:spPr>
        <p:txBody>
          <a:bodyPr/>
          <a:lstStyle/>
          <a:p>
            <a:r>
              <a:rPr lang="en-US" dirty="0">
                <a:solidFill>
                  <a:schemeClr val="tx1">
                    <a:lumMod val="50000"/>
                    <a:lumOff val="50000"/>
                  </a:schemeClr>
                </a:solidFill>
                <a:latin typeface="Century Gothic" panose="020B0502020202020204" pitchFamily="34" charset="0"/>
              </a:rPr>
              <a:t>Administration </a:t>
            </a:r>
            <a:r>
              <a:rPr lang="en-US" dirty="0" smtClean="0">
                <a:solidFill>
                  <a:schemeClr val="tx1">
                    <a:lumMod val="50000"/>
                    <a:lumOff val="50000"/>
                  </a:schemeClr>
                </a:solidFill>
                <a:latin typeface="Century Gothic" panose="020B0502020202020204" pitchFamily="34" charset="0"/>
              </a:rPr>
              <a:t>and </a:t>
            </a:r>
            <a:r>
              <a:rPr lang="en-US" dirty="0">
                <a:solidFill>
                  <a:schemeClr val="tx1">
                    <a:lumMod val="50000"/>
                    <a:lumOff val="50000"/>
                  </a:schemeClr>
                </a:solidFill>
                <a:latin typeface="Century Gothic" panose="020B0502020202020204" pitchFamily="34" charset="0"/>
              </a:rPr>
              <a:t>Operations</a:t>
            </a:r>
          </a:p>
          <a:p>
            <a:r>
              <a:rPr lang="en-US" sz="3200" b="1" dirty="0">
                <a:latin typeface="Century Gothic" panose="020B0502020202020204" pitchFamily="34" charset="0"/>
              </a:rPr>
              <a:t>Program Planning</a:t>
            </a:r>
          </a:p>
          <a:p>
            <a:r>
              <a:rPr lang="en-US" sz="3200" b="1" dirty="0">
                <a:latin typeface="Century Gothic" panose="020B0502020202020204" pitchFamily="34" charset="0"/>
              </a:rPr>
              <a:t>Program Outreach</a:t>
            </a:r>
          </a:p>
          <a:p>
            <a:r>
              <a:rPr lang="en-US" dirty="0">
                <a:solidFill>
                  <a:schemeClr val="tx1">
                    <a:lumMod val="50000"/>
                    <a:lumOff val="50000"/>
                  </a:schemeClr>
                </a:solidFill>
                <a:latin typeface="Century Gothic" panose="020B0502020202020204" pitchFamily="34" charset="0"/>
              </a:rPr>
              <a:t>Human Resources: </a:t>
            </a:r>
            <a:endParaRPr lang="en-US" dirty="0" smtClean="0">
              <a:solidFill>
                <a:schemeClr val="tx1">
                  <a:lumMod val="50000"/>
                  <a:lumOff val="50000"/>
                </a:schemeClr>
              </a:solidFill>
              <a:latin typeface="Century Gothic" panose="020B0502020202020204" pitchFamily="34" charset="0"/>
            </a:endParaRPr>
          </a:p>
          <a:p>
            <a:pPr marL="438912" lvl="1" indent="0">
              <a:buNone/>
            </a:pPr>
            <a:r>
              <a:rPr lang="en-US" sz="3200" dirty="0" smtClean="0">
                <a:solidFill>
                  <a:schemeClr val="tx1">
                    <a:lumMod val="50000"/>
                    <a:lumOff val="50000"/>
                  </a:schemeClr>
                </a:solidFill>
                <a:latin typeface="Century Gothic" panose="020B0502020202020204" pitchFamily="34" charset="0"/>
              </a:rPr>
              <a:t>Recruitment</a:t>
            </a:r>
            <a:r>
              <a:rPr lang="en-US" sz="3200" dirty="0">
                <a:solidFill>
                  <a:schemeClr val="tx1">
                    <a:lumMod val="50000"/>
                    <a:lumOff val="50000"/>
                  </a:schemeClr>
                </a:solidFill>
                <a:latin typeface="Century Gothic" panose="020B0502020202020204" pitchFamily="34" charset="0"/>
              </a:rPr>
              <a:t>, </a:t>
            </a:r>
            <a:endParaRPr lang="en-US" sz="3200" dirty="0" smtClean="0">
              <a:solidFill>
                <a:schemeClr val="tx1">
                  <a:lumMod val="50000"/>
                  <a:lumOff val="50000"/>
                </a:schemeClr>
              </a:solidFill>
              <a:latin typeface="Century Gothic" panose="020B0502020202020204" pitchFamily="34" charset="0"/>
            </a:endParaRPr>
          </a:p>
          <a:p>
            <a:pPr marL="438912" lvl="1" indent="0">
              <a:buNone/>
            </a:pPr>
            <a:r>
              <a:rPr lang="en-US" sz="3200" dirty="0" smtClean="0">
                <a:solidFill>
                  <a:schemeClr val="tx1">
                    <a:lumMod val="50000"/>
                    <a:lumOff val="50000"/>
                  </a:schemeClr>
                </a:solidFill>
                <a:latin typeface="Century Gothic" panose="020B0502020202020204" pitchFamily="34" charset="0"/>
              </a:rPr>
              <a:t>Employment</a:t>
            </a:r>
            <a:r>
              <a:rPr lang="en-US" sz="3200" dirty="0">
                <a:solidFill>
                  <a:schemeClr val="tx1">
                    <a:lumMod val="50000"/>
                    <a:lumOff val="50000"/>
                  </a:schemeClr>
                </a:solidFill>
                <a:latin typeface="Century Gothic" panose="020B0502020202020204" pitchFamily="34" charset="0"/>
              </a:rPr>
              <a:t>, </a:t>
            </a:r>
            <a:endParaRPr lang="en-US" sz="3200" dirty="0" smtClean="0">
              <a:solidFill>
                <a:schemeClr val="tx1">
                  <a:lumMod val="50000"/>
                  <a:lumOff val="50000"/>
                </a:schemeClr>
              </a:solidFill>
              <a:latin typeface="Century Gothic" panose="020B0502020202020204" pitchFamily="34" charset="0"/>
            </a:endParaRPr>
          </a:p>
          <a:p>
            <a:pPr marL="438912" lvl="1" indent="0">
              <a:buNone/>
            </a:pPr>
            <a:r>
              <a:rPr lang="en-US" sz="3200" dirty="0" smtClean="0">
                <a:solidFill>
                  <a:schemeClr val="tx1">
                    <a:lumMod val="50000"/>
                    <a:lumOff val="50000"/>
                  </a:schemeClr>
                </a:solidFill>
                <a:latin typeface="Century Gothic" panose="020B0502020202020204" pitchFamily="34" charset="0"/>
              </a:rPr>
              <a:t>and </a:t>
            </a:r>
            <a:r>
              <a:rPr lang="en-US" sz="3200" dirty="0">
                <a:solidFill>
                  <a:schemeClr val="tx1">
                    <a:lumMod val="50000"/>
                    <a:lumOff val="50000"/>
                  </a:schemeClr>
                </a:solidFill>
                <a:latin typeface="Century Gothic" panose="020B0502020202020204" pitchFamily="34" charset="0"/>
              </a:rPr>
              <a:t>Development</a:t>
            </a:r>
          </a:p>
        </p:txBody>
      </p:sp>
      <p:pic>
        <p:nvPicPr>
          <p:cNvPr id="5" name="Picture 2" descr="C:\Users\Owner\AppData\Local\Microsoft\Windows\Temporary Internet Files\Content.IE5\HMB4OG8E\MP9004118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46829" y="2667000"/>
            <a:ext cx="3394166" cy="3148869"/>
          </a:xfrm>
          <a:prstGeom prst="rect">
            <a:avLst/>
          </a:prstGeo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extLst>
      <p:ext uri="{BB962C8B-B14F-4D97-AF65-F5344CB8AC3E}">
        <p14:creationId xmlns:p14="http://schemas.microsoft.com/office/powerpoint/2010/main" val="3207118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458200" cy="1399032"/>
          </a:xfrm>
        </p:spPr>
        <p:txBody>
          <a:bodyPr>
            <a:normAutofit/>
          </a:bodyPr>
          <a:lstStyle/>
          <a:p>
            <a:pPr algn="ctr"/>
            <a:r>
              <a:rPr lang="en-US" sz="4400" dirty="0" smtClean="0"/>
              <a:t>Program Planning</a:t>
            </a:r>
            <a:endParaRPr lang="en-US" sz="4400" dirty="0"/>
          </a:p>
        </p:txBody>
      </p:sp>
      <p:sp>
        <p:nvSpPr>
          <p:cNvPr id="3" name="Content Placeholder 2"/>
          <p:cNvSpPr>
            <a:spLocks noGrp="1"/>
          </p:cNvSpPr>
          <p:nvPr>
            <p:ph idx="1"/>
          </p:nvPr>
        </p:nvSpPr>
        <p:spPr>
          <a:xfrm>
            <a:off x="457200" y="1600200"/>
            <a:ext cx="8229600" cy="4854608"/>
          </a:xfrm>
        </p:spPr>
        <p:txBody>
          <a:bodyPr>
            <a:noAutofit/>
          </a:bodyPr>
          <a:lstStyle/>
          <a:p>
            <a:r>
              <a:rPr lang="en-US" sz="2800" dirty="0">
                <a:latin typeface="Century Gothic" panose="020B0502020202020204" pitchFamily="34" charset="0"/>
              </a:rPr>
              <a:t>Composition of advisory/planning committees; list by race, gender, ethnicity</a:t>
            </a:r>
          </a:p>
          <a:p>
            <a:r>
              <a:rPr lang="en-US" sz="2800" dirty="0" smtClean="0">
                <a:latin typeface="Century Gothic" panose="020B0502020202020204" pitchFamily="34" charset="0"/>
              </a:rPr>
              <a:t>Procedures </a:t>
            </a:r>
            <a:r>
              <a:rPr lang="en-US" sz="2800" dirty="0">
                <a:latin typeface="Century Gothic" panose="020B0502020202020204" pitchFamily="34" charset="0"/>
              </a:rPr>
              <a:t>for selection of committee members</a:t>
            </a:r>
          </a:p>
          <a:p>
            <a:r>
              <a:rPr lang="en-US" sz="2800" dirty="0" smtClean="0">
                <a:latin typeface="Century Gothic" panose="020B0502020202020204" pitchFamily="34" charset="0"/>
              </a:rPr>
              <a:t>Have </a:t>
            </a:r>
            <a:r>
              <a:rPr lang="en-US" sz="2800" dirty="0">
                <a:latin typeface="Century Gothic" panose="020B0502020202020204" pitchFamily="34" charset="0"/>
              </a:rPr>
              <a:t>file of minutes of meetings available, include annual </a:t>
            </a:r>
            <a:r>
              <a:rPr lang="en-US" sz="2800" dirty="0" smtClean="0">
                <a:latin typeface="Century Gothic" panose="020B0502020202020204" pitchFamily="34" charset="0"/>
              </a:rPr>
              <a:t>Civil Rights notification</a:t>
            </a:r>
            <a:endParaRPr lang="en-US" sz="2800" dirty="0">
              <a:latin typeface="Century Gothic" panose="020B0502020202020204" pitchFamily="34" charset="0"/>
            </a:endParaRPr>
          </a:p>
          <a:p>
            <a:r>
              <a:rPr lang="en-US" sz="2800" dirty="0" smtClean="0">
                <a:latin typeface="Century Gothic" panose="020B0502020202020204" pitchFamily="34" charset="0"/>
              </a:rPr>
              <a:t>Monitor </a:t>
            </a:r>
            <a:r>
              <a:rPr lang="en-US" sz="2800" dirty="0">
                <a:latin typeface="Century Gothic" panose="020B0502020202020204" pitchFamily="34" charset="0"/>
              </a:rPr>
              <a:t>to assure balance by race, </a:t>
            </a:r>
            <a:r>
              <a:rPr lang="en-US" sz="2800" dirty="0" smtClean="0">
                <a:latin typeface="Century Gothic" panose="020B0502020202020204" pitchFamily="34" charset="0"/>
              </a:rPr>
              <a:t>ethnicity</a:t>
            </a:r>
            <a:r>
              <a:rPr lang="en-US" sz="2800" dirty="0">
                <a:latin typeface="Century Gothic" panose="020B0502020202020204" pitchFamily="34" charset="0"/>
              </a:rPr>
              <a:t>, and </a:t>
            </a:r>
            <a:r>
              <a:rPr lang="en-US" sz="2800" dirty="0" smtClean="0">
                <a:latin typeface="Century Gothic" panose="020B0502020202020204" pitchFamily="34" charset="0"/>
              </a:rPr>
              <a:t>gender</a:t>
            </a:r>
            <a:endParaRPr lang="en-US" sz="2800" dirty="0">
              <a:latin typeface="Century Gothic" panose="020B0502020202020204" pitchFamily="34" charset="0"/>
            </a:endParaRPr>
          </a:p>
        </p:txBody>
      </p:sp>
    </p:spTree>
    <p:extLst>
      <p:ext uri="{BB962C8B-B14F-4D97-AF65-F5344CB8AC3E}">
        <p14:creationId xmlns:p14="http://schemas.microsoft.com/office/powerpoint/2010/main" val="416739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295400"/>
          </a:xfrm>
        </p:spPr>
        <p:txBody>
          <a:bodyPr>
            <a:normAutofit/>
          </a:bodyPr>
          <a:lstStyle/>
          <a:p>
            <a:pPr algn="ctr"/>
            <a:r>
              <a:rPr lang="en-US" sz="4400" dirty="0"/>
              <a:t>Program Outreach</a:t>
            </a:r>
          </a:p>
        </p:txBody>
      </p:sp>
      <p:sp>
        <p:nvSpPr>
          <p:cNvPr id="3" name="Content Placeholder 2"/>
          <p:cNvSpPr>
            <a:spLocks noGrp="1"/>
          </p:cNvSpPr>
          <p:nvPr>
            <p:ph idx="1"/>
          </p:nvPr>
        </p:nvSpPr>
        <p:spPr>
          <a:xfrm>
            <a:off x="457200" y="1524000"/>
            <a:ext cx="8229600" cy="4930808"/>
          </a:xfrm>
        </p:spPr>
        <p:txBody>
          <a:bodyPr>
            <a:normAutofit fontScale="92500" lnSpcReduction="10000"/>
          </a:bodyPr>
          <a:lstStyle/>
          <a:p>
            <a:r>
              <a:rPr lang="en-US" dirty="0" smtClean="0"/>
              <a:t>Communications </a:t>
            </a:r>
            <a:r>
              <a:rPr lang="en-US" dirty="0"/>
              <a:t>free of bias</a:t>
            </a:r>
          </a:p>
          <a:p>
            <a:r>
              <a:rPr lang="en-US" dirty="0" smtClean="0"/>
              <a:t>Delivery methods promote and encourage underrepresented group participation (racial, gender, etc.)</a:t>
            </a:r>
          </a:p>
          <a:p>
            <a:r>
              <a:rPr lang="en-US" dirty="0" smtClean="0"/>
              <a:t>Materials/curriculum </a:t>
            </a:r>
            <a:r>
              <a:rPr lang="en-US" dirty="0"/>
              <a:t>encourage proportional representation</a:t>
            </a:r>
          </a:p>
          <a:p>
            <a:r>
              <a:rPr lang="en-US" dirty="0" smtClean="0"/>
              <a:t>Program content that encourages ALL community participation</a:t>
            </a:r>
          </a:p>
          <a:p>
            <a:r>
              <a:rPr lang="en-US" dirty="0" smtClean="0"/>
              <a:t>Reports are run to determine actual audiences participation</a:t>
            </a:r>
            <a:endParaRPr lang="en-US" dirty="0"/>
          </a:p>
          <a:p>
            <a:r>
              <a:rPr lang="en-US" dirty="0" smtClean="0"/>
              <a:t>Necessary to reach “Parity</a:t>
            </a:r>
            <a:r>
              <a:rPr lang="en-US" dirty="0"/>
              <a:t>” goals</a:t>
            </a:r>
          </a:p>
          <a:p>
            <a:endParaRPr lang="en-US" dirty="0"/>
          </a:p>
        </p:txBody>
      </p:sp>
    </p:spTree>
    <p:extLst>
      <p:ext uri="{BB962C8B-B14F-4D97-AF65-F5344CB8AC3E}">
        <p14:creationId xmlns:p14="http://schemas.microsoft.com/office/powerpoint/2010/main" val="325641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effectLst/>
              </a:rPr>
              <a:t>Communication Free of Bias</a:t>
            </a:r>
            <a:endParaRPr lang="en-US" sz="4000" dirty="0">
              <a:effectLst/>
            </a:endParaRPr>
          </a:p>
        </p:txBody>
      </p:sp>
      <p:sp>
        <p:nvSpPr>
          <p:cNvPr id="5" name="Text Placeholder 4"/>
          <p:cNvSpPr>
            <a:spLocks noGrp="1"/>
          </p:cNvSpPr>
          <p:nvPr>
            <p:ph type="body" idx="1"/>
          </p:nvPr>
        </p:nvSpPr>
        <p:spPr>
          <a:xfrm>
            <a:off x="762000" y="2133600"/>
            <a:ext cx="7696200" cy="2895600"/>
          </a:xfrm>
        </p:spPr>
        <p:txBody>
          <a:bodyPr>
            <a:noAutofit/>
          </a:bodyPr>
          <a:lstStyle/>
          <a:p>
            <a:r>
              <a:rPr lang="en-US" sz="4400" b="1" dirty="0" smtClean="0">
                <a:solidFill>
                  <a:schemeClr val="tx1"/>
                </a:solidFill>
              </a:rPr>
              <a:t>What might that look like?</a:t>
            </a:r>
          </a:p>
          <a:p>
            <a:endParaRPr lang="en-US" sz="4400" b="1" dirty="0">
              <a:solidFill>
                <a:schemeClr val="tx1"/>
              </a:solidFill>
            </a:endParaRPr>
          </a:p>
          <a:p>
            <a:r>
              <a:rPr lang="en-US" sz="4400" b="1" dirty="0" smtClean="0">
                <a:solidFill>
                  <a:schemeClr val="tx1"/>
                </a:solidFill>
              </a:rPr>
              <a:t>How do we achieve it?</a:t>
            </a:r>
            <a:endParaRPr lang="en-US" sz="4400" b="1" dirty="0">
              <a:solidFill>
                <a:schemeClr val="tx1"/>
              </a:solidFill>
            </a:endParaRPr>
          </a:p>
        </p:txBody>
      </p:sp>
    </p:spTree>
    <p:extLst>
      <p:ext uri="{BB962C8B-B14F-4D97-AF65-F5344CB8AC3E}">
        <p14:creationId xmlns:p14="http://schemas.microsoft.com/office/powerpoint/2010/main" val="392520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104106"/>
          </a:xfrm>
        </p:spPr>
        <p:txBody>
          <a:bodyPr/>
          <a:lstStyle/>
          <a:p>
            <a:r>
              <a:rPr lang="en-US" dirty="0" smtClean="0"/>
              <a:t>Communication Free of Bias</a:t>
            </a:r>
            <a:endParaRPr lang="en-US" dirty="0"/>
          </a:p>
        </p:txBody>
      </p:sp>
      <p:sp>
        <p:nvSpPr>
          <p:cNvPr id="5" name="Content Placeholder 4"/>
          <p:cNvSpPr>
            <a:spLocks noGrp="1"/>
          </p:cNvSpPr>
          <p:nvPr>
            <p:ph idx="1"/>
          </p:nvPr>
        </p:nvSpPr>
        <p:spPr>
          <a:xfrm>
            <a:off x="457200" y="1371600"/>
            <a:ext cx="8229600" cy="5181600"/>
          </a:xfrm>
        </p:spPr>
        <p:txBody>
          <a:bodyPr>
            <a:normAutofit fontScale="92500" lnSpcReduction="20000"/>
          </a:bodyPr>
          <a:lstStyle/>
          <a:p>
            <a:r>
              <a:rPr lang="en-US" sz="2800" dirty="0" smtClean="0">
                <a:latin typeface="Century Gothic" panose="020B0502020202020204" pitchFamily="34" charset="0"/>
              </a:rPr>
              <a:t>Communication </a:t>
            </a:r>
            <a:r>
              <a:rPr lang="en-US" sz="2800" dirty="0">
                <a:latin typeface="Century Gothic" panose="020B0502020202020204" pitchFamily="34" charset="0"/>
              </a:rPr>
              <a:t>free of gender bias – resource on OD </a:t>
            </a:r>
            <a:r>
              <a:rPr lang="en-US" sz="2800" dirty="0" smtClean="0">
                <a:latin typeface="Century Gothic" panose="020B0502020202020204" pitchFamily="34" charset="0"/>
              </a:rPr>
              <a:t>(Organizational Development) web site</a:t>
            </a:r>
          </a:p>
          <a:p>
            <a:endParaRPr lang="en-US" sz="1400" dirty="0">
              <a:latin typeface="Century Gothic" panose="020B0502020202020204" pitchFamily="34" charset="0"/>
            </a:endParaRPr>
          </a:p>
          <a:p>
            <a:r>
              <a:rPr lang="en-US" sz="2800" dirty="0">
                <a:latin typeface="Century Gothic" panose="020B0502020202020204" pitchFamily="34" charset="0"/>
              </a:rPr>
              <a:t>Use anti-discrimination statement on ALL promotional/program brochures, media, and program </a:t>
            </a:r>
            <a:r>
              <a:rPr lang="en-US" sz="2800" dirty="0" smtClean="0">
                <a:latin typeface="Century Gothic" panose="020B0502020202020204" pitchFamily="34" charset="0"/>
              </a:rPr>
              <a:t>materials</a:t>
            </a:r>
          </a:p>
          <a:p>
            <a:endParaRPr lang="en-US" sz="1300" dirty="0">
              <a:latin typeface="Century Gothic" panose="020B0502020202020204" pitchFamily="34" charset="0"/>
            </a:endParaRPr>
          </a:p>
          <a:p>
            <a:r>
              <a:rPr lang="en-US" sz="2800" dirty="0">
                <a:latin typeface="Century Gothic" panose="020B0502020202020204" pitchFamily="34" charset="0"/>
              </a:rPr>
              <a:t>Program announcements carry the “Accommodations for persons with disabilities…………will be met when possible” </a:t>
            </a:r>
            <a:r>
              <a:rPr lang="en-US" sz="2800" dirty="0" smtClean="0">
                <a:latin typeface="Century Gothic" panose="020B0502020202020204" pitchFamily="34" charset="0"/>
              </a:rPr>
              <a:t>statement</a:t>
            </a:r>
          </a:p>
          <a:p>
            <a:endParaRPr lang="en-US" sz="1300" dirty="0">
              <a:latin typeface="Century Gothic" panose="020B0502020202020204" pitchFamily="34" charset="0"/>
            </a:endParaRPr>
          </a:p>
          <a:p>
            <a:r>
              <a:rPr lang="en-US" sz="2800" dirty="0">
                <a:latin typeface="Century Gothic" panose="020B0502020202020204" pitchFamily="34" charset="0"/>
              </a:rPr>
              <a:t>Determine whether any group or private organization </a:t>
            </a:r>
            <a:r>
              <a:rPr lang="en-US" sz="2800" dirty="0" smtClean="0">
                <a:latin typeface="Century Gothic" panose="020B0502020202020204" pitchFamily="34" charset="0"/>
              </a:rPr>
              <a:t>you are providing ongoing </a:t>
            </a:r>
            <a:r>
              <a:rPr lang="en-US" sz="2800" dirty="0">
                <a:latin typeface="Century Gothic" panose="020B0502020202020204" pitchFamily="34" charset="0"/>
              </a:rPr>
              <a:t>support to follows any discriminatory </a:t>
            </a:r>
            <a:r>
              <a:rPr lang="en-US" sz="2800" dirty="0" smtClean="0">
                <a:latin typeface="Century Gothic" panose="020B0502020202020204" pitchFamily="34" charset="0"/>
              </a:rPr>
              <a:t>practices</a:t>
            </a:r>
            <a:endParaRPr lang="en-US" sz="2800" dirty="0">
              <a:latin typeface="Century Gothic" panose="020B0502020202020204" pitchFamily="34" charset="0"/>
            </a:endParaRPr>
          </a:p>
        </p:txBody>
      </p:sp>
    </p:spTree>
    <p:extLst>
      <p:ext uri="{BB962C8B-B14F-4D97-AF65-F5344CB8AC3E}">
        <p14:creationId xmlns:p14="http://schemas.microsoft.com/office/powerpoint/2010/main" val="62282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entury Gothic" panose="020B0502020202020204" pitchFamily="34" charset="0"/>
              </a:rPr>
              <a:t>Anti-discrimination Statement</a:t>
            </a:r>
            <a:endParaRPr lang="en-US" dirty="0"/>
          </a:p>
        </p:txBody>
      </p:sp>
      <p:sp>
        <p:nvSpPr>
          <p:cNvPr id="3" name="Content Placeholder 2"/>
          <p:cNvSpPr>
            <a:spLocks noGrp="1"/>
          </p:cNvSpPr>
          <p:nvPr>
            <p:ph idx="1"/>
          </p:nvPr>
        </p:nvSpPr>
        <p:spPr>
          <a:xfrm>
            <a:off x="457200" y="1447800"/>
            <a:ext cx="8229600" cy="4267200"/>
          </a:xfrm>
        </p:spPr>
        <p:txBody>
          <a:bodyPr>
            <a:normAutofit/>
          </a:bodyPr>
          <a:lstStyle/>
          <a:p>
            <a:pPr marL="64008" indent="0">
              <a:buNone/>
              <a:defRPr/>
            </a:pPr>
            <a:r>
              <a:rPr lang="en-US" sz="2400" dirty="0" smtClean="0">
                <a:latin typeface="Century Gothic" panose="020B0502020202020204" pitchFamily="34" charset="0"/>
              </a:rPr>
              <a:t>Short </a:t>
            </a:r>
            <a:r>
              <a:rPr lang="en-US" sz="2400" dirty="0">
                <a:latin typeface="Century Gothic" panose="020B0502020202020204" pitchFamily="34" charset="0"/>
              </a:rPr>
              <a:t>Version</a:t>
            </a:r>
            <a:r>
              <a:rPr lang="en-US" sz="2400" dirty="0" smtClean="0">
                <a:latin typeface="Century Gothic" panose="020B0502020202020204" pitchFamily="34" charset="0"/>
              </a:rPr>
              <a:t>:</a:t>
            </a:r>
          </a:p>
          <a:p>
            <a:pPr marL="64008" indent="0">
              <a:buNone/>
              <a:defRPr/>
            </a:pPr>
            <a:endParaRPr lang="en-US" sz="1700" dirty="0" smtClean="0">
              <a:latin typeface="Century Gothic" panose="020B0502020202020204" pitchFamily="34" charset="0"/>
            </a:endParaRPr>
          </a:p>
          <a:p>
            <a:pPr marL="64008" indent="0">
              <a:buNone/>
              <a:defRPr/>
            </a:pPr>
            <a:endParaRPr lang="en-US" sz="1700" dirty="0">
              <a:latin typeface="Century Gothic" panose="020B0502020202020204" pitchFamily="34" charset="0"/>
            </a:endParaRPr>
          </a:p>
          <a:p>
            <a:pPr marL="109537" indent="0">
              <a:buNone/>
              <a:defRPr/>
            </a:pPr>
            <a:r>
              <a:rPr lang="en-US" sz="2400" kern="1000" dirty="0">
                <a:latin typeface="Century Gothic" panose="020B0502020202020204" pitchFamily="34" charset="0"/>
              </a:rPr>
              <a:t>“</a:t>
            </a:r>
            <a:r>
              <a:rPr lang="en-US" sz="2400" kern="1000" dirty="0" smtClean="0">
                <a:latin typeface="Century Gothic" panose="020B0502020202020204" pitchFamily="34" charset="0"/>
              </a:rPr>
              <a:t>Michigan State University</a:t>
            </a:r>
          </a:p>
          <a:p>
            <a:pPr marL="109537" indent="0">
              <a:buNone/>
              <a:defRPr/>
            </a:pPr>
            <a:r>
              <a:rPr lang="en-US" sz="2400" kern="1000" dirty="0" smtClean="0">
                <a:latin typeface="Century Gothic" panose="020B0502020202020204" pitchFamily="34" charset="0"/>
              </a:rPr>
              <a:t>is </a:t>
            </a:r>
            <a:r>
              <a:rPr lang="en-US" sz="2400" kern="1000" dirty="0">
                <a:latin typeface="Century Gothic" panose="020B0502020202020204" pitchFamily="34" charset="0"/>
              </a:rPr>
              <a:t>an </a:t>
            </a:r>
            <a:r>
              <a:rPr lang="en-US" sz="2400" kern="1000" dirty="0" smtClean="0">
                <a:latin typeface="Century Gothic" panose="020B0502020202020204" pitchFamily="34" charset="0"/>
              </a:rPr>
              <a:t>affirmative-action</a:t>
            </a:r>
            <a:r>
              <a:rPr lang="en-US" sz="2400" kern="1000" dirty="0">
                <a:latin typeface="Century Gothic" panose="020B0502020202020204" pitchFamily="34" charset="0"/>
              </a:rPr>
              <a:t>, </a:t>
            </a:r>
            <a:endParaRPr lang="en-US" sz="2400" kern="1000" dirty="0" smtClean="0">
              <a:latin typeface="Century Gothic" panose="020B0502020202020204" pitchFamily="34" charset="0"/>
            </a:endParaRPr>
          </a:p>
          <a:p>
            <a:pPr marL="109537" indent="0">
              <a:buNone/>
              <a:defRPr/>
            </a:pPr>
            <a:r>
              <a:rPr lang="en-US" sz="2400" kern="1000" dirty="0" smtClean="0">
                <a:latin typeface="Century Gothic" panose="020B0502020202020204" pitchFamily="34" charset="0"/>
              </a:rPr>
              <a:t>equal-opportunity </a:t>
            </a:r>
            <a:r>
              <a:rPr lang="en-US" sz="2400" kern="1000" dirty="0">
                <a:latin typeface="Century Gothic" panose="020B0502020202020204" pitchFamily="34" charset="0"/>
              </a:rPr>
              <a:t>employer. </a:t>
            </a:r>
            <a:r>
              <a:rPr lang="en-US" sz="2400" kern="1000" dirty="0" smtClean="0">
                <a:latin typeface="Century Gothic" panose="020B0502020202020204" pitchFamily="34" charset="0"/>
              </a:rPr>
              <a:t>Michigan </a:t>
            </a:r>
            <a:r>
              <a:rPr lang="en-US" sz="2400" kern="1000" dirty="0">
                <a:latin typeface="Century Gothic" panose="020B0502020202020204" pitchFamily="34" charset="0"/>
              </a:rPr>
              <a:t>State </a:t>
            </a:r>
            <a:r>
              <a:rPr lang="en-US" sz="2400" dirty="0">
                <a:latin typeface="Century Gothic" panose="020B0502020202020204" pitchFamily="34" charset="0"/>
              </a:rPr>
              <a:t>University Extension programs and materials are open to all without regard to race, color, national origin, gender, gender identity, religion, age, height, weight, disability, political beliefs, sexual orientation, marital status, family status or veteran status.”</a:t>
            </a:r>
          </a:p>
          <a:p>
            <a:endParaRPr lang="en-US" dirty="0"/>
          </a:p>
        </p:txBody>
      </p:sp>
      <p:pic>
        <p:nvPicPr>
          <p:cNvPr id="4" name="Picture 3" descr="C:\Users\Owner\AppData\Local\Microsoft\Windows\Temporary Internet Files\Content.IE5\KPJ3UE94\MP90042306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 b="51073"/>
          <a:stretch/>
        </p:blipFill>
        <p:spPr bwMode="auto">
          <a:xfrm>
            <a:off x="4952999" y="1447800"/>
            <a:ext cx="354752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6096000"/>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18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399032"/>
          </a:xfrm>
        </p:spPr>
        <p:txBody>
          <a:bodyPr>
            <a:normAutofit/>
          </a:bodyPr>
          <a:lstStyle/>
          <a:p>
            <a:pPr algn="ctr"/>
            <a:r>
              <a:rPr lang="en-US" dirty="0" smtClean="0"/>
              <a:t>Reaching Out to Underrepresented Group</a:t>
            </a:r>
            <a:endParaRPr lang="en-US" dirty="0"/>
          </a:p>
        </p:txBody>
      </p:sp>
      <p:sp>
        <p:nvSpPr>
          <p:cNvPr id="3" name="Content Placeholder 2"/>
          <p:cNvSpPr>
            <a:spLocks noGrp="1"/>
          </p:cNvSpPr>
          <p:nvPr>
            <p:ph idx="1"/>
          </p:nvPr>
        </p:nvSpPr>
        <p:spPr>
          <a:xfrm>
            <a:off x="457200" y="1882808"/>
            <a:ext cx="8382000" cy="4572000"/>
          </a:xfrm>
        </p:spPr>
        <p:txBody>
          <a:bodyPr>
            <a:normAutofit fontScale="77500" lnSpcReduction="20000"/>
          </a:bodyPr>
          <a:lstStyle/>
          <a:p>
            <a:r>
              <a:rPr lang="en-US" sz="3100" dirty="0" smtClean="0">
                <a:latin typeface="Century Gothic" panose="020B0502020202020204" pitchFamily="34" charset="0"/>
              </a:rPr>
              <a:t>Know population data for “potential” audience</a:t>
            </a:r>
          </a:p>
          <a:p>
            <a:endParaRPr lang="en-US" sz="1400" dirty="0" smtClean="0">
              <a:latin typeface="Century Gothic" panose="020B0502020202020204" pitchFamily="34" charset="0"/>
            </a:endParaRPr>
          </a:p>
          <a:p>
            <a:r>
              <a:rPr lang="en-US" sz="3100" dirty="0" smtClean="0">
                <a:latin typeface="Century Gothic" panose="020B0502020202020204" pitchFamily="34" charset="0"/>
              </a:rPr>
              <a:t>Maintain list </a:t>
            </a:r>
            <a:r>
              <a:rPr lang="en-US" sz="3100" dirty="0">
                <a:latin typeface="Century Gothic" panose="020B0502020202020204" pitchFamily="34" charset="0"/>
              </a:rPr>
              <a:t>of </a:t>
            </a:r>
            <a:r>
              <a:rPr lang="en-US" sz="3100" dirty="0" smtClean="0">
                <a:latin typeface="Century Gothic" panose="020B0502020202020204" pitchFamily="34" charset="0"/>
              </a:rPr>
              <a:t>organizations serving underrepresented groups and inform them of </a:t>
            </a:r>
            <a:r>
              <a:rPr lang="en-US" sz="3100" dirty="0">
                <a:latin typeface="Century Gothic" panose="020B0502020202020204" pitchFamily="34" charset="0"/>
              </a:rPr>
              <a:t>programs </a:t>
            </a:r>
            <a:endParaRPr lang="en-US" sz="3100" dirty="0" smtClean="0">
              <a:latin typeface="Century Gothic" panose="020B0502020202020204" pitchFamily="34" charset="0"/>
            </a:endParaRPr>
          </a:p>
          <a:p>
            <a:endParaRPr lang="en-US" sz="1400" dirty="0">
              <a:latin typeface="Century Gothic" panose="020B0502020202020204" pitchFamily="34" charset="0"/>
            </a:endParaRPr>
          </a:p>
          <a:p>
            <a:r>
              <a:rPr lang="en-US" sz="3100" dirty="0" smtClean="0">
                <a:latin typeface="Century Gothic" panose="020B0502020202020204" pitchFamily="34" charset="0"/>
              </a:rPr>
              <a:t>Use public </a:t>
            </a:r>
            <a:r>
              <a:rPr lang="en-US" sz="3100" dirty="0">
                <a:latin typeface="Century Gothic" panose="020B0502020202020204" pitchFamily="34" charset="0"/>
              </a:rPr>
              <a:t>notification </a:t>
            </a:r>
            <a:r>
              <a:rPr lang="en-US" sz="3100" dirty="0" smtClean="0">
                <a:latin typeface="Century Gothic" panose="020B0502020202020204" pitchFamily="34" charset="0"/>
              </a:rPr>
              <a:t>plan for programming designed to reach underrepresented groups</a:t>
            </a:r>
          </a:p>
          <a:p>
            <a:endParaRPr lang="en-US" sz="1400" dirty="0">
              <a:latin typeface="Century Gothic" panose="020B0502020202020204" pitchFamily="34" charset="0"/>
            </a:endParaRPr>
          </a:p>
          <a:p>
            <a:r>
              <a:rPr lang="en-US" sz="3100" dirty="0" smtClean="0">
                <a:latin typeface="Century Gothic" panose="020B0502020202020204" pitchFamily="34" charset="0"/>
              </a:rPr>
              <a:t>Utilize </a:t>
            </a:r>
            <a:r>
              <a:rPr lang="en-US" sz="3100" dirty="0">
                <a:latin typeface="Century Gothic" panose="020B0502020202020204" pitchFamily="34" charset="0"/>
              </a:rPr>
              <a:t>appropriate </a:t>
            </a:r>
            <a:r>
              <a:rPr lang="en-US" sz="3100" dirty="0" smtClean="0">
                <a:latin typeface="Century Gothic" panose="020B0502020202020204" pitchFamily="34" charset="0"/>
              </a:rPr>
              <a:t>media – specialized media.  Can include social media</a:t>
            </a:r>
          </a:p>
          <a:p>
            <a:endParaRPr lang="en-US" sz="1400" dirty="0">
              <a:latin typeface="Century Gothic" panose="020B0502020202020204" pitchFamily="34" charset="0"/>
            </a:endParaRPr>
          </a:p>
          <a:p>
            <a:r>
              <a:rPr lang="en-US" sz="3100" dirty="0" smtClean="0">
                <a:latin typeface="Century Gothic" panose="020B0502020202020204" pitchFamily="34" charset="0"/>
              </a:rPr>
              <a:t>Carry out “All </a:t>
            </a:r>
            <a:r>
              <a:rPr lang="en-US" sz="3100" dirty="0">
                <a:latin typeface="Century Gothic" panose="020B0502020202020204" pitchFamily="34" charset="0"/>
              </a:rPr>
              <a:t>Reasonable Efforts</a:t>
            </a:r>
            <a:r>
              <a:rPr lang="en-US" sz="3100" dirty="0" smtClean="0">
                <a:latin typeface="Century Gothic" panose="020B0502020202020204" pitchFamily="34" charset="0"/>
              </a:rPr>
              <a:t>” to reach underrepresented audiences and </a:t>
            </a:r>
            <a:r>
              <a:rPr lang="en-US" sz="3100" b="1" u="sng" dirty="0" smtClean="0">
                <a:latin typeface="Century Gothic" panose="020B0502020202020204" pitchFamily="34" charset="0"/>
              </a:rPr>
              <a:t>DOCUMENT</a:t>
            </a:r>
            <a:r>
              <a:rPr lang="en-US" sz="3100" dirty="0" smtClean="0">
                <a:latin typeface="Century Gothic" panose="020B0502020202020204" pitchFamily="34" charset="0"/>
              </a:rPr>
              <a:t> </a:t>
            </a:r>
            <a:r>
              <a:rPr lang="en-US" sz="3100" dirty="0">
                <a:latin typeface="Century Gothic" panose="020B0502020202020204" pitchFamily="34" charset="0"/>
              </a:rPr>
              <a:t>for all </a:t>
            </a:r>
            <a:r>
              <a:rPr lang="en-US" sz="3100" dirty="0" smtClean="0">
                <a:latin typeface="Century Gothic" panose="020B0502020202020204" pitchFamily="34" charset="0"/>
              </a:rPr>
              <a:t>programming</a:t>
            </a:r>
            <a:endParaRPr lang="en-US" sz="31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192631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Underrepresented Groups</a:t>
            </a:r>
            <a:endParaRPr lang="en-US" dirty="0"/>
          </a:p>
        </p:txBody>
      </p:sp>
      <p:sp>
        <p:nvSpPr>
          <p:cNvPr id="5" name="Text Placeholder 4"/>
          <p:cNvSpPr>
            <a:spLocks noGrp="1"/>
          </p:cNvSpPr>
          <p:nvPr>
            <p:ph type="body" idx="1"/>
          </p:nvPr>
        </p:nvSpPr>
        <p:spPr>
          <a:xfrm>
            <a:off x="381000" y="1752600"/>
            <a:ext cx="8382000" cy="4572000"/>
          </a:xfrm>
        </p:spPr>
        <p:txBody>
          <a:bodyPr>
            <a:normAutofit/>
          </a:bodyPr>
          <a:lstStyle/>
          <a:p>
            <a:r>
              <a:rPr lang="en-US" sz="3200" b="1" dirty="0" smtClean="0">
                <a:solidFill>
                  <a:schemeClr val="tx1"/>
                </a:solidFill>
              </a:rPr>
              <a:t>Who are some of the “underrepresented” groups that we should be reaching out to in District ___?</a:t>
            </a:r>
          </a:p>
          <a:p>
            <a:r>
              <a:rPr lang="en-US" sz="2800" b="1" dirty="0" smtClean="0">
                <a:solidFill>
                  <a:schemeClr val="tx1"/>
                </a:solidFill>
              </a:rPr>
              <a:t>	How might we go about doing this?</a:t>
            </a:r>
          </a:p>
          <a:p>
            <a:r>
              <a:rPr lang="en-US" sz="2800" b="1" dirty="0">
                <a:solidFill>
                  <a:schemeClr val="tx1"/>
                </a:solidFill>
              </a:rPr>
              <a:t>	</a:t>
            </a:r>
            <a:r>
              <a:rPr lang="en-US" sz="2800" b="1" dirty="0" smtClean="0">
                <a:solidFill>
                  <a:schemeClr val="tx1"/>
                </a:solidFill>
              </a:rPr>
              <a:t>	</a:t>
            </a:r>
            <a:r>
              <a:rPr lang="en-US" sz="2500" i="1" dirty="0" smtClean="0">
                <a:solidFill>
                  <a:schemeClr val="tx1"/>
                </a:solidFill>
              </a:rPr>
              <a:t>Success Stories?</a:t>
            </a:r>
          </a:p>
          <a:p>
            <a:endParaRPr lang="en-US" sz="1100" i="1" dirty="0" smtClean="0">
              <a:solidFill>
                <a:schemeClr val="tx1"/>
              </a:solidFill>
            </a:endParaRPr>
          </a:p>
          <a:p>
            <a:r>
              <a:rPr lang="en-US" sz="3200" b="1" dirty="0" smtClean="0">
                <a:solidFill>
                  <a:schemeClr val="tx1"/>
                </a:solidFill>
              </a:rPr>
              <a:t>What constitutes “All Reasonable Efforts”?</a:t>
            </a:r>
            <a:endParaRPr lang="en-US" sz="3200" b="1" dirty="0">
              <a:solidFill>
                <a:schemeClr val="tx1"/>
              </a:solidFill>
            </a:endParaRPr>
          </a:p>
          <a:p>
            <a:r>
              <a:rPr lang="en-US" sz="2800" b="1" dirty="0">
                <a:solidFill>
                  <a:schemeClr val="tx1"/>
                </a:solidFill>
              </a:rPr>
              <a:t>	</a:t>
            </a:r>
            <a:r>
              <a:rPr lang="en-US" sz="2800" b="1" dirty="0" smtClean="0">
                <a:solidFill>
                  <a:schemeClr val="tx1"/>
                </a:solidFill>
              </a:rPr>
              <a:t>Examples?</a:t>
            </a:r>
            <a:endParaRPr lang="en-US" sz="2800" b="1" dirty="0">
              <a:solidFill>
                <a:schemeClr val="tx1"/>
              </a:solidFill>
            </a:endParaRPr>
          </a:p>
        </p:txBody>
      </p:sp>
    </p:spTree>
    <p:extLst>
      <p:ext uri="{BB962C8B-B14F-4D97-AF65-F5344CB8AC3E}">
        <p14:creationId xmlns:p14="http://schemas.microsoft.com/office/powerpoint/2010/main" val="102159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pPr algn="ctr"/>
            <a:r>
              <a:rPr lang="en-US" dirty="0" smtClean="0"/>
              <a:t>Actual Audience</a:t>
            </a:r>
            <a:endParaRPr lang="en-US" dirty="0"/>
          </a:p>
        </p:txBody>
      </p:sp>
      <p:sp>
        <p:nvSpPr>
          <p:cNvPr id="3" name="Content Placeholder 2"/>
          <p:cNvSpPr>
            <a:spLocks noGrp="1"/>
          </p:cNvSpPr>
          <p:nvPr>
            <p:ph idx="1"/>
          </p:nvPr>
        </p:nvSpPr>
        <p:spPr>
          <a:xfrm>
            <a:off x="304800" y="1219200"/>
            <a:ext cx="8534400" cy="5638800"/>
          </a:xfrm>
        </p:spPr>
        <p:txBody>
          <a:bodyPr>
            <a:normAutofit fontScale="70000" lnSpcReduction="20000"/>
          </a:bodyPr>
          <a:lstStyle/>
          <a:p>
            <a:pPr>
              <a:defRPr/>
            </a:pPr>
            <a:r>
              <a:rPr lang="en-US" sz="3200" dirty="0">
                <a:latin typeface="Century Gothic" panose="020B0502020202020204" pitchFamily="34" charset="0"/>
              </a:rPr>
              <a:t>Know </a:t>
            </a:r>
            <a:r>
              <a:rPr lang="en-US" sz="3200" dirty="0" smtClean="0">
                <a:latin typeface="Century Gothic" panose="020B0502020202020204" pitchFamily="34" charset="0"/>
              </a:rPr>
              <a:t>population </a:t>
            </a:r>
            <a:r>
              <a:rPr lang="en-US" sz="3200" dirty="0">
                <a:latin typeface="Century Gothic" panose="020B0502020202020204" pitchFamily="34" charset="0"/>
              </a:rPr>
              <a:t>data for </a:t>
            </a:r>
            <a:r>
              <a:rPr lang="en-US" sz="3200" dirty="0" smtClean="0">
                <a:latin typeface="Century Gothic" panose="020B0502020202020204" pitchFamily="34" charset="0"/>
              </a:rPr>
              <a:t>“actual” program audience</a:t>
            </a:r>
            <a:endParaRPr lang="en-US" sz="3200" dirty="0">
              <a:latin typeface="Century Gothic" panose="020B0502020202020204" pitchFamily="34" charset="0"/>
            </a:endParaRPr>
          </a:p>
          <a:p>
            <a:pPr lvl="1">
              <a:defRPr/>
            </a:pPr>
            <a:r>
              <a:rPr lang="en-US" dirty="0">
                <a:latin typeface="Century Gothic" panose="020B0502020202020204" pitchFamily="34" charset="0"/>
              </a:rPr>
              <a:t>Reports are run  to determine the status of civil rights compliance regularly - reports available from </a:t>
            </a:r>
            <a:r>
              <a:rPr lang="en-US" dirty="0" err="1" smtClean="0">
                <a:latin typeface="Century Gothic" panose="020B0502020202020204" pitchFamily="34" charset="0"/>
              </a:rPr>
              <a:t>MiPRS</a:t>
            </a:r>
            <a:endParaRPr lang="en-US" dirty="0" smtClean="0">
              <a:latin typeface="Century Gothic" panose="020B0502020202020204" pitchFamily="34" charset="0"/>
            </a:endParaRPr>
          </a:p>
          <a:p>
            <a:pPr lvl="1">
              <a:defRPr/>
            </a:pPr>
            <a:endParaRPr lang="en-US" sz="1600" dirty="0"/>
          </a:p>
          <a:p>
            <a:pPr>
              <a:defRPr/>
            </a:pPr>
            <a:r>
              <a:rPr lang="en-US" sz="3200" dirty="0">
                <a:latin typeface="Century Gothic" panose="020B0502020202020204" pitchFamily="34" charset="0"/>
              </a:rPr>
              <a:t>MSUE’s policies, obligations, </a:t>
            </a:r>
            <a:r>
              <a:rPr lang="en-US" sz="3200" dirty="0" smtClean="0">
                <a:latin typeface="Century Gothic" panose="020B0502020202020204" pitchFamily="34" charset="0"/>
              </a:rPr>
              <a:t>and </a:t>
            </a:r>
            <a:r>
              <a:rPr lang="en-US" sz="3200" dirty="0">
                <a:latin typeface="Century Gothic" panose="020B0502020202020204" pitchFamily="34" charset="0"/>
              </a:rPr>
              <a:t>commitment regarding equal opportunity &amp; affirmative action are reviewed </a:t>
            </a:r>
            <a:r>
              <a:rPr lang="en-US" sz="3200" dirty="0" smtClean="0">
                <a:latin typeface="Century Gothic" panose="020B0502020202020204" pitchFamily="34" charset="0"/>
              </a:rPr>
              <a:t>and reinforced </a:t>
            </a:r>
            <a:r>
              <a:rPr lang="en-US" sz="3200" dirty="0">
                <a:latin typeface="Century Gothic" panose="020B0502020202020204" pitchFamily="34" charset="0"/>
              </a:rPr>
              <a:t>with all sponsored </a:t>
            </a:r>
            <a:r>
              <a:rPr lang="en-US" sz="3200" dirty="0" smtClean="0">
                <a:latin typeface="Century Gothic" panose="020B0502020202020204" pitchFamily="34" charset="0"/>
              </a:rPr>
              <a:t>groups/clubs annually</a:t>
            </a:r>
          </a:p>
          <a:p>
            <a:pPr>
              <a:defRPr/>
            </a:pPr>
            <a:endParaRPr lang="en-US" sz="1600" dirty="0">
              <a:latin typeface="Century Gothic" panose="020B0502020202020204" pitchFamily="34" charset="0"/>
            </a:endParaRPr>
          </a:p>
          <a:p>
            <a:pPr>
              <a:defRPr/>
            </a:pPr>
            <a:r>
              <a:rPr lang="en-US" sz="3200" dirty="0" smtClean="0">
                <a:latin typeface="Century Gothic" panose="020B0502020202020204" pitchFamily="34" charset="0"/>
              </a:rPr>
              <a:t>All </a:t>
            </a:r>
            <a:r>
              <a:rPr lang="en-US" sz="3200" dirty="0">
                <a:latin typeface="Century Gothic" panose="020B0502020202020204" pitchFamily="34" charset="0"/>
              </a:rPr>
              <a:t>MSUE sponsored </a:t>
            </a:r>
            <a:r>
              <a:rPr lang="en-US" sz="3200" dirty="0" smtClean="0">
                <a:latin typeface="Century Gothic" panose="020B0502020202020204" pitchFamily="34" charset="0"/>
              </a:rPr>
              <a:t>groups/clubs need to certify </a:t>
            </a:r>
            <a:r>
              <a:rPr lang="en-US" sz="3200" dirty="0">
                <a:latin typeface="Century Gothic" panose="020B0502020202020204" pitchFamily="34" charset="0"/>
              </a:rPr>
              <a:t>annually that they are open to </a:t>
            </a:r>
            <a:r>
              <a:rPr lang="en-US" sz="3200" dirty="0" smtClean="0">
                <a:latin typeface="Century Gothic" panose="020B0502020202020204" pitchFamily="34" charset="0"/>
              </a:rPr>
              <a:t>ALL </a:t>
            </a:r>
          </a:p>
          <a:p>
            <a:pPr>
              <a:defRPr/>
            </a:pPr>
            <a:endParaRPr lang="en-US" sz="1600" dirty="0">
              <a:latin typeface="Century Gothic" panose="020B0502020202020204" pitchFamily="34" charset="0"/>
            </a:endParaRPr>
          </a:p>
          <a:p>
            <a:pPr>
              <a:defRPr/>
            </a:pPr>
            <a:r>
              <a:rPr lang="en-US" sz="3200" dirty="0">
                <a:latin typeface="Century Gothic" panose="020B0502020202020204" pitchFamily="34" charset="0"/>
              </a:rPr>
              <a:t>“All Reasonable </a:t>
            </a:r>
            <a:r>
              <a:rPr lang="en-US" sz="3200" dirty="0" smtClean="0">
                <a:latin typeface="Century Gothic" panose="020B0502020202020204" pitchFamily="34" charset="0"/>
              </a:rPr>
              <a:t>Efforts” are </a:t>
            </a:r>
            <a:r>
              <a:rPr lang="en-US" sz="3200" dirty="0">
                <a:latin typeface="Century Gothic" panose="020B0502020202020204" pitchFamily="34" charset="0"/>
              </a:rPr>
              <a:t>carried out </a:t>
            </a:r>
            <a:r>
              <a:rPr lang="en-US" sz="3200" dirty="0" smtClean="0">
                <a:latin typeface="Century Gothic" panose="020B0502020202020204" pitchFamily="34" charset="0"/>
              </a:rPr>
              <a:t>and </a:t>
            </a:r>
            <a:r>
              <a:rPr lang="en-US" sz="3200" b="1" dirty="0">
                <a:latin typeface="Century Gothic" panose="020B0502020202020204" pitchFamily="34" charset="0"/>
              </a:rPr>
              <a:t>DOCUMENTED</a:t>
            </a:r>
            <a:r>
              <a:rPr lang="en-US" sz="3200" dirty="0">
                <a:latin typeface="Century Gothic" panose="020B0502020202020204" pitchFamily="34" charset="0"/>
              </a:rPr>
              <a:t> to integrate all sponsored </a:t>
            </a:r>
            <a:r>
              <a:rPr lang="en-US" sz="3200" dirty="0" smtClean="0">
                <a:latin typeface="Century Gothic" panose="020B0502020202020204" pitchFamily="34" charset="0"/>
              </a:rPr>
              <a:t>groups/clubs </a:t>
            </a:r>
            <a:r>
              <a:rPr lang="en-US" sz="3200" dirty="0">
                <a:latin typeface="Century Gothic" panose="020B0502020202020204" pitchFamily="34" charset="0"/>
              </a:rPr>
              <a:t>in inter-racial </a:t>
            </a:r>
            <a:r>
              <a:rPr lang="en-US" sz="3200" dirty="0" smtClean="0">
                <a:latin typeface="Century Gothic" panose="020B0502020202020204" pitchFamily="34" charset="0"/>
              </a:rPr>
              <a:t>communities</a:t>
            </a:r>
          </a:p>
          <a:p>
            <a:pPr>
              <a:defRPr/>
            </a:pPr>
            <a:endParaRPr lang="en-US" sz="1600" dirty="0">
              <a:latin typeface="Century Gothic" panose="020B0502020202020204" pitchFamily="34" charset="0"/>
            </a:endParaRPr>
          </a:p>
          <a:p>
            <a:pPr>
              <a:defRPr/>
            </a:pPr>
            <a:r>
              <a:rPr lang="en-US" sz="3200" dirty="0">
                <a:latin typeface="Century Gothic" panose="020B0502020202020204" pitchFamily="34" charset="0"/>
              </a:rPr>
              <a:t>Special effort are made to recruit and train </a:t>
            </a:r>
            <a:r>
              <a:rPr lang="en-US" sz="3200" dirty="0" smtClean="0">
                <a:latin typeface="Century Gothic" panose="020B0502020202020204" pitchFamily="34" charset="0"/>
              </a:rPr>
              <a:t>leaders/ volunteers </a:t>
            </a:r>
            <a:r>
              <a:rPr lang="en-US" sz="3200" dirty="0">
                <a:latin typeface="Century Gothic" panose="020B0502020202020204" pitchFamily="34" charset="0"/>
              </a:rPr>
              <a:t>to be involved in all sponsored </a:t>
            </a:r>
            <a:r>
              <a:rPr lang="en-US" sz="3200" dirty="0" smtClean="0">
                <a:latin typeface="Century Gothic" panose="020B0502020202020204" pitchFamily="34" charset="0"/>
              </a:rPr>
              <a:t>groups/clubs </a:t>
            </a:r>
            <a:r>
              <a:rPr lang="en-US" sz="3200" dirty="0">
                <a:latin typeface="Century Gothic" panose="020B0502020202020204" pitchFamily="34" charset="0"/>
              </a:rPr>
              <a:t>from </a:t>
            </a:r>
            <a:r>
              <a:rPr lang="en-US" sz="3200" dirty="0" smtClean="0">
                <a:latin typeface="Century Gothic" panose="020B0502020202020204" pitchFamily="34" charset="0"/>
              </a:rPr>
              <a:t>minority/underrepresented audiences</a:t>
            </a:r>
            <a:endParaRPr lang="en-US" sz="3200" dirty="0">
              <a:latin typeface="Century Gothic" panose="020B0502020202020204" pitchFamily="34" charset="0"/>
            </a:endParaRPr>
          </a:p>
        </p:txBody>
      </p:sp>
    </p:spTree>
    <p:extLst>
      <p:ext uri="{BB962C8B-B14F-4D97-AF65-F5344CB8AC3E}">
        <p14:creationId xmlns:p14="http://schemas.microsoft.com/office/powerpoint/2010/main" val="1767681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1"/>
            <a:ext cx="7239000" cy="1143000"/>
          </a:xfrm>
        </p:spPr>
        <p:txBody>
          <a:bodyPr>
            <a:normAutofit/>
          </a:bodyPr>
          <a:lstStyle/>
          <a:p>
            <a:pPr algn="ctr"/>
            <a:r>
              <a:rPr lang="en-US" sz="4800" dirty="0" smtClean="0">
                <a:effectLst/>
              </a:rPr>
              <a:t>Agenda</a:t>
            </a:r>
            <a:endParaRPr lang="en-US" sz="4800" dirty="0">
              <a:effectLst/>
            </a:endParaRPr>
          </a:p>
        </p:txBody>
      </p:sp>
      <p:sp>
        <p:nvSpPr>
          <p:cNvPr id="5" name="Text Placeholder 4"/>
          <p:cNvSpPr>
            <a:spLocks noGrp="1"/>
          </p:cNvSpPr>
          <p:nvPr>
            <p:ph type="body" idx="1"/>
          </p:nvPr>
        </p:nvSpPr>
        <p:spPr>
          <a:xfrm>
            <a:off x="381000" y="1371600"/>
            <a:ext cx="8229600" cy="5105400"/>
          </a:xfrm>
        </p:spPr>
        <p:txBody>
          <a:bodyPr>
            <a:normAutofit/>
          </a:bodyPr>
          <a:lstStyle/>
          <a:p>
            <a:pPr marL="512064" indent="-457200">
              <a:buFont typeface="Wingdings 2" panose="05020102010507070707" pitchFamily="18" charset="2"/>
              <a:buChar char=""/>
            </a:pPr>
            <a:r>
              <a:rPr lang="en-US" sz="3200" dirty="0" smtClean="0">
                <a:solidFill>
                  <a:schemeClr val="tx1"/>
                </a:solidFill>
              </a:rPr>
              <a:t>Welcome</a:t>
            </a:r>
            <a:endParaRPr lang="en-US" sz="2400" dirty="0" smtClean="0">
              <a:solidFill>
                <a:schemeClr val="tx1"/>
              </a:solidFill>
            </a:endParaRPr>
          </a:p>
          <a:p>
            <a:pPr marL="512064" indent="-457200">
              <a:buFont typeface="Wingdings 2" panose="05020102010507070707" pitchFamily="18" charset="2"/>
              <a:buChar char=""/>
            </a:pPr>
            <a:r>
              <a:rPr lang="en-US" sz="3200" dirty="0" smtClean="0">
                <a:solidFill>
                  <a:schemeClr val="tx1"/>
                </a:solidFill>
              </a:rPr>
              <a:t>Civil Rights: Effective Program Planning &amp; Outreach Efforts</a:t>
            </a:r>
          </a:p>
          <a:p>
            <a:pPr marL="512064" indent="-457200">
              <a:buFont typeface="Wingdings 2" panose="05020102010507070707" pitchFamily="18" charset="2"/>
              <a:buChar char=""/>
            </a:pPr>
            <a:r>
              <a:rPr lang="en-US" sz="3200" dirty="0" smtClean="0">
                <a:solidFill>
                  <a:schemeClr val="tx1"/>
                </a:solidFill>
              </a:rPr>
              <a:t>Office coverage—questions, challenges, what’s working well</a:t>
            </a:r>
          </a:p>
          <a:p>
            <a:pPr marL="512064" indent="-457200">
              <a:buFont typeface="Wingdings 2" panose="05020102010507070707" pitchFamily="18" charset="2"/>
              <a:buChar char=""/>
            </a:pPr>
            <a:r>
              <a:rPr lang="en-US" sz="3200" dirty="0" smtClean="0">
                <a:solidFill>
                  <a:schemeClr val="tx1"/>
                </a:solidFill>
              </a:rPr>
              <a:t>AAA </a:t>
            </a:r>
            <a:r>
              <a:rPr lang="en-US" sz="3200" dirty="0">
                <a:solidFill>
                  <a:schemeClr val="tx1"/>
                </a:solidFill>
              </a:rPr>
              <a:t>Time (Announcements, Accolades &amp; Acknowledgements) </a:t>
            </a:r>
            <a:endParaRPr lang="en-US" sz="3200" dirty="0" smtClean="0">
              <a:solidFill>
                <a:schemeClr val="tx1"/>
              </a:solidFill>
            </a:endParaRPr>
          </a:p>
          <a:p>
            <a:endParaRPr lang="en-US" sz="3200" dirty="0">
              <a:solidFill>
                <a:schemeClr val="tx1"/>
              </a:solidFill>
            </a:endParaRPr>
          </a:p>
          <a:p>
            <a:pPr marL="512064" indent="-457200">
              <a:buFont typeface="Wingdings 2" panose="05020102010507070707" pitchFamily="18" charset="2"/>
              <a:buChar char=""/>
            </a:pPr>
            <a:endParaRPr lang="en-US" sz="3200" dirty="0">
              <a:solidFill>
                <a:schemeClr val="tx1"/>
              </a:solidFill>
            </a:endParaRPr>
          </a:p>
        </p:txBody>
      </p:sp>
    </p:spTree>
    <p:extLst>
      <p:ext uri="{BB962C8B-B14F-4D97-AF65-F5344CB8AC3E}">
        <p14:creationId xmlns:p14="http://schemas.microsoft.com/office/powerpoint/2010/main" val="300846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6629400" cy="900112"/>
          </a:xfrm>
        </p:spPr>
        <p:txBody>
          <a:bodyPr/>
          <a:lstStyle/>
          <a:p>
            <a:pPr algn="ctr"/>
            <a:r>
              <a:rPr lang="en-US" dirty="0" smtClean="0"/>
              <a:t>Parity</a:t>
            </a:r>
            <a:endParaRPr lang="en-US" dirty="0"/>
          </a:p>
        </p:txBody>
      </p:sp>
      <p:sp>
        <p:nvSpPr>
          <p:cNvPr id="3" name="Content Placeholder 2"/>
          <p:cNvSpPr>
            <a:spLocks noGrp="1"/>
          </p:cNvSpPr>
          <p:nvPr>
            <p:ph type="subTitle" idx="1"/>
          </p:nvPr>
        </p:nvSpPr>
        <p:spPr>
          <a:xfrm>
            <a:off x="533400" y="1447800"/>
            <a:ext cx="8062912" cy="1447800"/>
          </a:xfrm>
        </p:spPr>
        <p:txBody>
          <a:bodyPr/>
          <a:lstStyle/>
          <a:p>
            <a:pPr marL="457200" indent="-457200" algn="l">
              <a:buFont typeface="Wingdings 2" panose="05020102010507070707" pitchFamily="18" charset="2"/>
              <a:buChar char=""/>
            </a:pPr>
            <a:r>
              <a:rPr lang="en-US" sz="2800" dirty="0">
                <a:solidFill>
                  <a:schemeClr val="tx1"/>
                </a:solidFill>
              </a:rPr>
              <a:t>Parity should be a priority </a:t>
            </a:r>
            <a:r>
              <a:rPr lang="en-US" sz="2800" dirty="0" smtClean="0">
                <a:solidFill>
                  <a:schemeClr val="tx1"/>
                </a:solidFill>
              </a:rPr>
              <a:t>for all program initiatives and in </a:t>
            </a:r>
            <a:r>
              <a:rPr lang="en-US" sz="2800" dirty="0">
                <a:solidFill>
                  <a:schemeClr val="tx1"/>
                </a:solidFill>
              </a:rPr>
              <a:t>all sponsored </a:t>
            </a:r>
            <a:r>
              <a:rPr lang="en-US" sz="2800" dirty="0" smtClean="0">
                <a:solidFill>
                  <a:schemeClr val="tx1"/>
                </a:solidFill>
              </a:rPr>
              <a:t>groups/ clubs </a:t>
            </a:r>
            <a:r>
              <a:rPr lang="en-US" sz="2800" dirty="0">
                <a:solidFill>
                  <a:schemeClr val="tx1"/>
                </a:solidFill>
              </a:rPr>
              <a:t>in all communities</a:t>
            </a:r>
          </a:p>
          <a:p>
            <a:endParaRPr lang="en-US" dirty="0"/>
          </a:p>
        </p:txBody>
      </p:sp>
      <p:pic>
        <p:nvPicPr>
          <p:cNvPr id="4" name="Picture 3" descr="C:\Users\Owner\AppData\Local\Microsoft\Windows\Temporary Internet Files\Content.IE5\T5RHNYKR\MP9004383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959223"/>
            <a:ext cx="3554411" cy="276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00600" y="3429000"/>
            <a:ext cx="3657600" cy="1569660"/>
          </a:xfrm>
          <a:prstGeom prst="rect">
            <a:avLst/>
          </a:prstGeom>
          <a:noFill/>
        </p:spPr>
        <p:txBody>
          <a:bodyPr wrap="square" rtlCol="0">
            <a:spAutoFit/>
          </a:bodyPr>
          <a:lstStyle/>
          <a:p>
            <a:r>
              <a:rPr lang="en-US" sz="3200" b="1" dirty="0" smtClean="0"/>
              <a:t>How does Extension define “Parity”?</a:t>
            </a:r>
            <a:endParaRPr lang="en-US" sz="3200" b="1" dirty="0"/>
          </a:p>
        </p:txBody>
      </p:sp>
    </p:spTree>
    <p:extLst>
      <p:ext uri="{BB962C8B-B14F-4D97-AF65-F5344CB8AC3E}">
        <p14:creationId xmlns:p14="http://schemas.microsoft.com/office/powerpoint/2010/main" val="2389370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399032"/>
          </a:xfrm>
        </p:spPr>
        <p:txBody>
          <a:bodyPr/>
          <a:lstStyle/>
          <a:p>
            <a:pPr algn="ctr"/>
            <a:r>
              <a:rPr lang="en-US" dirty="0" smtClean="0"/>
              <a:t>Parity</a:t>
            </a:r>
            <a:endParaRPr lang="en-US" dirty="0"/>
          </a:p>
        </p:txBody>
      </p:sp>
      <p:sp>
        <p:nvSpPr>
          <p:cNvPr id="3" name="Content Placeholder 2"/>
          <p:cNvSpPr>
            <a:spLocks noGrp="1"/>
          </p:cNvSpPr>
          <p:nvPr>
            <p:ph idx="1"/>
          </p:nvPr>
        </p:nvSpPr>
        <p:spPr>
          <a:xfrm>
            <a:off x="609600" y="1676400"/>
            <a:ext cx="7848600" cy="4191000"/>
          </a:xfrm>
        </p:spPr>
        <p:txBody>
          <a:bodyPr>
            <a:normAutofit/>
          </a:bodyPr>
          <a:lstStyle/>
          <a:p>
            <a:pPr marL="64008" indent="0">
              <a:buNone/>
            </a:pPr>
            <a:r>
              <a:rPr lang="en-US" sz="3200" dirty="0" smtClean="0"/>
              <a:t>Program audiences and/or sponsored groups/clubs </a:t>
            </a:r>
            <a:r>
              <a:rPr lang="en-US" sz="3200" dirty="0"/>
              <a:t>are considered to be in </a:t>
            </a:r>
            <a:r>
              <a:rPr lang="en-US" sz="3200" dirty="0" smtClean="0"/>
              <a:t>“parity” </a:t>
            </a:r>
            <a:r>
              <a:rPr lang="en-US" sz="3200" dirty="0"/>
              <a:t>when the percentage of </a:t>
            </a:r>
            <a:r>
              <a:rPr lang="en-US" sz="3200" dirty="0" smtClean="0"/>
              <a:t>each racial or ethnic category </a:t>
            </a:r>
            <a:r>
              <a:rPr lang="en-US" sz="3200" dirty="0"/>
              <a:t>in the actual clientele group is within 80 percent of the </a:t>
            </a:r>
            <a:r>
              <a:rPr lang="en-US" sz="3200" dirty="0" smtClean="0"/>
              <a:t>percentage of each racial or ethnic category </a:t>
            </a:r>
            <a:r>
              <a:rPr lang="en-US" sz="3200" dirty="0"/>
              <a:t>in the potential clientele group.   </a:t>
            </a:r>
            <a:endParaRPr lang="en-US" dirty="0"/>
          </a:p>
        </p:txBody>
      </p:sp>
    </p:spTree>
    <p:extLst>
      <p:ext uri="{BB962C8B-B14F-4D97-AF65-F5344CB8AC3E}">
        <p14:creationId xmlns:p14="http://schemas.microsoft.com/office/powerpoint/2010/main" val="4083705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Examples of “Parity”</a:t>
            </a:r>
            <a:endParaRPr lang="en-US" dirty="0"/>
          </a:p>
        </p:txBody>
      </p:sp>
      <p:sp>
        <p:nvSpPr>
          <p:cNvPr id="5" name="Text Placeholder 4"/>
          <p:cNvSpPr>
            <a:spLocks noGrp="1"/>
          </p:cNvSpPr>
          <p:nvPr>
            <p:ph type="body" idx="1"/>
          </p:nvPr>
        </p:nvSpPr>
        <p:spPr>
          <a:xfrm>
            <a:off x="381000" y="1371600"/>
            <a:ext cx="7924800" cy="5410200"/>
          </a:xfrm>
        </p:spPr>
        <p:txBody>
          <a:bodyPr>
            <a:normAutofit/>
          </a:bodyPr>
          <a:lstStyle/>
          <a:p>
            <a:r>
              <a:rPr lang="en-US" dirty="0" smtClean="0">
                <a:solidFill>
                  <a:schemeClr val="tx1"/>
                </a:solidFill>
              </a:rPr>
              <a:t>The SNAP eligible/potential audience in Green, White and Spartan Counties is 72% Caucasian, 15% African American, 8% Hispanic/Latino, 3% Asian and 2% Native American.  If the SNAP staff reached 10,000 people this year, which actual participation numbers achieve </a:t>
            </a:r>
            <a:r>
              <a:rPr lang="en-US" dirty="0">
                <a:solidFill>
                  <a:schemeClr val="tx1"/>
                </a:solidFill>
              </a:rPr>
              <a:t>audience </a:t>
            </a:r>
            <a:r>
              <a:rPr lang="en-US" dirty="0" smtClean="0">
                <a:solidFill>
                  <a:schemeClr val="tx1"/>
                </a:solidFill>
              </a:rPr>
              <a:t>parity?</a:t>
            </a:r>
          </a:p>
          <a:p>
            <a:r>
              <a:rPr lang="en-US" dirty="0">
                <a:solidFill>
                  <a:schemeClr val="tx1"/>
                </a:solidFill>
              </a:rPr>
              <a:t>	</a:t>
            </a:r>
            <a:r>
              <a:rPr lang="en-US" sz="1900" dirty="0" smtClean="0">
                <a:solidFill>
                  <a:schemeClr val="tx1"/>
                </a:solidFill>
              </a:rPr>
              <a:t>A. 6,960 Caucasians, 1,650 African Americans, 800 </a:t>
            </a:r>
          </a:p>
          <a:p>
            <a:r>
              <a:rPr lang="en-US" sz="1900" dirty="0">
                <a:solidFill>
                  <a:schemeClr val="tx1"/>
                </a:solidFill>
              </a:rPr>
              <a:t>	</a:t>
            </a:r>
            <a:r>
              <a:rPr lang="en-US" sz="1900" dirty="0" smtClean="0">
                <a:solidFill>
                  <a:schemeClr val="tx1"/>
                </a:solidFill>
              </a:rPr>
              <a:t>     Hispanic/Latinos, 325 Asians and 265 Native Americans</a:t>
            </a:r>
          </a:p>
          <a:p>
            <a:r>
              <a:rPr lang="en-US" sz="1800" dirty="0">
                <a:solidFill>
                  <a:schemeClr val="tx1"/>
                </a:solidFill>
              </a:rPr>
              <a:t>	</a:t>
            </a:r>
            <a:r>
              <a:rPr lang="en-US" sz="1900" dirty="0" smtClean="0">
                <a:solidFill>
                  <a:schemeClr val="tx1"/>
                </a:solidFill>
              </a:rPr>
              <a:t>B. </a:t>
            </a:r>
            <a:r>
              <a:rPr lang="en-US" sz="1900" dirty="0">
                <a:solidFill>
                  <a:schemeClr val="tx1"/>
                </a:solidFill>
              </a:rPr>
              <a:t>7,290 Caucasians, 1,575 African Americans, 720 </a:t>
            </a:r>
          </a:p>
          <a:p>
            <a:r>
              <a:rPr lang="en-US" sz="1900" dirty="0">
                <a:solidFill>
                  <a:schemeClr val="tx1"/>
                </a:solidFill>
              </a:rPr>
              <a:t>	     Hispanic/Latinos, 250 Asians and 165 Native Americans</a:t>
            </a:r>
          </a:p>
          <a:p>
            <a:r>
              <a:rPr lang="en-US" sz="1600" dirty="0">
                <a:solidFill>
                  <a:schemeClr val="tx1"/>
                </a:solidFill>
              </a:rPr>
              <a:t>	</a:t>
            </a:r>
            <a:r>
              <a:rPr lang="en-US" sz="1900" dirty="0" smtClean="0">
                <a:solidFill>
                  <a:schemeClr val="tx1"/>
                </a:solidFill>
              </a:rPr>
              <a:t>C. 5,850 </a:t>
            </a:r>
            <a:r>
              <a:rPr lang="en-US" sz="1900" dirty="0">
                <a:solidFill>
                  <a:schemeClr val="tx1"/>
                </a:solidFill>
              </a:rPr>
              <a:t>Caucasians, </a:t>
            </a:r>
            <a:r>
              <a:rPr lang="en-US" sz="1900" dirty="0" smtClean="0">
                <a:solidFill>
                  <a:schemeClr val="tx1"/>
                </a:solidFill>
              </a:rPr>
              <a:t>2,375 </a:t>
            </a:r>
            <a:r>
              <a:rPr lang="en-US" sz="1900" dirty="0">
                <a:solidFill>
                  <a:schemeClr val="tx1"/>
                </a:solidFill>
              </a:rPr>
              <a:t>African Americans, </a:t>
            </a:r>
            <a:r>
              <a:rPr lang="en-US" sz="1900" dirty="0" smtClean="0">
                <a:solidFill>
                  <a:schemeClr val="tx1"/>
                </a:solidFill>
              </a:rPr>
              <a:t>1,030 </a:t>
            </a:r>
            <a:endParaRPr lang="en-US" sz="1900" dirty="0">
              <a:solidFill>
                <a:schemeClr val="tx1"/>
              </a:solidFill>
            </a:endParaRPr>
          </a:p>
          <a:p>
            <a:r>
              <a:rPr lang="en-US" sz="1900" dirty="0">
                <a:solidFill>
                  <a:schemeClr val="tx1"/>
                </a:solidFill>
              </a:rPr>
              <a:t>	     Hispanic/Latinos, </a:t>
            </a:r>
            <a:r>
              <a:rPr lang="en-US" sz="1900" dirty="0" smtClean="0">
                <a:solidFill>
                  <a:schemeClr val="tx1"/>
                </a:solidFill>
              </a:rPr>
              <a:t>430 </a:t>
            </a:r>
            <a:r>
              <a:rPr lang="en-US" sz="1900" dirty="0">
                <a:solidFill>
                  <a:schemeClr val="tx1"/>
                </a:solidFill>
              </a:rPr>
              <a:t>Asians and </a:t>
            </a:r>
            <a:r>
              <a:rPr lang="en-US" sz="1900" dirty="0" smtClean="0">
                <a:solidFill>
                  <a:schemeClr val="tx1"/>
                </a:solidFill>
              </a:rPr>
              <a:t>315 </a:t>
            </a:r>
            <a:r>
              <a:rPr lang="en-US" sz="1900" dirty="0">
                <a:solidFill>
                  <a:schemeClr val="tx1"/>
                </a:solidFill>
              </a:rPr>
              <a:t>Native </a:t>
            </a:r>
            <a:r>
              <a:rPr lang="en-US" sz="1900" dirty="0" smtClean="0">
                <a:solidFill>
                  <a:schemeClr val="tx1"/>
                </a:solidFill>
              </a:rPr>
              <a:t>Americans</a:t>
            </a:r>
          </a:p>
          <a:p>
            <a:endParaRPr lang="en-US" sz="1900" dirty="0">
              <a:solidFill>
                <a:schemeClr val="tx1"/>
              </a:solidFill>
            </a:endParaRPr>
          </a:p>
          <a:p>
            <a:r>
              <a:rPr lang="en-US" sz="1900" b="1" dirty="0" smtClean="0">
                <a:solidFill>
                  <a:schemeClr val="tx1"/>
                </a:solidFill>
              </a:rPr>
              <a:t>All of the Above – minimum audiences numbers to achieve parity</a:t>
            </a:r>
          </a:p>
          <a:p>
            <a:r>
              <a:rPr lang="en-US" sz="1900" b="1" dirty="0">
                <a:solidFill>
                  <a:schemeClr val="tx1"/>
                </a:solidFill>
              </a:rPr>
              <a:t>	</a:t>
            </a:r>
            <a:r>
              <a:rPr lang="en-US" sz="1900" b="1" dirty="0" smtClean="0">
                <a:solidFill>
                  <a:schemeClr val="tx1"/>
                </a:solidFill>
              </a:rPr>
              <a:t>5,760 Caucasians, 1,200 African Americans, 640 Hispanic/ 	Latinos, 240 Asians and 160 Native Americans</a:t>
            </a:r>
            <a:endParaRPr lang="en-US" sz="1900" b="1" dirty="0">
              <a:solidFill>
                <a:schemeClr val="tx1"/>
              </a:solidFill>
            </a:endParaRPr>
          </a:p>
        </p:txBody>
      </p:sp>
    </p:spTree>
    <p:extLst>
      <p:ext uri="{BB962C8B-B14F-4D97-AF65-F5344CB8AC3E}">
        <p14:creationId xmlns:p14="http://schemas.microsoft.com/office/powerpoint/2010/main" val="202261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 calcmode="lin" valueType="num">
                                      <p:cBhvr additive="base">
                                        <p:cTn id="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anim calcmode="lin" valueType="num">
                                      <p:cBhvr additive="base">
                                        <p:cTn id="1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Documentation</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sz="2800" b="1" dirty="0" smtClean="0">
                <a:latin typeface="Century Gothic" panose="020B0502020202020204" pitchFamily="34" charset="0"/>
              </a:rPr>
              <a:t>DOCUMENT, DOCUMENT, DOCUMENT</a:t>
            </a:r>
          </a:p>
          <a:p>
            <a:r>
              <a:rPr lang="en-US" sz="2800" dirty="0" smtClean="0">
                <a:latin typeface="Century Gothic" panose="020B0502020202020204" pitchFamily="34" charset="0"/>
              </a:rPr>
              <a:t>Each </a:t>
            </a:r>
            <a:r>
              <a:rPr lang="en-US" sz="2800" dirty="0">
                <a:latin typeface="Century Gothic" panose="020B0502020202020204" pitchFamily="34" charset="0"/>
              </a:rPr>
              <a:t>staff </a:t>
            </a:r>
            <a:r>
              <a:rPr lang="en-US" sz="2800" dirty="0" smtClean="0">
                <a:latin typeface="Century Gothic" panose="020B0502020202020204" pitchFamily="34" charset="0"/>
              </a:rPr>
              <a:t>member or staff team needs to:</a:t>
            </a:r>
          </a:p>
          <a:p>
            <a:pPr lvl="1"/>
            <a:r>
              <a:rPr lang="en-US" sz="2400" dirty="0" smtClean="0">
                <a:latin typeface="Century Gothic" panose="020B0502020202020204" pitchFamily="34" charset="0"/>
              </a:rPr>
              <a:t>Have a system </a:t>
            </a:r>
            <a:r>
              <a:rPr lang="en-US" sz="2400" dirty="0">
                <a:latin typeface="Century Gothic" panose="020B0502020202020204" pitchFamily="34" charset="0"/>
              </a:rPr>
              <a:t>of for collection </a:t>
            </a:r>
            <a:r>
              <a:rPr lang="en-US" sz="2400" dirty="0" smtClean="0">
                <a:latin typeface="Century Gothic" panose="020B0502020202020204" pitchFamily="34" charset="0"/>
              </a:rPr>
              <a:t>and </a:t>
            </a:r>
            <a:r>
              <a:rPr lang="en-US" sz="2400" dirty="0">
                <a:latin typeface="Century Gothic" panose="020B0502020202020204" pitchFamily="34" charset="0"/>
              </a:rPr>
              <a:t>reporting of racial and gender based program participation </a:t>
            </a:r>
            <a:r>
              <a:rPr lang="en-US" sz="2400" dirty="0" smtClean="0">
                <a:latin typeface="Century Gothic" panose="020B0502020202020204" pitchFamily="34" charset="0"/>
              </a:rPr>
              <a:t>data – </a:t>
            </a:r>
            <a:r>
              <a:rPr lang="en-US" sz="2400" dirty="0" err="1" smtClean="0">
                <a:latin typeface="Century Gothic" panose="020B0502020202020204" pitchFamily="34" charset="0"/>
              </a:rPr>
              <a:t>MiPRS</a:t>
            </a:r>
            <a:r>
              <a:rPr lang="en-US" sz="2400" dirty="0" smtClean="0">
                <a:latin typeface="Century Gothic" panose="020B0502020202020204" pitchFamily="34" charset="0"/>
              </a:rPr>
              <a:t>, ES237, CRS, etc.</a:t>
            </a:r>
          </a:p>
          <a:p>
            <a:pPr lvl="2"/>
            <a:r>
              <a:rPr lang="en-US" sz="2200" dirty="0" smtClean="0">
                <a:latin typeface="Century Gothic" panose="020B0502020202020204" pitchFamily="34" charset="0"/>
              </a:rPr>
              <a:t>Documenting “All Reasonable Efforts” and successes towards promotion of programs and recruitment of underrepresented groups</a:t>
            </a:r>
          </a:p>
          <a:p>
            <a:pPr lvl="1"/>
            <a:r>
              <a:rPr lang="en-US" sz="2400" dirty="0" smtClean="0">
                <a:latin typeface="Century Gothic" panose="020B0502020202020204" pitchFamily="34" charset="0"/>
              </a:rPr>
              <a:t>Pull and review audience participation for Civil Rights compliance – ANNUALLY!!!</a:t>
            </a:r>
          </a:p>
          <a:p>
            <a:pPr lvl="2"/>
            <a:r>
              <a:rPr lang="en-US" sz="2200" dirty="0" smtClean="0">
                <a:latin typeface="Century Gothic" panose="020B0502020202020204" pitchFamily="34" charset="0"/>
              </a:rPr>
              <a:t>Measures to address compliance deficits need to be included in </a:t>
            </a:r>
            <a:r>
              <a:rPr lang="en-US" sz="2200" dirty="0" err="1" smtClean="0">
                <a:latin typeface="Century Gothic" panose="020B0502020202020204" pitchFamily="34" charset="0"/>
              </a:rPr>
              <a:t>MiPRS</a:t>
            </a:r>
            <a:r>
              <a:rPr lang="en-US" sz="2200" dirty="0">
                <a:latin typeface="Century Gothic" panose="020B0502020202020204" pitchFamily="34" charset="0"/>
              </a:rPr>
              <a:t> </a:t>
            </a:r>
            <a:r>
              <a:rPr lang="en-US" sz="2200" dirty="0" smtClean="0">
                <a:latin typeface="Century Gothic" panose="020B0502020202020204" pitchFamily="34" charset="0"/>
              </a:rPr>
              <a:t>plans and reports </a:t>
            </a:r>
          </a:p>
          <a:p>
            <a:pPr lvl="1"/>
            <a:endParaRPr lang="en-US" sz="2400" dirty="0" smtClean="0">
              <a:latin typeface="Century Gothic" panose="020B0502020202020204" pitchFamily="34" charset="0"/>
            </a:endParaRPr>
          </a:p>
          <a:p>
            <a:pPr marL="537210" lvl="1" indent="0">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1017541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382000" cy="1399032"/>
          </a:xfrm>
        </p:spPr>
        <p:txBody>
          <a:bodyPr>
            <a:normAutofit/>
          </a:bodyPr>
          <a:lstStyle/>
          <a:p>
            <a:r>
              <a:rPr lang="en-US" sz="4400" dirty="0" smtClean="0"/>
              <a:t>Compliance Responsibilities</a:t>
            </a:r>
            <a:endParaRPr lang="en-US" sz="4400" dirty="0"/>
          </a:p>
        </p:txBody>
      </p:sp>
      <p:sp>
        <p:nvSpPr>
          <p:cNvPr id="3" name="Content Placeholder 2"/>
          <p:cNvSpPr>
            <a:spLocks noGrp="1"/>
          </p:cNvSpPr>
          <p:nvPr>
            <p:ph idx="1"/>
          </p:nvPr>
        </p:nvSpPr>
        <p:spPr>
          <a:xfrm>
            <a:off x="762000" y="1882808"/>
            <a:ext cx="7924800" cy="4572000"/>
          </a:xfrm>
        </p:spPr>
        <p:txBody>
          <a:bodyPr/>
          <a:lstStyle/>
          <a:p>
            <a:r>
              <a:rPr lang="en-US" dirty="0">
                <a:solidFill>
                  <a:schemeClr val="tx1">
                    <a:lumMod val="50000"/>
                    <a:lumOff val="50000"/>
                  </a:schemeClr>
                </a:solidFill>
                <a:latin typeface="Century Gothic" panose="020B0502020202020204" pitchFamily="34" charset="0"/>
              </a:rPr>
              <a:t>Administration </a:t>
            </a:r>
            <a:r>
              <a:rPr lang="en-US" dirty="0" smtClean="0">
                <a:solidFill>
                  <a:schemeClr val="tx1">
                    <a:lumMod val="50000"/>
                    <a:lumOff val="50000"/>
                  </a:schemeClr>
                </a:solidFill>
                <a:latin typeface="Century Gothic" panose="020B0502020202020204" pitchFamily="34" charset="0"/>
              </a:rPr>
              <a:t>and </a:t>
            </a:r>
            <a:r>
              <a:rPr lang="en-US" dirty="0">
                <a:solidFill>
                  <a:schemeClr val="tx1">
                    <a:lumMod val="50000"/>
                    <a:lumOff val="50000"/>
                  </a:schemeClr>
                </a:solidFill>
                <a:latin typeface="Century Gothic" panose="020B0502020202020204" pitchFamily="34" charset="0"/>
              </a:rPr>
              <a:t>Operations</a:t>
            </a:r>
          </a:p>
          <a:p>
            <a:r>
              <a:rPr lang="en-US" dirty="0">
                <a:solidFill>
                  <a:schemeClr val="tx1">
                    <a:lumMod val="50000"/>
                    <a:lumOff val="50000"/>
                  </a:schemeClr>
                </a:solidFill>
                <a:latin typeface="Century Gothic" panose="020B0502020202020204" pitchFamily="34" charset="0"/>
              </a:rPr>
              <a:t>Program Planning</a:t>
            </a:r>
          </a:p>
          <a:p>
            <a:r>
              <a:rPr lang="en-US" dirty="0">
                <a:solidFill>
                  <a:schemeClr val="tx1">
                    <a:lumMod val="50000"/>
                    <a:lumOff val="50000"/>
                  </a:schemeClr>
                </a:solidFill>
                <a:latin typeface="Century Gothic" panose="020B0502020202020204" pitchFamily="34" charset="0"/>
              </a:rPr>
              <a:t>Program Outreach</a:t>
            </a:r>
          </a:p>
          <a:p>
            <a:r>
              <a:rPr lang="en-US" b="1" dirty="0">
                <a:latin typeface="Century Gothic" panose="020B0502020202020204" pitchFamily="34" charset="0"/>
              </a:rPr>
              <a:t>Human Resources: </a:t>
            </a:r>
            <a:endParaRPr lang="en-US" b="1" dirty="0" smtClean="0">
              <a:latin typeface="Century Gothic" panose="020B0502020202020204" pitchFamily="34" charset="0"/>
            </a:endParaRPr>
          </a:p>
          <a:p>
            <a:pPr marL="722376" lvl="2" indent="0">
              <a:buNone/>
            </a:pPr>
            <a:r>
              <a:rPr lang="en-US" sz="3000" b="1" dirty="0" smtClean="0">
                <a:latin typeface="Century Gothic" panose="020B0502020202020204" pitchFamily="34" charset="0"/>
              </a:rPr>
              <a:t>Recruitment</a:t>
            </a:r>
            <a:r>
              <a:rPr lang="en-US" sz="3000" b="1" dirty="0">
                <a:latin typeface="Century Gothic" panose="020B0502020202020204" pitchFamily="34" charset="0"/>
              </a:rPr>
              <a:t>, </a:t>
            </a:r>
            <a:endParaRPr lang="en-US" sz="3000" b="1" dirty="0" smtClean="0">
              <a:latin typeface="Century Gothic" panose="020B0502020202020204" pitchFamily="34" charset="0"/>
            </a:endParaRPr>
          </a:p>
          <a:p>
            <a:pPr marL="722376" lvl="2" indent="0">
              <a:buNone/>
            </a:pPr>
            <a:r>
              <a:rPr lang="en-US" sz="3000" b="1" dirty="0" smtClean="0">
                <a:latin typeface="Century Gothic" panose="020B0502020202020204" pitchFamily="34" charset="0"/>
              </a:rPr>
              <a:t>Employment</a:t>
            </a:r>
            <a:r>
              <a:rPr lang="en-US" sz="3000" b="1" dirty="0">
                <a:latin typeface="Century Gothic" panose="020B0502020202020204" pitchFamily="34" charset="0"/>
              </a:rPr>
              <a:t>, </a:t>
            </a:r>
            <a:endParaRPr lang="en-US" sz="3000" b="1" dirty="0" smtClean="0">
              <a:latin typeface="Century Gothic" panose="020B0502020202020204" pitchFamily="34" charset="0"/>
            </a:endParaRPr>
          </a:p>
          <a:p>
            <a:pPr marL="722376" lvl="2" indent="0">
              <a:buNone/>
            </a:pPr>
            <a:r>
              <a:rPr lang="en-US" sz="3000" b="1" dirty="0" smtClean="0">
                <a:latin typeface="Century Gothic" panose="020B0502020202020204" pitchFamily="34" charset="0"/>
              </a:rPr>
              <a:t>and </a:t>
            </a:r>
            <a:r>
              <a:rPr lang="en-US" sz="3000" b="1" dirty="0">
                <a:latin typeface="Century Gothic" panose="020B0502020202020204" pitchFamily="34" charset="0"/>
              </a:rPr>
              <a:t>Development</a:t>
            </a:r>
          </a:p>
        </p:txBody>
      </p:sp>
      <p:pic>
        <p:nvPicPr>
          <p:cNvPr id="5" name="Picture 2" descr="C:\Users\Owner\AppData\Local\Microsoft\Windows\Temporary Internet Files\Content.IE5\HMB4OG8E\MP9004118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46829" y="2667000"/>
            <a:ext cx="3394166" cy="3148869"/>
          </a:xfrm>
          <a:prstGeom prst="rect">
            <a:avLst/>
          </a:prstGeo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extLst>
      <p:ext uri="{BB962C8B-B14F-4D97-AF65-F5344CB8AC3E}">
        <p14:creationId xmlns:p14="http://schemas.microsoft.com/office/powerpoint/2010/main" val="2015848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rmAutofit/>
          </a:bodyPr>
          <a:lstStyle/>
          <a:p>
            <a:pPr algn="ctr"/>
            <a:r>
              <a:rPr lang="en-US" sz="2800" b="1" dirty="0">
                <a:ln>
                  <a:noFill/>
                </a:ln>
                <a:solidFill>
                  <a:schemeClr val="accent1">
                    <a:lumMod val="75000"/>
                  </a:schemeClr>
                </a:solidFill>
                <a:effectLst>
                  <a:outerShdw blurRad="38100" dist="38100" dir="2700000" algn="tl">
                    <a:srgbClr val="000000">
                      <a:alpha val="43137"/>
                    </a:srgbClr>
                  </a:outerShdw>
                </a:effectLst>
              </a:rPr>
              <a:t>Human Resources:  </a:t>
            </a:r>
            <a:r>
              <a:rPr lang="en-US" sz="2800" b="1" dirty="0" smtClean="0">
                <a:ln>
                  <a:noFill/>
                </a:ln>
                <a:solidFill>
                  <a:schemeClr val="accent1">
                    <a:lumMod val="75000"/>
                  </a:schemeClr>
                </a:solidFill>
                <a:effectLst>
                  <a:outerShdw blurRad="38100" dist="38100" dir="2700000" algn="tl">
                    <a:srgbClr val="000000">
                      <a:alpha val="43137"/>
                    </a:srgbClr>
                  </a:outerShdw>
                </a:effectLst>
              </a:rPr>
              <a:t/>
            </a:r>
            <a:br>
              <a:rPr lang="en-US" sz="2800" b="1" dirty="0" smtClean="0">
                <a:ln>
                  <a:noFill/>
                </a:ln>
                <a:solidFill>
                  <a:schemeClr val="accent1">
                    <a:lumMod val="75000"/>
                  </a:schemeClr>
                </a:solidFill>
                <a:effectLst>
                  <a:outerShdw blurRad="38100" dist="38100" dir="2700000" algn="tl">
                    <a:srgbClr val="000000">
                      <a:alpha val="43137"/>
                    </a:srgbClr>
                  </a:outerShdw>
                </a:effectLst>
              </a:rPr>
            </a:br>
            <a:r>
              <a:rPr lang="en-US" sz="2800" b="1" dirty="0" smtClean="0">
                <a:ln>
                  <a:noFill/>
                </a:ln>
                <a:solidFill>
                  <a:schemeClr val="accent1">
                    <a:lumMod val="75000"/>
                  </a:schemeClr>
                </a:solidFill>
                <a:effectLst>
                  <a:outerShdw blurRad="38100" dist="38100" dir="2700000" algn="tl">
                    <a:srgbClr val="000000">
                      <a:alpha val="43137"/>
                    </a:srgbClr>
                  </a:outerShdw>
                </a:effectLst>
              </a:rPr>
              <a:t>Recruitment</a:t>
            </a:r>
            <a:r>
              <a:rPr lang="en-US" sz="2800" b="1" dirty="0">
                <a:ln>
                  <a:noFill/>
                </a:ln>
                <a:solidFill>
                  <a:schemeClr val="accent1">
                    <a:lumMod val="75000"/>
                  </a:schemeClr>
                </a:solidFill>
                <a:effectLst>
                  <a:outerShdw blurRad="38100" dist="38100" dir="2700000" algn="tl">
                    <a:srgbClr val="000000">
                      <a:alpha val="43137"/>
                    </a:srgbClr>
                  </a:outerShdw>
                </a:effectLst>
              </a:rPr>
              <a:t>, Employment, Development</a:t>
            </a:r>
            <a:endParaRPr lang="en-US" sz="28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24000"/>
            <a:ext cx="8839200" cy="4930808"/>
          </a:xfrm>
        </p:spPr>
        <p:txBody>
          <a:bodyPr>
            <a:noAutofit/>
          </a:bodyPr>
          <a:lstStyle/>
          <a:p>
            <a:pPr marL="365125" lvl="0" indent="-255588" eaLnBrk="0" fontAlgn="base" hangingPunct="0">
              <a:spcBef>
                <a:spcPts val="400"/>
              </a:spcBef>
              <a:spcAft>
                <a:spcPct val="0"/>
              </a:spcAft>
              <a:buClr>
                <a:srgbClr val="00B050"/>
              </a:buClr>
              <a:buSzPct val="68000"/>
              <a:buFont typeface="Wingdings 3" pitchFamily="18" charset="2"/>
              <a:buChar char=""/>
            </a:pPr>
            <a:r>
              <a:rPr lang="en-US" altLang="en-US" sz="2200" dirty="0">
                <a:solidFill>
                  <a:srgbClr val="000000"/>
                </a:solidFill>
              </a:rPr>
              <a:t>Personnel management related records are maintained on the state level.  </a:t>
            </a:r>
          </a:p>
          <a:p>
            <a:pPr marL="365125" lvl="0" indent="-255588" eaLnBrk="0" fontAlgn="base" hangingPunct="0">
              <a:spcBef>
                <a:spcPts val="400"/>
              </a:spcBef>
              <a:spcAft>
                <a:spcPct val="0"/>
              </a:spcAft>
              <a:buClr>
                <a:srgbClr val="00B050"/>
              </a:buClr>
              <a:buSzPct val="68000"/>
              <a:buFont typeface="Wingdings 3" pitchFamily="18" charset="2"/>
              <a:buChar char=""/>
            </a:pPr>
            <a:endParaRPr lang="en-US" altLang="en-US" sz="2200" dirty="0">
              <a:solidFill>
                <a:srgbClr val="000000"/>
              </a:solidFill>
            </a:endParaRPr>
          </a:p>
          <a:p>
            <a:pPr marL="365125" lvl="0" indent="-255588" eaLnBrk="0" fontAlgn="base" hangingPunct="0">
              <a:spcBef>
                <a:spcPts val="400"/>
              </a:spcBef>
              <a:spcAft>
                <a:spcPct val="0"/>
              </a:spcAft>
              <a:buClr>
                <a:srgbClr val="00B050"/>
              </a:buClr>
              <a:buSzPct val="68000"/>
              <a:buFont typeface="Wingdings 3" pitchFamily="18" charset="2"/>
              <a:buChar char=""/>
            </a:pPr>
            <a:r>
              <a:rPr lang="en-US" altLang="en-US" sz="2200" dirty="0">
                <a:solidFill>
                  <a:srgbClr val="000000"/>
                </a:solidFill>
              </a:rPr>
              <a:t>Equal employment opportunity, policy and procedures are discussed with appropriate staff and partners.</a:t>
            </a:r>
          </a:p>
          <a:p>
            <a:pPr marL="365125" lvl="0" indent="-255588" eaLnBrk="0" fontAlgn="base" hangingPunct="0">
              <a:spcBef>
                <a:spcPts val="400"/>
              </a:spcBef>
              <a:spcAft>
                <a:spcPct val="0"/>
              </a:spcAft>
              <a:buClr>
                <a:srgbClr val="00B050"/>
              </a:buClr>
              <a:buSzPct val="68000"/>
              <a:buFont typeface="Wingdings 3" pitchFamily="18" charset="2"/>
              <a:buChar char=""/>
            </a:pPr>
            <a:endParaRPr lang="en-US" altLang="en-US" sz="2200" dirty="0">
              <a:solidFill>
                <a:srgbClr val="000000"/>
              </a:solidFill>
            </a:endParaRPr>
          </a:p>
          <a:p>
            <a:pPr marL="365125" lvl="0" indent="-255588" eaLnBrk="0" fontAlgn="base" hangingPunct="0">
              <a:spcBef>
                <a:spcPts val="400"/>
              </a:spcBef>
              <a:spcAft>
                <a:spcPct val="0"/>
              </a:spcAft>
              <a:buClr>
                <a:srgbClr val="00B050"/>
              </a:buClr>
              <a:buSzPct val="68000"/>
              <a:buFont typeface="Wingdings 3" pitchFamily="18" charset="2"/>
              <a:buChar char=""/>
            </a:pPr>
            <a:r>
              <a:rPr lang="en-US" altLang="en-US" sz="2200" dirty="0">
                <a:solidFill>
                  <a:srgbClr val="000000"/>
                </a:solidFill>
              </a:rPr>
              <a:t>EEO counselor names and addresses as well as organization EEO policy and procedures are posted in unit offices.</a:t>
            </a:r>
          </a:p>
          <a:p>
            <a:pPr marL="365125" lvl="0" indent="-255588" eaLnBrk="0" fontAlgn="base" hangingPunct="0">
              <a:spcBef>
                <a:spcPts val="400"/>
              </a:spcBef>
              <a:spcAft>
                <a:spcPct val="0"/>
              </a:spcAft>
              <a:buClr>
                <a:srgbClr val="00B050"/>
              </a:buClr>
              <a:buSzPct val="68000"/>
              <a:buFont typeface="Wingdings 3" pitchFamily="18" charset="2"/>
              <a:buChar char=""/>
            </a:pPr>
            <a:endParaRPr lang="en-US" altLang="en-US" sz="2200" dirty="0">
              <a:solidFill>
                <a:srgbClr val="000000"/>
              </a:solidFill>
            </a:endParaRPr>
          </a:p>
          <a:p>
            <a:pPr marL="365125" lvl="0" indent="-255588" eaLnBrk="0" fontAlgn="base" hangingPunct="0">
              <a:spcBef>
                <a:spcPts val="400"/>
              </a:spcBef>
              <a:spcAft>
                <a:spcPct val="0"/>
              </a:spcAft>
              <a:buClr>
                <a:srgbClr val="00B050"/>
              </a:buClr>
              <a:buSzPct val="68000"/>
              <a:buFont typeface="Wingdings 3" pitchFamily="18" charset="2"/>
              <a:buChar char=""/>
            </a:pPr>
            <a:r>
              <a:rPr lang="en-US" altLang="en-US" sz="2200" dirty="0">
                <a:solidFill>
                  <a:srgbClr val="000000"/>
                </a:solidFill>
              </a:rPr>
              <a:t>EEO counselors are accessible.  Off-campus staff counselors are designated so that they may handle complaints in their respective geographic areas.  However, complainants may contact any of the counselors.</a:t>
            </a:r>
          </a:p>
          <a:p>
            <a:endParaRPr lang="en-US" sz="2200" dirty="0"/>
          </a:p>
        </p:txBody>
      </p:sp>
    </p:spTree>
    <p:extLst>
      <p:ext uri="{BB962C8B-B14F-4D97-AF65-F5344CB8AC3E}">
        <p14:creationId xmlns:p14="http://schemas.microsoft.com/office/powerpoint/2010/main" val="94413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EEO Counselors</a:t>
            </a:r>
          </a:p>
        </p:txBody>
      </p:sp>
      <p:sp>
        <p:nvSpPr>
          <p:cNvPr id="3" name="Content Placeholder 2"/>
          <p:cNvSpPr>
            <a:spLocks noGrp="1"/>
          </p:cNvSpPr>
          <p:nvPr>
            <p:ph idx="1"/>
          </p:nvPr>
        </p:nvSpPr>
        <p:spPr/>
        <p:txBody>
          <a:bodyPr/>
          <a:lstStyle/>
          <a:p>
            <a:r>
              <a:rPr lang="en-US" altLang="en-US" sz="2400" dirty="0"/>
              <a:t>Mike </a:t>
            </a:r>
            <a:r>
              <a:rPr lang="en-US" altLang="en-US" sz="2400" dirty="0" err="1"/>
              <a:t>Schira</a:t>
            </a:r>
            <a:r>
              <a:rPr lang="en-US" altLang="en-US" sz="2400" dirty="0"/>
              <a:t>, District 1, Houghton County Office</a:t>
            </a:r>
          </a:p>
          <a:p>
            <a:r>
              <a:rPr lang="en-US" altLang="en-US" sz="2400" dirty="0"/>
              <a:t>Nancy </a:t>
            </a:r>
            <a:r>
              <a:rPr lang="en-US" altLang="en-US" sz="2400" dirty="0" err="1"/>
              <a:t>Victorson</a:t>
            </a:r>
            <a:r>
              <a:rPr lang="en-US" altLang="en-US" sz="2400" dirty="0"/>
              <a:t>, District 2, Luce County Office</a:t>
            </a:r>
          </a:p>
          <a:p>
            <a:r>
              <a:rPr lang="en-US" altLang="en-US" sz="2400" dirty="0"/>
              <a:t>Gary Williams, District 11, Wayne County Office</a:t>
            </a:r>
          </a:p>
          <a:p>
            <a:r>
              <a:rPr lang="en-US" altLang="en-US" sz="2400" dirty="0" err="1"/>
              <a:t>Leatta</a:t>
            </a:r>
            <a:r>
              <a:rPr lang="en-US" altLang="en-US" sz="2400" dirty="0"/>
              <a:t> Byrd, District 13, Kalamazoo County </a:t>
            </a:r>
            <a:r>
              <a:rPr lang="en-US" altLang="en-US" sz="2400" dirty="0" smtClean="0"/>
              <a:t>Office</a:t>
            </a:r>
          </a:p>
          <a:p>
            <a:r>
              <a:rPr lang="en-US" altLang="en-US" sz="2400" dirty="0"/>
              <a:t>EEO Coordinator – Nancy Axtell</a:t>
            </a:r>
          </a:p>
          <a:p>
            <a:endParaRPr lang="en-US" altLang="en-US" sz="2400" dirty="0"/>
          </a:p>
          <a:p>
            <a:endParaRPr lang="en-US" dirty="0"/>
          </a:p>
        </p:txBody>
      </p:sp>
    </p:spTree>
    <p:extLst>
      <p:ext uri="{BB962C8B-B14F-4D97-AF65-F5344CB8AC3E}">
        <p14:creationId xmlns:p14="http://schemas.microsoft.com/office/powerpoint/2010/main" val="424689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EEO </a:t>
            </a:r>
            <a:r>
              <a:rPr lang="en-US" sz="4400" dirty="0" smtClean="0"/>
              <a:t>Counselor Role</a:t>
            </a:r>
            <a:endParaRPr lang="en-US" dirty="0"/>
          </a:p>
        </p:txBody>
      </p:sp>
      <p:sp>
        <p:nvSpPr>
          <p:cNvPr id="3" name="Content Placeholder 2"/>
          <p:cNvSpPr>
            <a:spLocks noGrp="1"/>
          </p:cNvSpPr>
          <p:nvPr>
            <p:ph idx="1"/>
          </p:nvPr>
        </p:nvSpPr>
        <p:spPr>
          <a:xfrm>
            <a:off x="304800" y="1524000"/>
            <a:ext cx="8458200" cy="4930808"/>
          </a:xfrm>
        </p:spPr>
        <p:txBody>
          <a:bodyPr/>
          <a:lstStyle/>
          <a:p>
            <a:pPr marL="365125" lvl="0" indent="-255588" eaLnBrk="0" fontAlgn="base" hangingPunct="0">
              <a:spcBef>
                <a:spcPts val="400"/>
              </a:spcBef>
              <a:spcAft>
                <a:spcPct val="0"/>
              </a:spcAft>
              <a:buClr>
                <a:srgbClr val="00B050"/>
              </a:buClr>
              <a:buSzPct val="68000"/>
              <a:buFont typeface="Wingdings 3" pitchFamily="18" charset="2"/>
              <a:buChar char=""/>
              <a:defRPr/>
            </a:pPr>
            <a:r>
              <a:rPr lang="en-US" sz="2000" dirty="0">
                <a:solidFill>
                  <a:srgbClr val="000000"/>
                </a:solidFill>
                <a:latin typeface="Comic Sans MS" pitchFamily="66" charset="0"/>
              </a:rPr>
              <a:t>To consider, conciliate, mediate, resolve or refer </a:t>
            </a:r>
            <a:r>
              <a:rPr lang="en-US" sz="2000" u="sng" dirty="0">
                <a:solidFill>
                  <a:srgbClr val="000000"/>
                </a:solidFill>
                <a:latin typeface="Comic Sans MS" pitchFamily="66" charset="0"/>
              </a:rPr>
              <a:t>informal</a:t>
            </a:r>
            <a:r>
              <a:rPr lang="en-US" sz="2000" dirty="0">
                <a:solidFill>
                  <a:srgbClr val="000000"/>
                </a:solidFill>
                <a:latin typeface="Comic Sans MS" pitchFamily="66" charset="0"/>
              </a:rPr>
              <a:t> Equal Employment Opportunity-related complaints from Extension employees, employees supervised by Extension employees or applicants for employment who feel that they have been discriminated against on the basis of race, color, national origin, gender, religion, age, disability, political beliefs, sexual orientation, marital status, or family status. </a:t>
            </a:r>
          </a:p>
          <a:p>
            <a:pPr marL="365125" lvl="0" indent="-255588" eaLnBrk="0" fontAlgn="base" hangingPunct="0">
              <a:spcBef>
                <a:spcPts val="400"/>
              </a:spcBef>
              <a:spcAft>
                <a:spcPct val="0"/>
              </a:spcAft>
              <a:buClr>
                <a:srgbClr val="00B050"/>
              </a:buClr>
              <a:buSzPct val="68000"/>
              <a:buFont typeface="Wingdings 3" pitchFamily="18" charset="2"/>
              <a:buChar char=""/>
              <a:defRPr/>
            </a:pPr>
            <a:endParaRPr lang="en-US" sz="2000" dirty="0">
              <a:solidFill>
                <a:srgbClr val="000000"/>
              </a:solidFill>
              <a:latin typeface="Comic Sans MS" pitchFamily="66" charset="0"/>
            </a:endParaRPr>
          </a:p>
          <a:p>
            <a:pPr marL="365125" lvl="0" indent="-255588" eaLnBrk="0" fontAlgn="base" hangingPunct="0">
              <a:spcBef>
                <a:spcPts val="400"/>
              </a:spcBef>
              <a:spcAft>
                <a:spcPct val="0"/>
              </a:spcAft>
              <a:buClr>
                <a:srgbClr val="00B050"/>
              </a:buClr>
              <a:buSzPct val="68000"/>
              <a:buFont typeface="Wingdings 3" pitchFamily="18" charset="2"/>
              <a:buChar char=""/>
              <a:defRPr/>
            </a:pPr>
            <a:r>
              <a:rPr lang="en-US" sz="2000" dirty="0">
                <a:solidFill>
                  <a:srgbClr val="000000"/>
                </a:solidFill>
                <a:latin typeface="Comic Sans MS" pitchFamily="66" charset="0"/>
              </a:rPr>
              <a:t>EEO counselors will seek resolution through mediation and conciliation processes</a:t>
            </a:r>
          </a:p>
          <a:p>
            <a:pPr marL="365125" lvl="0" indent="-255588" eaLnBrk="0" fontAlgn="base" hangingPunct="0">
              <a:spcBef>
                <a:spcPts val="400"/>
              </a:spcBef>
              <a:spcAft>
                <a:spcPct val="0"/>
              </a:spcAft>
              <a:buClr>
                <a:srgbClr val="00B050"/>
              </a:buClr>
              <a:buSzPct val="68000"/>
              <a:buFont typeface="Wingdings 3" pitchFamily="18" charset="2"/>
              <a:buChar char=""/>
              <a:defRPr/>
            </a:pPr>
            <a:endParaRPr lang="en-US" sz="2000" dirty="0">
              <a:solidFill>
                <a:srgbClr val="000000"/>
              </a:solidFill>
              <a:latin typeface="Comic Sans MS" pitchFamily="66" charset="0"/>
            </a:endParaRPr>
          </a:p>
          <a:p>
            <a:pPr marL="365125" lvl="0" indent="-255588" eaLnBrk="0" fontAlgn="base" hangingPunct="0">
              <a:spcBef>
                <a:spcPts val="400"/>
              </a:spcBef>
              <a:spcAft>
                <a:spcPct val="0"/>
              </a:spcAft>
              <a:buClr>
                <a:srgbClr val="00B050"/>
              </a:buClr>
              <a:buSzPct val="68000"/>
              <a:buFont typeface="Wingdings 3" pitchFamily="18" charset="2"/>
              <a:buChar char=""/>
              <a:defRPr/>
            </a:pPr>
            <a:r>
              <a:rPr lang="en-US" sz="2000" dirty="0">
                <a:solidFill>
                  <a:srgbClr val="000000"/>
                </a:solidFill>
                <a:latin typeface="Comic Sans MS" pitchFamily="66" charset="0"/>
              </a:rPr>
              <a:t>EEO counselors may refer to EEO Coordinator</a:t>
            </a:r>
          </a:p>
          <a:p>
            <a:pPr marL="109537" lvl="0" indent="0" eaLnBrk="0" fontAlgn="base" hangingPunct="0">
              <a:spcBef>
                <a:spcPts val="400"/>
              </a:spcBef>
              <a:spcAft>
                <a:spcPct val="0"/>
              </a:spcAft>
              <a:buClr>
                <a:srgbClr val="00B050"/>
              </a:buClr>
              <a:buSzPct val="68000"/>
              <a:buNone/>
              <a:defRPr/>
            </a:pPr>
            <a:r>
              <a:rPr lang="en-US" sz="2000" dirty="0">
                <a:solidFill>
                  <a:srgbClr val="000000"/>
                </a:solidFill>
                <a:latin typeface="Comic Sans MS" pitchFamily="66" charset="0"/>
              </a:rPr>
              <a:t> </a:t>
            </a:r>
          </a:p>
          <a:p>
            <a:endParaRPr lang="en-US" dirty="0"/>
          </a:p>
        </p:txBody>
      </p:sp>
    </p:spTree>
    <p:extLst>
      <p:ext uri="{BB962C8B-B14F-4D97-AF65-F5344CB8AC3E}">
        <p14:creationId xmlns:p14="http://schemas.microsoft.com/office/powerpoint/2010/main" val="4107089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Content Placeholder 7"/>
          <p:cNvSpPr>
            <a:spLocks noGrp="1"/>
          </p:cNvSpPr>
          <p:nvPr>
            <p:ph sz="quarter" idx="4"/>
          </p:nvPr>
        </p:nvSpPr>
        <p:spPr>
          <a:xfrm>
            <a:off x="4645025" y="1600200"/>
            <a:ext cx="4041775" cy="449580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endParaRPr lang="en-US" altLang="en-US" sz="2000" dirty="0" smtClean="0">
              <a:latin typeface="Comic Sans MS" pitchFamily="66" charset="0"/>
            </a:endParaRPr>
          </a:p>
          <a:p>
            <a:pPr>
              <a:spcBef>
                <a:spcPct val="0"/>
              </a:spcBef>
            </a:pPr>
            <a:r>
              <a:rPr lang="en-US" altLang="en-US" sz="2000" dirty="0" smtClean="0">
                <a:latin typeface="Comic Sans MS" pitchFamily="66" charset="0"/>
              </a:rPr>
              <a:t>Civil Rights training provided regularly to all staff</a:t>
            </a:r>
          </a:p>
          <a:p>
            <a:pPr>
              <a:spcBef>
                <a:spcPct val="0"/>
              </a:spcBef>
            </a:pPr>
            <a:endParaRPr lang="en-US" altLang="en-US" sz="2000" dirty="0" smtClean="0">
              <a:latin typeface="Comic Sans MS" pitchFamily="66" charset="0"/>
            </a:endParaRPr>
          </a:p>
          <a:p>
            <a:pPr>
              <a:spcBef>
                <a:spcPct val="0"/>
              </a:spcBef>
            </a:pPr>
            <a:r>
              <a:rPr lang="en-US" altLang="en-US" sz="2000" dirty="0" smtClean="0">
                <a:latin typeface="Comic Sans MS" pitchFamily="66" charset="0"/>
              </a:rPr>
              <a:t>Recruitment and selection procedures assure equal opportunity for all qualified applicants.</a:t>
            </a:r>
          </a:p>
          <a:p>
            <a:pPr>
              <a:spcBef>
                <a:spcPct val="0"/>
              </a:spcBef>
            </a:pPr>
            <a:endParaRPr lang="en-US" altLang="en-US" sz="2000" dirty="0" smtClean="0">
              <a:latin typeface="Comic Sans MS" pitchFamily="66" charset="0"/>
            </a:endParaRPr>
          </a:p>
          <a:p>
            <a:pPr>
              <a:spcBef>
                <a:spcPct val="0"/>
              </a:spcBef>
            </a:pPr>
            <a:r>
              <a:rPr lang="en-US" altLang="en-US" sz="2000" dirty="0" smtClean="0">
                <a:latin typeface="Comic Sans MS" pitchFamily="66" charset="0"/>
              </a:rPr>
              <a:t>Evaluate employees skills to determine if they are being utilized effectively</a:t>
            </a:r>
          </a:p>
          <a:p>
            <a:pPr>
              <a:spcBef>
                <a:spcPct val="0"/>
              </a:spcBef>
            </a:pPr>
            <a:endParaRPr lang="en-US" altLang="en-US" dirty="0" smtClean="0"/>
          </a:p>
        </p:txBody>
      </p:sp>
      <p:pic>
        <p:nvPicPr>
          <p:cNvPr id="32774" name="Picture 2" descr="C:\Program Files (x86)\Microsoft Office\MEDIA\CAGCAT10\j0233018.wmf"/>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57200" y="1981200"/>
            <a:ext cx="2573338" cy="2616200"/>
          </a:xfr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5" name="TextBox 4"/>
          <p:cNvSpPr txBox="1"/>
          <p:nvPr/>
        </p:nvSpPr>
        <p:spPr>
          <a:xfrm>
            <a:off x="685800" y="457200"/>
            <a:ext cx="7315200" cy="738664"/>
          </a:xfrm>
          <a:prstGeom prst="rect">
            <a:avLst/>
          </a:prstGeom>
          <a:noFill/>
        </p:spPr>
        <p:txBody>
          <a:bodyPr wrap="square" rtlCol="0">
            <a:spAutoFit/>
          </a:bodyPr>
          <a:lstStyle/>
          <a:p>
            <a:r>
              <a:rPr lang="en-US" sz="4200" dirty="0" smtClean="0">
                <a:ln w="6350">
                  <a:solidFill>
                    <a:srgbClr val="72A376">
                      <a:shade val="43000"/>
                    </a:srgbClr>
                  </a:solidFill>
                </a:ln>
                <a:solidFill>
                  <a:srgbClr val="72A376">
                    <a:tint val="83000"/>
                    <a:satMod val="150000"/>
                  </a:srgbClr>
                </a:solidFill>
                <a:effectLst>
                  <a:outerShdw blurRad="26000" dist="26000" dir="14500000" algn="tl" rotWithShape="0">
                    <a:srgbClr val="000000">
                      <a:alpha val="40000"/>
                    </a:srgbClr>
                  </a:outerShdw>
                </a:effectLst>
              </a:rPr>
              <a:t>Human Resources, cont.</a:t>
            </a:r>
            <a:endParaRPr lang="en-US" dirty="0"/>
          </a:p>
        </p:txBody>
      </p:sp>
    </p:spTree>
    <p:extLst>
      <p:ext uri="{BB962C8B-B14F-4D97-AF65-F5344CB8AC3E}">
        <p14:creationId xmlns:p14="http://schemas.microsoft.com/office/powerpoint/2010/main" val="3329260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Content Placeholder 6"/>
          <p:cNvSpPr>
            <a:spLocks noGrp="1"/>
          </p:cNvSpPr>
          <p:nvPr>
            <p:ph sz="quarter" idx="2"/>
          </p:nvPr>
        </p:nvSpPr>
        <p:spPr>
          <a:xfrm>
            <a:off x="457200" y="1444625"/>
            <a:ext cx="4040188"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defRPr/>
            </a:pPr>
            <a:r>
              <a:rPr lang="en-US" sz="2000" dirty="0" smtClean="0"/>
              <a:t>21 tables documenting participation</a:t>
            </a:r>
          </a:p>
          <a:p>
            <a:pPr>
              <a:defRPr/>
            </a:pPr>
            <a:r>
              <a:rPr lang="en-US" sz="2000" dirty="0" smtClean="0"/>
              <a:t>“Document” was a strong principle</a:t>
            </a:r>
          </a:p>
          <a:p>
            <a:pPr>
              <a:defRPr/>
            </a:pPr>
            <a:r>
              <a:rPr lang="en-US" sz="2000" dirty="0" smtClean="0"/>
              <a:t>Education, knowledge, awareness were stressed</a:t>
            </a:r>
          </a:p>
          <a:p>
            <a:pPr>
              <a:defRPr/>
            </a:pPr>
            <a:r>
              <a:rPr lang="en-US" sz="2000" dirty="0" smtClean="0"/>
              <a:t>Review of data for counties audited</a:t>
            </a:r>
          </a:p>
          <a:p>
            <a:pPr>
              <a:defRPr/>
            </a:pPr>
            <a:r>
              <a:rPr lang="en-US" sz="2000" dirty="0" smtClean="0"/>
              <a:t>“Critique” of committee makeup/selection processes</a:t>
            </a:r>
            <a:endParaRPr lang="en-US" sz="2000" dirty="0"/>
          </a:p>
          <a:p>
            <a:pPr marL="109537" indent="0">
              <a:buFont typeface="Wingdings 3" pitchFamily="18" charset="2"/>
              <a:buNone/>
              <a:defRPr/>
            </a:pPr>
            <a:endParaRPr lang="en-US" dirty="0" smtClean="0"/>
          </a:p>
        </p:txBody>
      </p:sp>
      <p:pic>
        <p:nvPicPr>
          <p:cNvPr id="34822" name="Picture 7" descr="C:\Users\Owner\AppData\Local\Microsoft\Windows\Temporary Internet Files\Content.IE5\T5RHNYKR\MC900439822[1].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751513" y="2500313"/>
            <a:ext cx="1828800" cy="1828800"/>
          </a:xfr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pic>
        <p:nvPicPr>
          <p:cNvPr id="34823" name="Picture 11" descr="C:\Users\Owner\AppData\Local\Microsoft\Windows\Temporary Internet Files\Content.IE5\LTEX4EZA\MP9004118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213" y="1416050"/>
            <a:ext cx="2408237"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406339"/>
            <a:ext cx="8610600" cy="523220"/>
          </a:xfrm>
          <a:prstGeom prst="rect">
            <a:avLst/>
          </a:prstGeom>
          <a:noFill/>
        </p:spPr>
        <p:txBody>
          <a:bodyPr wrap="square" rtlCol="0">
            <a:spAutoFit/>
          </a:bodyPr>
          <a:lstStyle/>
          <a:p>
            <a:r>
              <a:rPr lang="en-US" sz="2800" dirty="0" smtClean="0"/>
              <a:t>Our last Civil Rights review in 2004-05 contained:</a:t>
            </a:r>
            <a:endParaRPr lang="en-US" sz="2800" dirty="0"/>
          </a:p>
        </p:txBody>
      </p:sp>
      <p:sp>
        <p:nvSpPr>
          <p:cNvPr id="7" name="TextBox 6"/>
          <p:cNvSpPr txBox="1"/>
          <p:nvPr/>
        </p:nvSpPr>
        <p:spPr>
          <a:xfrm>
            <a:off x="304800" y="5715000"/>
            <a:ext cx="8610600" cy="1107996"/>
          </a:xfrm>
          <a:prstGeom prst="rect">
            <a:avLst/>
          </a:prstGeom>
          <a:noFill/>
        </p:spPr>
        <p:txBody>
          <a:bodyPr wrap="square" rtlCol="0">
            <a:spAutoFit/>
          </a:bodyPr>
          <a:lstStyle/>
          <a:p>
            <a:r>
              <a:rPr lang="en-US" altLang="en-US" sz="2400" b="1" dirty="0" smtClean="0"/>
              <a:t>This year’s review (audit) will be the week </a:t>
            </a:r>
            <a:r>
              <a:rPr lang="en-US" altLang="en-US" sz="2400" b="1" dirty="0"/>
              <a:t>of July 28, </a:t>
            </a:r>
            <a:r>
              <a:rPr lang="en-US" altLang="en-US" sz="2400" b="1" dirty="0" smtClean="0"/>
              <a:t>2014</a:t>
            </a:r>
          </a:p>
          <a:p>
            <a:r>
              <a:rPr lang="en-US" altLang="en-US" sz="2400" b="1" dirty="0"/>
              <a:t>Pencil it in on your calendar – no vacations planned!</a:t>
            </a:r>
          </a:p>
          <a:p>
            <a:endParaRPr lang="en-US" altLang="en-US" dirty="0"/>
          </a:p>
        </p:txBody>
      </p:sp>
    </p:spTree>
    <p:extLst>
      <p:ext uri="{BB962C8B-B14F-4D97-AF65-F5344CB8AC3E}">
        <p14:creationId xmlns:p14="http://schemas.microsoft.com/office/powerpoint/2010/main" val="69082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7848600" cy="1219200"/>
          </a:xfrm>
        </p:spPr>
        <p:txBody>
          <a:bodyPr>
            <a:normAutofit/>
          </a:bodyPr>
          <a:lstStyle/>
          <a:p>
            <a:pPr algn="ctr"/>
            <a:r>
              <a:rPr lang="en-US" sz="2000" dirty="0">
                <a:solidFill>
                  <a:schemeClr val="tx1"/>
                </a:solidFill>
                <a:latin typeface="Comic Sans MS" pitchFamily="66" charset="0"/>
                <a:ea typeface="ＭＳ Ｐゴシック" pitchFamily="49" charset="-128"/>
              </a:rPr>
              <a:t>Civil Rights </a:t>
            </a:r>
            <a:r>
              <a:rPr lang="en-US" sz="2000" dirty="0" smtClean="0">
                <a:solidFill>
                  <a:schemeClr val="tx1"/>
                </a:solidFill>
                <a:latin typeface="Comic Sans MS" pitchFamily="66" charset="0"/>
                <a:ea typeface="ＭＳ Ｐゴシック" pitchFamily="49" charset="-128"/>
              </a:rPr>
              <a:t>Review--2013-2014</a:t>
            </a:r>
            <a:br>
              <a:rPr lang="en-US" sz="2000" dirty="0" smtClean="0">
                <a:solidFill>
                  <a:schemeClr val="tx1"/>
                </a:solidFill>
                <a:latin typeface="Comic Sans MS" pitchFamily="66" charset="0"/>
                <a:ea typeface="ＭＳ Ｐゴシック" pitchFamily="49" charset="-128"/>
              </a:rPr>
            </a:br>
            <a:r>
              <a:rPr lang="en-US" sz="2000" dirty="0" smtClean="0">
                <a:solidFill>
                  <a:schemeClr val="tx1"/>
                </a:solidFill>
                <a:latin typeface="Comic Sans MS" pitchFamily="66" charset="0"/>
                <a:ea typeface="ＭＳ Ｐゴシック" pitchFamily="49" charset="-128"/>
              </a:rPr>
              <a:t>District __, _____ County</a:t>
            </a:r>
            <a:r>
              <a:rPr lang="en-US" sz="2400" dirty="0" smtClean="0">
                <a:solidFill>
                  <a:schemeClr val="accent1"/>
                </a:solidFill>
                <a:latin typeface="Comic Sans MS" pitchFamily="66" charset="0"/>
                <a:ea typeface="ＭＳ Ｐゴシック" pitchFamily="49" charset="-128"/>
              </a:rPr>
              <a:t/>
            </a:r>
            <a:br>
              <a:rPr lang="en-US" sz="2400" dirty="0" smtClean="0">
                <a:solidFill>
                  <a:schemeClr val="accent1"/>
                </a:solidFill>
                <a:latin typeface="Comic Sans MS" pitchFamily="66" charset="0"/>
                <a:ea typeface="ＭＳ Ｐゴシック" pitchFamily="49" charset="-128"/>
              </a:rPr>
            </a:br>
            <a:r>
              <a:rPr lang="en-US" sz="2400" dirty="0" smtClean="0">
                <a:solidFill>
                  <a:schemeClr val="accent1"/>
                </a:solidFill>
                <a:latin typeface="Comic Sans MS" pitchFamily="66" charset="0"/>
                <a:ea typeface="ＭＳ Ｐゴシック" pitchFamily="49" charset="-128"/>
              </a:rPr>
              <a:t>(Date)</a:t>
            </a:r>
            <a:endParaRPr lang="en-US" sz="3600" dirty="0"/>
          </a:p>
        </p:txBody>
      </p:sp>
      <p:pic>
        <p:nvPicPr>
          <p:cNvPr id="4" name="Picture 5" descr="C:\Users\Owner\AppData\Local\Microsoft\Windows\Temporary Internet Files\Content.IE5\LTEX4EZA\MP9004306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838" y="2764988"/>
            <a:ext cx="51816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145" y="80673"/>
            <a:ext cx="33289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70253" y="567033"/>
            <a:ext cx="3656770" cy="338554"/>
          </a:xfrm>
          <a:prstGeom prst="rect">
            <a:avLst/>
          </a:prstGeom>
        </p:spPr>
        <p:txBody>
          <a:bodyPr wrap="none">
            <a:spAutoFit/>
          </a:bodyPr>
          <a:lstStyle/>
          <a:p>
            <a:pPr lvl="0" defTabSz="457200" fontAlgn="base">
              <a:spcBef>
                <a:spcPct val="0"/>
              </a:spcBef>
              <a:spcAft>
                <a:spcPct val="0"/>
              </a:spcAft>
            </a:pPr>
            <a:r>
              <a:rPr lang="en-US" altLang="en-US" sz="1600" b="1" i="1" dirty="0">
                <a:solidFill>
                  <a:srgbClr val="000000"/>
                </a:solidFill>
                <a:latin typeface="Times New Roman" pitchFamily="18" charset="0"/>
                <a:ea typeface="ＭＳ Ｐゴシック" pitchFamily="49" charset="-128"/>
                <a:cs typeface="Times New Roman" pitchFamily="18" charset="0"/>
              </a:rPr>
              <a:t>Research and education delivered locally</a:t>
            </a:r>
          </a:p>
        </p:txBody>
      </p:sp>
    </p:spTree>
    <p:extLst>
      <p:ext uri="{BB962C8B-B14F-4D97-AF65-F5344CB8AC3E}">
        <p14:creationId xmlns:p14="http://schemas.microsoft.com/office/powerpoint/2010/main" val="1296553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Content Placeholder 7"/>
          <p:cNvSpPr>
            <a:spLocks noGrp="1"/>
          </p:cNvSpPr>
          <p:nvPr>
            <p:ph sz="quarter" idx="4"/>
          </p:nvPr>
        </p:nvSpPr>
        <p:spPr>
          <a:xfrm>
            <a:off x="4343400" y="965776"/>
            <a:ext cx="4800600" cy="5130224"/>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a:bodyPr>
          <a:lstStyle/>
          <a:p>
            <a:pPr>
              <a:spcBef>
                <a:spcPct val="0"/>
              </a:spcBef>
            </a:pPr>
            <a:endParaRPr lang="en-US" altLang="en-US" sz="1800" dirty="0" smtClean="0">
              <a:latin typeface="Comic Sans MS" pitchFamily="66" charset="0"/>
            </a:endParaRPr>
          </a:p>
          <a:p>
            <a:pPr>
              <a:spcBef>
                <a:spcPct val="0"/>
              </a:spcBef>
            </a:pPr>
            <a:r>
              <a:rPr lang="en-US" altLang="en-US" sz="1800" dirty="0" smtClean="0">
                <a:latin typeface="Comic Sans MS" pitchFamily="66" charset="0"/>
              </a:rPr>
              <a:t>It is important to know and comply with the legal requirements for civil rights </a:t>
            </a:r>
          </a:p>
          <a:p>
            <a:pPr>
              <a:spcBef>
                <a:spcPct val="0"/>
              </a:spcBef>
            </a:pPr>
            <a:endParaRPr lang="en-US" altLang="en-US" sz="1800" dirty="0" smtClean="0">
              <a:latin typeface="Comic Sans MS" pitchFamily="66" charset="0"/>
            </a:endParaRPr>
          </a:p>
          <a:p>
            <a:pPr>
              <a:spcBef>
                <a:spcPct val="0"/>
              </a:spcBef>
            </a:pPr>
            <a:endParaRPr lang="en-US" altLang="en-US" sz="1800" dirty="0" smtClean="0">
              <a:latin typeface="Comic Sans MS" pitchFamily="66" charset="0"/>
            </a:endParaRPr>
          </a:p>
          <a:p>
            <a:pPr>
              <a:spcBef>
                <a:spcPct val="0"/>
              </a:spcBef>
            </a:pPr>
            <a:endParaRPr lang="en-US" altLang="en-US" sz="1800" dirty="0" smtClean="0">
              <a:latin typeface="Comic Sans MS" pitchFamily="66" charset="0"/>
            </a:endParaRPr>
          </a:p>
          <a:p>
            <a:pPr>
              <a:spcBef>
                <a:spcPct val="0"/>
              </a:spcBef>
            </a:pPr>
            <a:endParaRPr lang="en-US" altLang="en-US" sz="1800" dirty="0" smtClean="0">
              <a:latin typeface="Comic Sans MS" pitchFamily="66" charset="0"/>
            </a:endParaRPr>
          </a:p>
          <a:p>
            <a:pPr>
              <a:spcBef>
                <a:spcPct val="0"/>
              </a:spcBef>
            </a:pPr>
            <a:endParaRPr lang="en-US" altLang="en-US" sz="1800" dirty="0" smtClean="0">
              <a:latin typeface="Comic Sans MS" pitchFamily="66" charset="0"/>
            </a:endParaRPr>
          </a:p>
          <a:p>
            <a:pPr>
              <a:spcBef>
                <a:spcPct val="0"/>
              </a:spcBef>
            </a:pPr>
            <a:endParaRPr lang="en-US" altLang="en-US" sz="1800" dirty="0" smtClean="0">
              <a:latin typeface="Comic Sans MS" pitchFamily="66" charset="0"/>
            </a:endParaRPr>
          </a:p>
          <a:p>
            <a:pPr>
              <a:spcBef>
                <a:spcPct val="0"/>
              </a:spcBef>
            </a:pPr>
            <a:endParaRPr lang="en-US" altLang="en-US" sz="1800" dirty="0">
              <a:latin typeface="Comic Sans MS" pitchFamily="66" charset="0"/>
            </a:endParaRPr>
          </a:p>
          <a:p>
            <a:pPr>
              <a:spcBef>
                <a:spcPct val="0"/>
              </a:spcBef>
            </a:pPr>
            <a:endParaRPr lang="en-US" altLang="en-US" sz="1800" dirty="0" smtClean="0">
              <a:latin typeface="Comic Sans MS" pitchFamily="66" charset="0"/>
            </a:endParaRPr>
          </a:p>
          <a:p>
            <a:pPr>
              <a:spcBef>
                <a:spcPct val="0"/>
              </a:spcBef>
            </a:pPr>
            <a:endParaRPr lang="en-US" altLang="en-US" sz="1800" dirty="0" smtClean="0">
              <a:latin typeface="Comic Sans MS" pitchFamily="66" charset="0"/>
            </a:endParaRPr>
          </a:p>
          <a:p>
            <a:pPr>
              <a:spcBef>
                <a:spcPct val="0"/>
              </a:spcBef>
            </a:pPr>
            <a:endParaRPr lang="en-US" altLang="en-US" sz="1800" dirty="0">
              <a:latin typeface="Comic Sans MS" pitchFamily="66" charset="0"/>
            </a:endParaRPr>
          </a:p>
          <a:p>
            <a:pPr>
              <a:spcBef>
                <a:spcPct val="0"/>
              </a:spcBef>
            </a:pPr>
            <a:endParaRPr lang="en-US" altLang="en-US" sz="1800" dirty="0" smtClean="0">
              <a:latin typeface="Comic Sans MS" pitchFamily="66" charset="0"/>
            </a:endParaRPr>
          </a:p>
          <a:p>
            <a:pPr>
              <a:spcBef>
                <a:spcPct val="0"/>
              </a:spcBef>
            </a:pPr>
            <a:r>
              <a:rPr lang="en-US" altLang="en-US" sz="1800" dirty="0" smtClean="0">
                <a:latin typeface="Comic Sans MS" pitchFamily="66" charset="0"/>
              </a:rPr>
              <a:t>It is just as important that the “spirit” of civil rights permeates all of MSU Extension</a:t>
            </a:r>
          </a:p>
          <a:p>
            <a:pPr>
              <a:spcBef>
                <a:spcPct val="0"/>
              </a:spcBef>
            </a:pPr>
            <a:endParaRPr lang="en-US" altLang="en-US" dirty="0" smtClean="0"/>
          </a:p>
        </p:txBody>
      </p:sp>
      <p:sp>
        <p:nvSpPr>
          <p:cNvPr id="7" name="TextBox 6"/>
          <p:cNvSpPr txBox="1"/>
          <p:nvPr/>
        </p:nvSpPr>
        <p:spPr>
          <a:xfrm>
            <a:off x="381000" y="381000"/>
            <a:ext cx="8534400" cy="584775"/>
          </a:xfrm>
          <a:prstGeom prst="rect">
            <a:avLst/>
          </a:prstGeom>
          <a:noFill/>
        </p:spPr>
        <p:txBody>
          <a:bodyPr wrap="square" rtlCol="0">
            <a:spAutoFit/>
          </a:bodyPr>
          <a:lstStyle/>
          <a:p>
            <a:r>
              <a:rPr lang="en-US" sz="3200" dirty="0" smtClean="0">
                <a:ln w="6350">
                  <a:solidFill>
                    <a:srgbClr val="72A376">
                      <a:shade val="43000"/>
                    </a:srgbClr>
                  </a:solidFill>
                </a:ln>
                <a:solidFill>
                  <a:srgbClr val="72A376">
                    <a:tint val="83000"/>
                    <a:satMod val="150000"/>
                  </a:srgbClr>
                </a:solidFill>
                <a:effectLst>
                  <a:outerShdw blurRad="26000" dist="26000" dir="14500000" algn="tl" rotWithShape="0">
                    <a:srgbClr val="000000">
                      <a:alpha val="40000"/>
                    </a:srgbClr>
                  </a:outerShdw>
                </a:effectLst>
              </a:rPr>
              <a:t>Whose responsibility?</a:t>
            </a:r>
            <a:endParaRPr lang="en-US" sz="3200" dirty="0"/>
          </a:p>
        </p:txBody>
      </p:sp>
      <p:sp>
        <p:nvSpPr>
          <p:cNvPr id="9" name="TextBox 8"/>
          <p:cNvSpPr txBox="1"/>
          <p:nvPr/>
        </p:nvSpPr>
        <p:spPr>
          <a:xfrm>
            <a:off x="533400" y="965776"/>
            <a:ext cx="4114800" cy="1200329"/>
          </a:xfrm>
          <a:prstGeom prst="rect">
            <a:avLst/>
          </a:prstGeom>
          <a:noFill/>
        </p:spPr>
        <p:txBody>
          <a:bodyPr wrap="square" rtlCol="0">
            <a:spAutoFit/>
          </a:bodyPr>
          <a:lstStyle/>
          <a:p>
            <a:r>
              <a:rPr lang="en-US" sz="3600" dirty="0" smtClean="0">
                <a:ln w="6350">
                  <a:solidFill>
                    <a:srgbClr val="72A376">
                      <a:shade val="43000"/>
                    </a:srgbClr>
                  </a:solidFill>
                </a:ln>
                <a:solidFill>
                  <a:srgbClr val="72A376">
                    <a:tint val="83000"/>
                    <a:satMod val="150000"/>
                  </a:srgbClr>
                </a:solidFill>
                <a:effectLst>
                  <a:outerShdw blurRad="26000" dist="26000" dir="14500000" algn="tl" rotWithShape="0">
                    <a:srgbClr val="000000">
                      <a:alpha val="40000"/>
                    </a:srgbClr>
                  </a:outerShdw>
                </a:effectLst>
              </a:rPr>
              <a:t>It is everyone’s responsibility</a:t>
            </a:r>
            <a:endParaRPr lang="en-US" sz="3600" dirty="0"/>
          </a:p>
        </p:txBody>
      </p:sp>
      <p:pic>
        <p:nvPicPr>
          <p:cNvPr id="3074" name="Picture 2" descr="Family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7244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irl with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00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H'ers at the Ca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873" y="2667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ny helping boy with b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667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usiness presen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72588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own hall mee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0" y="2667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79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7"/>
          <p:cNvSpPr>
            <a:spLocks noGrp="1"/>
          </p:cNvSpPr>
          <p:nvPr>
            <p:ph idx="1"/>
          </p:nvPr>
        </p:nvSpPr>
        <p:spPr/>
        <p:txBody>
          <a:bodyPr/>
          <a:lstStyle/>
          <a:p>
            <a:pPr>
              <a:defRPr/>
            </a:pPr>
            <a:r>
              <a:rPr lang="en-US" dirty="0" smtClean="0">
                <a:latin typeface="Century Gothic" panose="020B0502020202020204" pitchFamily="34" charset="0"/>
              </a:rPr>
              <a:t>MSUE Civil Rights Website</a:t>
            </a:r>
          </a:p>
          <a:p>
            <a:pPr marL="392113" lvl="1" indent="0">
              <a:buFont typeface="Verdana" pitchFamily="34" charset="0"/>
              <a:buNone/>
              <a:defRPr/>
            </a:pPr>
            <a:r>
              <a:rPr lang="en-US" dirty="0" smtClean="0">
                <a:hlinkClick r:id="rId2"/>
              </a:rPr>
              <a:t>msue.msu.edu/</a:t>
            </a:r>
            <a:r>
              <a:rPr lang="en-US" dirty="0" err="1" smtClean="0">
                <a:hlinkClick r:id="rId2"/>
              </a:rPr>
              <a:t>organizationaldevelopment</a:t>
            </a:r>
            <a:endParaRPr lang="en-US" dirty="0" smtClean="0"/>
          </a:p>
          <a:p>
            <a:pPr lvl="1">
              <a:defRPr/>
            </a:pPr>
            <a:endParaRPr lang="en-US" dirty="0" smtClean="0"/>
          </a:p>
          <a:p>
            <a:pPr lvl="1">
              <a:defRPr/>
            </a:pPr>
            <a:r>
              <a:rPr lang="en-US" dirty="0" smtClean="0"/>
              <a:t>Civil Rights Compliance</a:t>
            </a:r>
          </a:p>
          <a:p>
            <a:pPr lvl="1">
              <a:defRPr/>
            </a:pPr>
            <a:r>
              <a:rPr lang="en-US" dirty="0" smtClean="0"/>
              <a:t>Anti-Discrimination Statements</a:t>
            </a:r>
          </a:p>
          <a:p>
            <a:pPr lvl="1">
              <a:defRPr/>
            </a:pPr>
            <a:r>
              <a:rPr lang="en-US" dirty="0" smtClean="0"/>
              <a:t>Civil Rights Policy and Procedures</a:t>
            </a:r>
          </a:p>
          <a:p>
            <a:pPr lvl="1">
              <a:defRPr/>
            </a:pPr>
            <a:r>
              <a:rPr lang="en-US" dirty="0" smtClean="0"/>
              <a:t>Complaint Procedures</a:t>
            </a:r>
          </a:p>
          <a:p>
            <a:pPr lvl="1">
              <a:defRPr/>
            </a:pPr>
            <a:endParaRPr lang="en-US" dirty="0" smtClean="0"/>
          </a:p>
        </p:txBody>
      </p:sp>
      <p:sp>
        <p:nvSpPr>
          <p:cNvPr id="7" name="Title 6"/>
          <p:cNvSpPr>
            <a:spLocks noGrp="1"/>
          </p:cNvSpPr>
          <p:nvPr>
            <p:ph type="title"/>
          </p:nvPr>
        </p:nvSpPr>
        <p:spPr>
          <a:xfrm>
            <a:off x="228600" y="267494"/>
            <a:ext cx="8458200" cy="1399032"/>
          </a:xfrm>
        </p:spPr>
        <p:txBody>
          <a:bodyPr>
            <a:normAutofit/>
          </a:bodyPr>
          <a:lstStyle/>
          <a:p>
            <a:pPr algn="ctr">
              <a:defRPr/>
            </a:pPr>
            <a:r>
              <a:rPr lang="en-US" sz="3200" dirty="0" smtClean="0">
                <a:solidFill>
                  <a:schemeClr val="tx1"/>
                </a:solidFill>
              </a:rPr>
              <a:t>References:</a:t>
            </a:r>
            <a:endParaRPr lang="en-US" sz="3200" dirty="0">
              <a:solidFill>
                <a:schemeClr val="tx1"/>
              </a:solidFill>
            </a:endParaRPr>
          </a:p>
        </p:txBody>
      </p:sp>
      <p:sp>
        <p:nvSpPr>
          <p:cNvPr id="2" name="Rounded Rectangular Callout 1"/>
          <p:cNvSpPr/>
          <p:nvPr/>
        </p:nvSpPr>
        <p:spPr>
          <a:xfrm>
            <a:off x="7259782" y="3200400"/>
            <a:ext cx="1709738" cy="1219200"/>
          </a:xfrm>
          <a:prstGeom prst="wedgeRoundRectCallout">
            <a:avLst>
              <a:gd name="adj1" fmla="val -89640"/>
              <a:gd name="adj2" fmla="val -717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Know where to find our files and resources!</a:t>
            </a:r>
          </a:p>
        </p:txBody>
      </p:sp>
    </p:spTree>
    <p:extLst>
      <p:ext uri="{BB962C8B-B14F-4D97-AF65-F5344CB8AC3E}">
        <p14:creationId xmlns:p14="http://schemas.microsoft.com/office/powerpoint/2010/main" val="1412213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Civil Rights Responsibility</a:t>
            </a:r>
            <a:endParaRPr lang="en-US" sz="4800" dirty="0"/>
          </a:p>
        </p:txBody>
      </p:sp>
      <p:sp>
        <p:nvSpPr>
          <p:cNvPr id="3" name="Content Placeholder 2"/>
          <p:cNvSpPr>
            <a:spLocks noGrp="1"/>
          </p:cNvSpPr>
          <p:nvPr>
            <p:ph idx="1"/>
          </p:nvPr>
        </p:nvSpPr>
        <p:spPr/>
        <p:txBody>
          <a:bodyPr>
            <a:normAutofit lnSpcReduction="10000"/>
          </a:bodyPr>
          <a:lstStyle/>
          <a:p>
            <a:pPr marL="64008" indent="0">
              <a:buNone/>
            </a:pPr>
            <a:r>
              <a:rPr lang="en-US" dirty="0"/>
              <a:t>“In accordance with United States Department of Agriculture civil rights regulations 7 CFR 15 any recipient of federal financial assistance, regardless of the amount, is subject to civil rights reviews.  Further, the primary recipient of federal financial assistance is responsible for civil rights administration where the primary recipient has extended the financial assistance to another recipient.”</a:t>
            </a:r>
          </a:p>
          <a:p>
            <a:pPr marL="64008" indent="0">
              <a:buNone/>
            </a:pPr>
            <a:endParaRPr lang="en-US" dirty="0"/>
          </a:p>
        </p:txBody>
      </p:sp>
    </p:spTree>
    <p:extLst>
      <p:ext uri="{BB962C8B-B14F-4D97-AF65-F5344CB8AC3E}">
        <p14:creationId xmlns:p14="http://schemas.microsoft.com/office/powerpoint/2010/main" val="359297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636"/>
            <a:ext cx="4724400" cy="2860964"/>
          </a:xfrm>
        </p:spPr>
        <p:txBody>
          <a:bodyPr>
            <a:normAutofit fontScale="85000" lnSpcReduction="20000"/>
          </a:bodyPr>
          <a:lstStyle/>
          <a:p>
            <a:pPr marL="64008" indent="0">
              <a:buNone/>
            </a:pPr>
            <a:endParaRPr lang="en-US" sz="2800" dirty="0" smtClean="0"/>
          </a:p>
          <a:p>
            <a:pPr marL="64008" indent="0">
              <a:buNone/>
            </a:pPr>
            <a:endParaRPr lang="en-US" sz="2800" dirty="0"/>
          </a:p>
          <a:p>
            <a:pPr marL="64008" indent="0">
              <a:buNone/>
            </a:pPr>
            <a:r>
              <a:rPr lang="en-US" sz="2800" dirty="0" smtClean="0"/>
              <a:t>Extension </a:t>
            </a:r>
            <a:r>
              <a:rPr lang="en-US" sz="2800" dirty="0"/>
              <a:t>Director Tom Coon is responsible for setting the overall tone for the organization with regard to diversity </a:t>
            </a:r>
            <a:r>
              <a:rPr lang="en-US" sz="2800" dirty="0" smtClean="0"/>
              <a:t>inclusion </a:t>
            </a:r>
            <a:r>
              <a:rPr lang="en-US" sz="2800" dirty="0"/>
              <a:t>and civil rights compliance</a:t>
            </a:r>
            <a:r>
              <a:rPr lang="en-US" sz="2800" dirty="0" smtClean="0"/>
              <a:t>.</a:t>
            </a:r>
          </a:p>
          <a:p>
            <a:pPr marL="64008" indent="0">
              <a:buNone/>
            </a:pPr>
            <a:endParaRPr lang="en-US" sz="2500" dirty="0" smtClean="0">
              <a:solidFill>
                <a:srgbClr val="00B050"/>
              </a:solidFill>
              <a:latin typeface="Comic Sans MS" pitchFamily="66" charset="0"/>
            </a:endParaRPr>
          </a:p>
          <a:p>
            <a:pPr marL="64008" indent="0">
              <a:buNone/>
            </a:pPr>
            <a:endParaRPr lang="en-US" altLang="en-US" sz="2800" dirty="0" smtClean="0">
              <a:solidFill>
                <a:srgbClr val="000000"/>
              </a:solidFill>
            </a:endParaRPr>
          </a:p>
          <a:p>
            <a:pPr marL="64008" indent="0">
              <a:buNone/>
            </a:pPr>
            <a:endParaRPr lang="en-US" altLang="en-US" sz="2800" dirty="0">
              <a:solidFill>
                <a:srgbClr val="000000"/>
              </a:solidFill>
            </a:endParaRPr>
          </a:p>
          <a:p>
            <a:pPr marL="64008" indent="0">
              <a:buNone/>
            </a:pPr>
            <a:endParaRPr lang="en-US" altLang="en-US" sz="2800" dirty="0" smtClean="0">
              <a:solidFill>
                <a:srgbClr val="000000"/>
              </a:solidFill>
            </a:endParaRPr>
          </a:p>
        </p:txBody>
      </p:sp>
      <p:pic>
        <p:nvPicPr>
          <p:cNvPr id="4" name="Picture 2" descr="C:\Users\Owner\AppData\Local\Microsoft\Windows\Temporary Internet Files\Content.IE5\KPJ3UE94\MC9004332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
            <a:ext cx="4495800" cy="328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038600"/>
            <a:ext cx="9144000" cy="1938992"/>
          </a:xfrm>
          <a:prstGeom prst="rect">
            <a:avLst/>
          </a:prstGeom>
          <a:noFill/>
        </p:spPr>
        <p:txBody>
          <a:bodyPr wrap="square" rtlCol="0">
            <a:spAutoFit/>
          </a:bodyPr>
          <a:lstStyle/>
          <a:p>
            <a:pPr marL="64008" indent="0">
              <a:buNone/>
            </a:pPr>
            <a:r>
              <a:rPr lang="en-US" altLang="en-US" sz="2400" dirty="0">
                <a:solidFill>
                  <a:srgbClr val="000000"/>
                </a:solidFill>
              </a:rPr>
              <a:t>MSU Extension also believes fully in its principle of Diversity/Multiculturalism because we know that human differences enrich our lives, work and community.  We embrace our responsibility to be a resource for all, regardless of their cultural, ethnic or economic background</a:t>
            </a:r>
            <a:endParaRPr lang="en-US" sz="2400" dirty="0"/>
          </a:p>
        </p:txBody>
      </p:sp>
    </p:spTree>
    <p:extLst>
      <p:ext uri="{BB962C8B-B14F-4D97-AF65-F5344CB8AC3E}">
        <p14:creationId xmlns:p14="http://schemas.microsoft.com/office/powerpoint/2010/main" val="365355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382000" cy="1399032"/>
          </a:xfrm>
        </p:spPr>
        <p:txBody>
          <a:bodyPr>
            <a:normAutofit/>
          </a:bodyPr>
          <a:lstStyle/>
          <a:p>
            <a:r>
              <a:rPr lang="en-US" sz="4400" dirty="0" smtClean="0"/>
              <a:t>Compliance Responsibilities</a:t>
            </a:r>
            <a:endParaRPr lang="en-US" sz="4400" dirty="0"/>
          </a:p>
        </p:txBody>
      </p:sp>
      <p:sp>
        <p:nvSpPr>
          <p:cNvPr id="3" name="Content Placeholder 2"/>
          <p:cNvSpPr>
            <a:spLocks noGrp="1"/>
          </p:cNvSpPr>
          <p:nvPr>
            <p:ph idx="1"/>
          </p:nvPr>
        </p:nvSpPr>
        <p:spPr>
          <a:xfrm>
            <a:off x="762000" y="1882808"/>
            <a:ext cx="7924800" cy="4572000"/>
          </a:xfrm>
        </p:spPr>
        <p:txBody>
          <a:bodyPr/>
          <a:lstStyle/>
          <a:p>
            <a:r>
              <a:rPr lang="en-US" dirty="0">
                <a:latin typeface="Century Gothic" panose="020B0502020202020204" pitchFamily="34" charset="0"/>
              </a:rPr>
              <a:t>Administration </a:t>
            </a:r>
            <a:r>
              <a:rPr lang="en-US" dirty="0" smtClean="0">
                <a:latin typeface="Century Gothic" panose="020B0502020202020204" pitchFamily="34" charset="0"/>
              </a:rPr>
              <a:t>and </a:t>
            </a:r>
            <a:r>
              <a:rPr lang="en-US" dirty="0">
                <a:latin typeface="Century Gothic" panose="020B0502020202020204" pitchFamily="34" charset="0"/>
              </a:rPr>
              <a:t>Operations</a:t>
            </a:r>
          </a:p>
          <a:p>
            <a:r>
              <a:rPr lang="en-US" dirty="0">
                <a:latin typeface="Century Gothic" panose="020B0502020202020204" pitchFamily="34" charset="0"/>
              </a:rPr>
              <a:t>Program Planning</a:t>
            </a:r>
          </a:p>
          <a:p>
            <a:r>
              <a:rPr lang="en-US" dirty="0">
                <a:latin typeface="Century Gothic" panose="020B0502020202020204" pitchFamily="34" charset="0"/>
              </a:rPr>
              <a:t>Program Outreach</a:t>
            </a:r>
          </a:p>
          <a:p>
            <a:r>
              <a:rPr lang="en-US" dirty="0">
                <a:latin typeface="Century Gothic" panose="020B0502020202020204" pitchFamily="34" charset="0"/>
              </a:rPr>
              <a:t>Human Resources: </a:t>
            </a:r>
            <a:endParaRPr lang="en-US" dirty="0" smtClean="0">
              <a:latin typeface="Century Gothic" panose="020B0502020202020204" pitchFamily="34" charset="0"/>
            </a:endParaRPr>
          </a:p>
          <a:p>
            <a:pPr marL="438912" lvl="1" indent="0">
              <a:buNone/>
            </a:pPr>
            <a:r>
              <a:rPr lang="en-US" sz="3200" dirty="0" smtClean="0">
                <a:latin typeface="Century Gothic" panose="020B0502020202020204" pitchFamily="34" charset="0"/>
              </a:rPr>
              <a:t>Recruitment</a:t>
            </a:r>
            <a:r>
              <a:rPr lang="en-US" sz="3200" dirty="0">
                <a:latin typeface="Century Gothic" panose="020B0502020202020204" pitchFamily="34" charset="0"/>
              </a:rPr>
              <a:t>, </a:t>
            </a:r>
            <a:endParaRPr lang="en-US" sz="3200" dirty="0" smtClean="0">
              <a:latin typeface="Century Gothic" panose="020B0502020202020204" pitchFamily="34" charset="0"/>
            </a:endParaRPr>
          </a:p>
          <a:p>
            <a:pPr marL="438912" lvl="1" indent="0">
              <a:buNone/>
            </a:pPr>
            <a:r>
              <a:rPr lang="en-US" sz="3200" dirty="0" smtClean="0">
                <a:latin typeface="Century Gothic" panose="020B0502020202020204" pitchFamily="34" charset="0"/>
              </a:rPr>
              <a:t>Employment</a:t>
            </a:r>
            <a:r>
              <a:rPr lang="en-US" sz="3200" dirty="0">
                <a:latin typeface="Century Gothic" panose="020B0502020202020204" pitchFamily="34" charset="0"/>
              </a:rPr>
              <a:t>, </a:t>
            </a:r>
            <a:endParaRPr lang="en-US" sz="3200" dirty="0" smtClean="0">
              <a:latin typeface="Century Gothic" panose="020B0502020202020204" pitchFamily="34" charset="0"/>
            </a:endParaRPr>
          </a:p>
          <a:p>
            <a:pPr marL="438912" lvl="1" indent="0">
              <a:buNone/>
            </a:pPr>
            <a:r>
              <a:rPr lang="en-US" sz="3200" dirty="0" smtClean="0">
                <a:latin typeface="Century Gothic" panose="020B0502020202020204" pitchFamily="34" charset="0"/>
              </a:rPr>
              <a:t>and </a:t>
            </a:r>
            <a:r>
              <a:rPr lang="en-US" sz="3200" dirty="0">
                <a:latin typeface="Century Gothic" panose="020B0502020202020204" pitchFamily="34" charset="0"/>
              </a:rPr>
              <a:t>Development</a:t>
            </a:r>
          </a:p>
        </p:txBody>
      </p:sp>
      <p:pic>
        <p:nvPicPr>
          <p:cNvPr id="5" name="Picture 2" descr="C:\Users\Owner\AppData\Local\Microsoft\Windows\Temporary Internet Files\Content.IE5\HMB4OG8E\MP9004118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46829" y="2667000"/>
            <a:ext cx="3394166" cy="3148869"/>
          </a:xfrm>
          <a:prstGeom prst="rect">
            <a:avLst/>
          </a:prstGeo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extLst>
      <p:ext uri="{BB962C8B-B14F-4D97-AF65-F5344CB8AC3E}">
        <p14:creationId xmlns:p14="http://schemas.microsoft.com/office/powerpoint/2010/main" val="584738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458200" cy="1399032"/>
          </a:xfrm>
        </p:spPr>
        <p:txBody>
          <a:bodyPr>
            <a:normAutofit/>
          </a:bodyPr>
          <a:lstStyle/>
          <a:p>
            <a:pPr algn="ctr"/>
            <a:r>
              <a:rPr lang="en-US" sz="4400" dirty="0" smtClean="0"/>
              <a:t>Role of Staff</a:t>
            </a:r>
            <a:endParaRPr lang="en-US" sz="4400" dirty="0"/>
          </a:p>
        </p:txBody>
      </p:sp>
      <p:sp>
        <p:nvSpPr>
          <p:cNvPr id="3" name="Content Placeholder 2"/>
          <p:cNvSpPr>
            <a:spLocks noGrp="1"/>
          </p:cNvSpPr>
          <p:nvPr>
            <p:ph idx="1"/>
          </p:nvPr>
        </p:nvSpPr>
        <p:spPr>
          <a:xfrm>
            <a:off x="457200" y="1524000"/>
            <a:ext cx="8229600" cy="4930808"/>
          </a:xfrm>
        </p:spPr>
        <p:txBody>
          <a:bodyPr>
            <a:normAutofit fontScale="70000" lnSpcReduction="20000"/>
          </a:bodyPr>
          <a:lstStyle/>
          <a:p>
            <a:r>
              <a:rPr lang="en-US" sz="3100" dirty="0"/>
              <a:t>Each work group and individual </a:t>
            </a:r>
            <a:r>
              <a:rPr lang="en-US" sz="3100" dirty="0" smtClean="0"/>
              <a:t>is expected </a:t>
            </a:r>
            <a:r>
              <a:rPr lang="en-US" sz="3100" dirty="0"/>
              <a:t>to integrate </a:t>
            </a:r>
            <a:r>
              <a:rPr lang="en-US" sz="3100" dirty="0" smtClean="0"/>
              <a:t>Civil Rights </a:t>
            </a:r>
            <a:r>
              <a:rPr lang="en-US" sz="3100" dirty="0"/>
              <a:t>goals into each of their logic models and </a:t>
            </a:r>
            <a:r>
              <a:rPr lang="en-US" sz="3100" dirty="0" smtClean="0"/>
              <a:t>plans </a:t>
            </a:r>
            <a:r>
              <a:rPr lang="en-US" sz="3100" dirty="0"/>
              <a:t>of work, respectively</a:t>
            </a:r>
            <a:r>
              <a:rPr lang="en-US" sz="3100" dirty="0" smtClean="0"/>
              <a:t>.</a:t>
            </a:r>
          </a:p>
          <a:p>
            <a:endParaRPr lang="en-US" sz="3100" dirty="0"/>
          </a:p>
          <a:p>
            <a:r>
              <a:rPr lang="en-US" sz="3100" dirty="0"/>
              <a:t>Staff report educational initiative achievements and accomplishments in </a:t>
            </a:r>
            <a:r>
              <a:rPr lang="en-US" sz="3100" dirty="0" err="1" smtClean="0"/>
              <a:t>MiPRS</a:t>
            </a:r>
            <a:r>
              <a:rPr lang="en-US" sz="3100" dirty="0" smtClean="0"/>
              <a:t> </a:t>
            </a:r>
            <a:r>
              <a:rPr lang="en-US" sz="3100" dirty="0"/>
              <a:t>Progress section monthly or as appropriate. Staff members report on all progress made regarding their </a:t>
            </a:r>
            <a:r>
              <a:rPr lang="en-US" sz="3100" dirty="0" smtClean="0"/>
              <a:t>Civil Rights </a:t>
            </a:r>
            <a:r>
              <a:rPr lang="en-US" sz="3100" dirty="0"/>
              <a:t>plans in their </a:t>
            </a:r>
            <a:r>
              <a:rPr lang="en-US" sz="3100" dirty="0" err="1" smtClean="0"/>
              <a:t>MiPRS</a:t>
            </a:r>
            <a:r>
              <a:rPr lang="en-US" sz="3100" dirty="0" smtClean="0"/>
              <a:t> </a:t>
            </a:r>
            <a:r>
              <a:rPr lang="en-US" sz="3100" dirty="0"/>
              <a:t>reports as appropriate.   </a:t>
            </a:r>
            <a:endParaRPr lang="en-US" sz="3100" dirty="0" smtClean="0"/>
          </a:p>
          <a:p>
            <a:endParaRPr lang="en-US" sz="3100" dirty="0"/>
          </a:p>
          <a:p>
            <a:r>
              <a:rPr lang="en-US" sz="3100" dirty="0"/>
              <a:t>As part of the annual evaluation process, the appropriate Institute Director will review all </a:t>
            </a:r>
            <a:r>
              <a:rPr lang="en-US" sz="3100" dirty="0" smtClean="0"/>
              <a:t>Civil Rights </a:t>
            </a:r>
            <a:r>
              <a:rPr lang="en-US" sz="3100" dirty="0"/>
              <a:t>initiatives included in each work group’s logic models and evaluates goal achievement including assessing whether all Goal Area Standards were adequately addressed</a:t>
            </a:r>
            <a:r>
              <a:rPr lang="en-US" sz="3100" dirty="0" smtClean="0"/>
              <a:t>.</a:t>
            </a:r>
            <a:endParaRPr lang="en-US" sz="3100" dirty="0"/>
          </a:p>
        </p:txBody>
      </p:sp>
    </p:spTree>
    <p:extLst>
      <p:ext uri="{BB962C8B-B14F-4D97-AF65-F5344CB8AC3E}">
        <p14:creationId xmlns:p14="http://schemas.microsoft.com/office/powerpoint/2010/main" val="422349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382000" cy="1399032"/>
          </a:xfrm>
        </p:spPr>
        <p:txBody>
          <a:bodyPr>
            <a:normAutofit/>
          </a:bodyPr>
          <a:lstStyle/>
          <a:p>
            <a:r>
              <a:rPr lang="en-US" sz="4400" dirty="0" smtClean="0"/>
              <a:t>Compliance Responsibilities</a:t>
            </a:r>
            <a:endParaRPr lang="en-US" sz="4400" dirty="0"/>
          </a:p>
        </p:txBody>
      </p:sp>
      <p:sp>
        <p:nvSpPr>
          <p:cNvPr id="3" name="Content Placeholder 2"/>
          <p:cNvSpPr>
            <a:spLocks noGrp="1"/>
          </p:cNvSpPr>
          <p:nvPr>
            <p:ph idx="1"/>
          </p:nvPr>
        </p:nvSpPr>
        <p:spPr>
          <a:xfrm>
            <a:off x="762000" y="1882808"/>
            <a:ext cx="7924800" cy="4572000"/>
          </a:xfrm>
        </p:spPr>
        <p:txBody>
          <a:bodyPr/>
          <a:lstStyle/>
          <a:p>
            <a:r>
              <a:rPr lang="en-US" b="1" dirty="0">
                <a:latin typeface="Century Gothic" panose="020B0502020202020204" pitchFamily="34" charset="0"/>
              </a:rPr>
              <a:t>Administration </a:t>
            </a:r>
            <a:r>
              <a:rPr lang="en-US" b="1" dirty="0" smtClean="0">
                <a:latin typeface="Century Gothic" panose="020B0502020202020204" pitchFamily="34" charset="0"/>
              </a:rPr>
              <a:t>and </a:t>
            </a:r>
            <a:r>
              <a:rPr lang="en-US" b="1" dirty="0">
                <a:latin typeface="Century Gothic" panose="020B0502020202020204" pitchFamily="34" charset="0"/>
              </a:rPr>
              <a:t>Operations</a:t>
            </a:r>
          </a:p>
          <a:p>
            <a:r>
              <a:rPr lang="en-US" dirty="0">
                <a:solidFill>
                  <a:schemeClr val="tx1">
                    <a:lumMod val="50000"/>
                    <a:lumOff val="50000"/>
                  </a:schemeClr>
                </a:solidFill>
                <a:latin typeface="Century Gothic" panose="020B0502020202020204" pitchFamily="34" charset="0"/>
              </a:rPr>
              <a:t>Program Planning</a:t>
            </a:r>
          </a:p>
          <a:p>
            <a:r>
              <a:rPr lang="en-US" dirty="0">
                <a:solidFill>
                  <a:schemeClr val="tx1">
                    <a:lumMod val="50000"/>
                    <a:lumOff val="50000"/>
                  </a:schemeClr>
                </a:solidFill>
                <a:latin typeface="Century Gothic" panose="020B0502020202020204" pitchFamily="34" charset="0"/>
              </a:rPr>
              <a:t>Program Outreach</a:t>
            </a:r>
          </a:p>
          <a:p>
            <a:r>
              <a:rPr lang="en-US" dirty="0">
                <a:solidFill>
                  <a:schemeClr val="tx1">
                    <a:lumMod val="50000"/>
                    <a:lumOff val="50000"/>
                  </a:schemeClr>
                </a:solidFill>
                <a:latin typeface="Century Gothic" panose="020B0502020202020204" pitchFamily="34" charset="0"/>
              </a:rPr>
              <a:t>Human Resources: </a:t>
            </a:r>
            <a:endParaRPr lang="en-US" dirty="0" smtClean="0">
              <a:solidFill>
                <a:schemeClr val="tx1">
                  <a:lumMod val="50000"/>
                  <a:lumOff val="50000"/>
                </a:schemeClr>
              </a:solidFill>
              <a:latin typeface="Century Gothic" panose="020B0502020202020204" pitchFamily="34" charset="0"/>
            </a:endParaRPr>
          </a:p>
          <a:p>
            <a:pPr marL="438912" lvl="1" indent="0">
              <a:buNone/>
            </a:pPr>
            <a:r>
              <a:rPr lang="en-US" sz="3200" dirty="0" smtClean="0">
                <a:solidFill>
                  <a:schemeClr val="tx1">
                    <a:lumMod val="50000"/>
                    <a:lumOff val="50000"/>
                  </a:schemeClr>
                </a:solidFill>
                <a:latin typeface="Century Gothic" panose="020B0502020202020204" pitchFamily="34" charset="0"/>
              </a:rPr>
              <a:t>Recruitment</a:t>
            </a:r>
            <a:r>
              <a:rPr lang="en-US" sz="3200" dirty="0">
                <a:solidFill>
                  <a:schemeClr val="tx1">
                    <a:lumMod val="50000"/>
                    <a:lumOff val="50000"/>
                  </a:schemeClr>
                </a:solidFill>
                <a:latin typeface="Century Gothic" panose="020B0502020202020204" pitchFamily="34" charset="0"/>
              </a:rPr>
              <a:t>, </a:t>
            </a:r>
            <a:endParaRPr lang="en-US" sz="3200" dirty="0" smtClean="0">
              <a:solidFill>
                <a:schemeClr val="tx1">
                  <a:lumMod val="50000"/>
                  <a:lumOff val="50000"/>
                </a:schemeClr>
              </a:solidFill>
              <a:latin typeface="Century Gothic" panose="020B0502020202020204" pitchFamily="34" charset="0"/>
            </a:endParaRPr>
          </a:p>
          <a:p>
            <a:pPr marL="438912" lvl="1" indent="0">
              <a:buNone/>
            </a:pPr>
            <a:r>
              <a:rPr lang="en-US" sz="3200" dirty="0" smtClean="0">
                <a:solidFill>
                  <a:schemeClr val="tx1">
                    <a:lumMod val="50000"/>
                    <a:lumOff val="50000"/>
                  </a:schemeClr>
                </a:solidFill>
                <a:latin typeface="Century Gothic" panose="020B0502020202020204" pitchFamily="34" charset="0"/>
              </a:rPr>
              <a:t>Employment</a:t>
            </a:r>
            <a:r>
              <a:rPr lang="en-US" sz="3200" dirty="0">
                <a:solidFill>
                  <a:schemeClr val="tx1">
                    <a:lumMod val="50000"/>
                    <a:lumOff val="50000"/>
                  </a:schemeClr>
                </a:solidFill>
                <a:latin typeface="Century Gothic" panose="020B0502020202020204" pitchFamily="34" charset="0"/>
              </a:rPr>
              <a:t>, </a:t>
            </a:r>
            <a:endParaRPr lang="en-US" sz="3200" dirty="0" smtClean="0">
              <a:solidFill>
                <a:schemeClr val="tx1">
                  <a:lumMod val="50000"/>
                  <a:lumOff val="50000"/>
                </a:schemeClr>
              </a:solidFill>
              <a:latin typeface="Century Gothic" panose="020B0502020202020204" pitchFamily="34" charset="0"/>
            </a:endParaRPr>
          </a:p>
          <a:p>
            <a:pPr marL="438912" lvl="1" indent="0">
              <a:buNone/>
            </a:pPr>
            <a:r>
              <a:rPr lang="en-US" sz="3200" dirty="0" smtClean="0">
                <a:solidFill>
                  <a:schemeClr val="tx1">
                    <a:lumMod val="50000"/>
                    <a:lumOff val="50000"/>
                  </a:schemeClr>
                </a:solidFill>
                <a:latin typeface="Century Gothic" panose="020B0502020202020204" pitchFamily="34" charset="0"/>
              </a:rPr>
              <a:t>and </a:t>
            </a:r>
            <a:r>
              <a:rPr lang="en-US" sz="3200" dirty="0">
                <a:solidFill>
                  <a:schemeClr val="tx1">
                    <a:lumMod val="50000"/>
                    <a:lumOff val="50000"/>
                  </a:schemeClr>
                </a:solidFill>
                <a:latin typeface="Century Gothic" panose="020B0502020202020204" pitchFamily="34" charset="0"/>
              </a:rPr>
              <a:t>Development</a:t>
            </a:r>
          </a:p>
        </p:txBody>
      </p:sp>
      <p:pic>
        <p:nvPicPr>
          <p:cNvPr id="5" name="Picture 2" descr="C:\Users\Owner\AppData\Local\Microsoft\Windows\Temporary Internet Files\Content.IE5\HMB4OG8E\MP9004118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146829" y="2667000"/>
            <a:ext cx="3394166" cy="3148869"/>
          </a:xfrm>
          <a:prstGeom prst="rect">
            <a:avLst/>
          </a:prstGeo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extLst>
      <p:ext uri="{BB962C8B-B14F-4D97-AF65-F5344CB8AC3E}">
        <p14:creationId xmlns:p14="http://schemas.microsoft.com/office/powerpoint/2010/main" val="872950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382000" cy="1399032"/>
          </a:xfrm>
        </p:spPr>
        <p:txBody>
          <a:bodyPr>
            <a:normAutofit fontScale="90000"/>
          </a:bodyPr>
          <a:lstStyle/>
          <a:p>
            <a:r>
              <a:rPr lang="en-US" sz="4400" dirty="0" smtClean="0"/>
              <a:t>Administration and Operations</a:t>
            </a:r>
            <a:endParaRPr lang="en-US" sz="4400" dirty="0"/>
          </a:p>
        </p:txBody>
      </p:sp>
      <p:sp>
        <p:nvSpPr>
          <p:cNvPr id="3" name="Content Placeholder 2"/>
          <p:cNvSpPr>
            <a:spLocks noGrp="1"/>
          </p:cNvSpPr>
          <p:nvPr>
            <p:ph idx="1"/>
          </p:nvPr>
        </p:nvSpPr>
        <p:spPr>
          <a:xfrm>
            <a:off x="0" y="1905000"/>
            <a:ext cx="9144000" cy="4572000"/>
          </a:xfrm>
        </p:spPr>
        <p:txBody>
          <a:bodyPr/>
          <a:lstStyle/>
          <a:p>
            <a:pPr>
              <a:defRPr/>
            </a:pPr>
            <a:r>
              <a:rPr lang="en-US" altLang="en-US" sz="2200" dirty="0"/>
              <a:t>Know how to handle a civil rights complaint </a:t>
            </a:r>
          </a:p>
          <a:p>
            <a:pPr marL="109537" indent="0">
              <a:buFont typeface="Wingdings 3" pitchFamily="18" charset="2"/>
              <a:buNone/>
              <a:defRPr/>
            </a:pPr>
            <a:endParaRPr lang="en-US" altLang="en-US" sz="2200" dirty="0"/>
          </a:p>
          <a:p>
            <a:pPr>
              <a:defRPr/>
            </a:pPr>
            <a:r>
              <a:rPr lang="en-US" altLang="en-US" sz="2200" dirty="0"/>
              <a:t>Central Civil Rights file---MSU Ext </a:t>
            </a:r>
            <a:r>
              <a:rPr lang="en-US" altLang="en-US" sz="2200" dirty="0" smtClean="0"/>
              <a:t>HR </a:t>
            </a:r>
            <a:r>
              <a:rPr lang="en-US" altLang="en-US" sz="2200" dirty="0" smtClean="0">
                <a:hlinkClick r:id="rId2"/>
              </a:rPr>
              <a:t>http</a:t>
            </a:r>
            <a:r>
              <a:rPr lang="en-US" altLang="en-US" sz="2200" dirty="0">
                <a:hlinkClick r:id="rId2"/>
              </a:rPr>
              <a:t>://od.msue.msu.edu/civil_rights_diversity_multiculturalism</a:t>
            </a:r>
            <a:endParaRPr lang="en-US" altLang="en-US" sz="2200" dirty="0"/>
          </a:p>
          <a:p>
            <a:pPr marL="392113" lvl="1" indent="0">
              <a:buFont typeface="Verdana" pitchFamily="34" charset="0"/>
              <a:buNone/>
              <a:defRPr/>
            </a:pPr>
            <a:endParaRPr lang="en-US" altLang="en-US" sz="2200" dirty="0"/>
          </a:p>
          <a:p>
            <a:pPr>
              <a:defRPr/>
            </a:pPr>
            <a:r>
              <a:rPr lang="en-US" altLang="en-US" sz="2200" dirty="0"/>
              <a:t>All facilities/resources available on a non-discriminatory basis to all staff and clientele</a:t>
            </a:r>
          </a:p>
          <a:p>
            <a:pPr>
              <a:defRPr/>
            </a:pPr>
            <a:endParaRPr lang="en-US" altLang="en-US" sz="2200" dirty="0"/>
          </a:p>
          <a:p>
            <a:pPr>
              <a:defRPr/>
            </a:pPr>
            <a:r>
              <a:rPr lang="en-US" altLang="en-US" sz="2200" dirty="0"/>
              <a:t>All staff advised of civil rights policies and procedures regularly</a:t>
            </a:r>
          </a:p>
          <a:p>
            <a:endParaRPr lang="en-US" sz="3200"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4905928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663</TotalTime>
  <Words>1415</Words>
  <Application>Microsoft Office PowerPoint</Application>
  <PresentationFormat>On-screen Show (4:3)</PresentationFormat>
  <Paragraphs>207</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Arial</vt:lpstr>
      <vt:lpstr>Calibri</vt:lpstr>
      <vt:lpstr>Century Gothic</vt:lpstr>
      <vt:lpstr>Comic Sans MS</vt:lpstr>
      <vt:lpstr>Times New Roman</vt:lpstr>
      <vt:lpstr>Verdana</vt:lpstr>
      <vt:lpstr>Wingdings 2</vt:lpstr>
      <vt:lpstr>Wingdings 3</vt:lpstr>
      <vt:lpstr>Verve</vt:lpstr>
      <vt:lpstr>PowerPoint Presentation</vt:lpstr>
      <vt:lpstr>Agenda</vt:lpstr>
      <vt:lpstr>Civil Rights Review--2013-2014 District __, _____ County (Date)</vt:lpstr>
      <vt:lpstr>Civil Rights Responsibility</vt:lpstr>
      <vt:lpstr>PowerPoint Presentation</vt:lpstr>
      <vt:lpstr>Compliance Responsibilities</vt:lpstr>
      <vt:lpstr>Role of Staff</vt:lpstr>
      <vt:lpstr>Compliance Responsibilities</vt:lpstr>
      <vt:lpstr>Administration and Operations</vt:lpstr>
      <vt:lpstr>PowerPoint Presentation</vt:lpstr>
      <vt:lpstr>Compliance Responsibilities</vt:lpstr>
      <vt:lpstr>Program Planning</vt:lpstr>
      <vt:lpstr>Program Outreach</vt:lpstr>
      <vt:lpstr>Communication Free of Bias</vt:lpstr>
      <vt:lpstr>Communication Free of Bias</vt:lpstr>
      <vt:lpstr>Anti-discrimination Statement</vt:lpstr>
      <vt:lpstr>Reaching Out to Underrepresented Group</vt:lpstr>
      <vt:lpstr>Underrepresented Groups</vt:lpstr>
      <vt:lpstr>Actual Audience</vt:lpstr>
      <vt:lpstr>Parity</vt:lpstr>
      <vt:lpstr>Parity</vt:lpstr>
      <vt:lpstr>       Examples of “Parity”</vt:lpstr>
      <vt:lpstr>       Documentation</vt:lpstr>
      <vt:lpstr>Compliance Responsibilities</vt:lpstr>
      <vt:lpstr>Human Resources:   Recruitment, Employment, Development</vt:lpstr>
      <vt:lpstr>EEO Counselors</vt:lpstr>
      <vt:lpstr>EEO Counselor Role</vt:lpstr>
      <vt:lpstr>PowerPoint Presentation</vt:lpstr>
      <vt:lpstr>PowerPoint Presentation</vt:lpstr>
      <vt:lpstr>PowerPoint Presentation</vt:lpstr>
      <vt:lpstr>References:</vt:lpstr>
    </vt:vector>
  </TitlesOfParts>
  <Company>Michigan State University CANR/MSUE/MAES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Axtell, Nancy</cp:lastModifiedBy>
  <cp:revision>41</cp:revision>
  <dcterms:created xsi:type="dcterms:W3CDTF">2013-12-09T19:47:30Z</dcterms:created>
  <dcterms:modified xsi:type="dcterms:W3CDTF">2014-05-30T14:06:46Z</dcterms:modified>
</cp:coreProperties>
</file>