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  <p:sldMasterId id="2147483861" r:id="rId2"/>
  </p:sldMasterIdLst>
  <p:notesMasterIdLst>
    <p:notesMasterId r:id="rId29"/>
  </p:notesMasterIdLst>
  <p:handoutMasterIdLst>
    <p:handoutMasterId r:id="rId30"/>
  </p:handoutMasterIdLst>
  <p:sldIdLst>
    <p:sldId id="256" r:id="rId3"/>
    <p:sldId id="326" r:id="rId4"/>
    <p:sldId id="283" r:id="rId5"/>
    <p:sldId id="316" r:id="rId6"/>
    <p:sldId id="315" r:id="rId7"/>
    <p:sldId id="276" r:id="rId8"/>
    <p:sldId id="279" r:id="rId9"/>
    <p:sldId id="298" r:id="rId10"/>
    <p:sldId id="291" r:id="rId11"/>
    <p:sldId id="280" r:id="rId12"/>
    <p:sldId id="278" r:id="rId13"/>
    <p:sldId id="288" r:id="rId14"/>
    <p:sldId id="306" r:id="rId15"/>
    <p:sldId id="289" r:id="rId16"/>
    <p:sldId id="319" r:id="rId17"/>
    <p:sldId id="321" r:id="rId18"/>
    <p:sldId id="302" r:id="rId19"/>
    <p:sldId id="301" r:id="rId20"/>
    <p:sldId id="320" r:id="rId21"/>
    <p:sldId id="322" r:id="rId22"/>
    <p:sldId id="323" r:id="rId23"/>
    <p:sldId id="308" r:id="rId24"/>
    <p:sldId id="309" r:id="rId25"/>
    <p:sldId id="264" r:id="rId26"/>
    <p:sldId id="324" r:id="rId27"/>
    <p:sldId id="325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0892" autoAdjust="0"/>
  </p:normalViewPr>
  <p:slideViewPr>
    <p:cSldViewPr>
      <p:cViewPr varScale="1">
        <p:scale>
          <a:sx n="56" d="100"/>
          <a:sy n="56" d="100"/>
        </p:scale>
        <p:origin x="-6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70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MSU Employees - Disability Representation</a:t>
            </a:r>
            <a:endParaRPr lang="en-US" sz="2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9307013706620017E-2"/>
          <c:y val="0.14023757411839333"/>
          <c:w val="0.52248468941382331"/>
          <c:h val="0.825026003676682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Employees Registered with RCPD by Disability Type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Mobility</c:v>
                </c:pt>
                <c:pt idx="1">
                  <c:v>Chronic Health</c:v>
                </c:pt>
                <c:pt idx="2">
                  <c:v>Psychiatric</c:v>
                </c:pt>
                <c:pt idx="3">
                  <c:v>Blindness/Visual Impairment</c:v>
                </c:pt>
                <c:pt idx="4">
                  <c:v>Deaf/Hard of Hearing</c:v>
                </c:pt>
                <c:pt idx="5">
                  <c:v>Learning Disability</c:v>
                </c:pt>
                <c:pt idx="6">
                  <c:v>Brain Injury</c:v>
                </c:pt>
                <c:pt idx="7">
                  <c:v>Other</c:v>
                </c:pt>
                <c:pt idx="8">
                  <c:v>Autism Spectrum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0.31891891891891894</c:v>
                </c:pt>
                <c:pt idx="1">
                  <c:v>0.24864864864864866</c:v>
                </c:pt>
                <c:pt idx="2">
                  <c:v>0.10810810810810811</c:v>
                </c:pt>
                <c:pt idx="3">
                  <c:v>9.1891891891891897E-2</c:v>
                </c:pt>
                <c:pt idx="4">
                  <c:v>8.6486486486486491E-2</c:v>
                </c:pt>
                <c:pt idx="5">
                  <c:v>5.9459459459459463E-2</c:v>
                </c:pt>
                <c:pt idx="6">
                  <c:v>4.8648648648648651E-2</c:v>
                </c:pt>
                <c:pt idx="7">
                  <c:v>3.2432432432432434E-2</c:v>
                </c:pt>
                <c:pt idx="8">
                  <c:v>5.4054054054054057E-3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Mobility</c:v>
                </c:pt>
                <c:pt idx="1">
                  <c:v>Chronic Health</c:v>
                </c:pt>
                <c:pt idx="2">
                  <c:v>Psychiatric</c:v>
                </c:pt>
                <c:pt idx="3">
                  <c:v>Blindness/Visual Impairment</c:v>
                </c:pt>
                <c:pt idx="4">
                  <c:v>Deaf/Hard of Hearing</c:v>
                </c:pt>
                <c:pt idx="5">
                  <c:v>Learning Disability</c:v>
                </c:pt>
                <c:pt idx="6">
                  <c:v>Brain Injury</c:v>
                </c:pt>
                <c:pt idx="7">
                  <c:v>Other</c:v>
                </c:pt>
                <c:pt idx="8">
                  <c:v>Autism Spectrum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59</c:v>
                </c:pt>
                <c:pt idx="1">
                  <c:v>46</c:v>
                </c:pt>
                <c:pt idx="2">
                  <c:v>20</c:v>
                </c:pt>
                <c:pt idx="3">
                  <c:v>17</c:v>
                </c:pt>
                <c:pt idx="4">
                  <c:v>16</c:v>
                </c:pt>
                <c:pt idx="5">
                  <c:v>11</c:v>
                </c:pt>
                <c:pt idx="6">
                  <c:v>9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34575191989886"/>
          <c:y val="0.11678639262760029"/>
          <c:w val="0.2819258530183727"/>
          <c:h val="0.8832136073723997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66FC1-B3F5-4E21-BCF9-DDD60E42C1EE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38ED6-F0C0-4074-80D1-C2C5678449C3}">
      <dgm:prSet/>
      <dgm:spPr/>
      <dgm:t>
        <a:bodyPr/>
        <a:lstStyle/>
        <a:p>
          <a:r>
            <a:rPr lang="en-US" dirty="0" smtClean="0"/>
            <a:t>Disabilities need not preclude the achievement of goals and dreams… rather, they mandate a greater level of creativity, commitment and compensatory techniques.</a:t>
          </a:r>
          <a:endParaRPr lang="en-US" dirty="0"/>
        </a:p>
      </dgm:t>
    </dgm:pt>
    <dgm:pt modelId="{45A1E1DF-5D0C-45B6-AB73-28098D9A7BCD}" type="parTrans" cxnId="{0B8499AB-E604-408F-ADBC-49571BD55C78}">
      <dgm:prSet/>
      <dgm:spPr/>
      <dgm:t>
        <a:bodyPr/>
        <a:lstStyle/>
        <a:p>
          <a:endParaRPr lang="en-US"/>
        </a:p>
      </dgm:t>
    </dgm:pt>
    <dgm:pt modelId="{5529A121-6794-41CD-A781-1E853B04CD84}" type="sibTrans" cxnId="{0B8499AB-E604-408F-ADBC-49571BD55C78}">
      <dgm:prSet/>
      <dgm:spPr/>
      <dgm:t>
        <a:bodyPr/>
        <a:lstStyle/>
        <a:p>
          <a:endParaRPr lang="en-US"/>
        </a:p>
      </dgm:t>
    </dgm:pt>
    <dgm:pt modelId="{7582763A-2686-48B0-8386-9A93F7CD41BC}" type="pres">
      <dgm:prSet presAssocID="{DF266FC1-B3F5-4E21-BCF9-DDD60E42C1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355C5D-47BF-44C4-8F17-C13C649F3A0A}" type="pres">
      <dgm:prSet presAssocID="{C8C38ED6-F0C0-4074-80D1-C2C5678449C3}" presName="node" presStyleLbl="node1" presStyleIdx="0" presStyleCnt="1" custScaleY="89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FE6709-772A-42C0-8A3E-74A4A05B136C}" type="presOf" srcId="{C8C38ED6-F0C0-4074-80D1-C2C5678449C3}" destId="{41355C5D-47BF-44C4-8F17-C13C649F3A0A}" srcOrd="0" destOrd="0" presId="urn:microsoft.com/office/officeart/2005/8/layout/cycle7"/>
    <dgm:cxn modelId="{0B8499AB-E604-408F-ADBC-49571BD55C78}" srcId="{DF266FC1-B3F5-4E21-BCF9-DDD60E42C1EE}" destId="{C8C38ED6-F0C0-4074-80D1-C2C5678449C3}" srcOrd="0" destOrd="0" parTransId="{45A1E1DF-5D0C-45B6-AB73-28098D9A7BCD}" sibTransId="{5529A121-6794-41CD-A781-1E853B04CD84}"/>
    <dgm:cxn modelId="{B1228BC4-1519-4EBA-BED3-CC293412EE13}" type="presOf" srcId="{DF266FC1-B3F5-4E21-BCF9-DDD60E42C1EE}" destId="{7582763A-2686-48B0-8386-9A93F7CD41BC}" srcOrd="0" destOrd="0" presId="urn:microsoft.com/office/officeart/2005/8/layout/cycle7"/>
    <dgm:cxn modelId="{D7166B11-21EB-4627-AFA7-7328E797063F}" type="presParOf" srcId="{7582763A-2686-48B0-8386-9A93F7CD41BC}" destId="{41355C5D-47BF-44C4-8F17-C13C649F3A0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66FC1-B3F5-4E21-BCF9-DDD60E42C1EE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027AD-9209-4F40-93A2-023C9B0B71EA}">
      <dgm:prSet phldrT="[Text]"/>
      <dgm:spPr/>
      <dgm:t>
        <a:bodyPr/>
        <a:lstStyle/>
        <a:p>
          <a:r>
            <a:rPr lang="en-US" dirty="0" smtClean="0"/>
            <a:t>Employee</a:t>
          </a:r>
          <a:endParaRPr lang="en-US" dirty="0"/>
        </a:p>
      </dgm:t>
    </dgm:pt>
    <dgm:pt modelId="{9A2429CE-6C6F-41F3-8E92-409664538F39}" type="parTrans" cxnId="{464331CB-E956-4813-B196-89B17C7A3792}">
      <dgm:prSet/>
      <dgm:spPr/>
      <dgm:t>
        <a:bodyPr/>
        <a:lstStyle/>
        <a:p>
          <a:endParaRPr lang="en-US"/>
        </a:p>
      </dgm:t>
    </dgm:pt>
    <dgm:pt modelId="{92D79765-4A44-441D-BC2D-7E94165A3FB6}" type="sibTrans" cxnId="{464331CB-E956-4813-B196-89B17C7A3792}">
      <dgm:prSet/>
      <dgm:spPr/>
      <dgm:t>
        <a:bodyPr/>
        <a:lstStyle/>
        <a:p>
          <a:endParaRPr lang="en-US" dirty="0"/>
        </a:p>
      </dgm:t>
    </dgm:pt>
    <dgm:pt modelId="{4F7DDAB9-8A4E-4DCD-BF7F-8DF4C567EE41}">
      <dgm:prSet phldrT="[Text]"/>
      <dgm:spPr/>
      <dgm:t>
        <a:bodyPr/>
        <a:lstStyle/>
        <a:p>
          <a:r>
            <a:rPr lang="en-US" dirty="0" smtClean="0"/>
            <a:t>Supervisor</a:t>
          </a:r>
          <a:endParaRPr lang="en-US" dirty="0"/>
        </a:p>
      </dgm:t>
    </dgm:pt>
    <dgm:pt modelId="{BA2DF20D-1AE6-4FA6-ACE5-9A3D5BB20423}" type="parTrans" cxnId="{DFEAD6CD-7F93-4A09-9F82-7290DBE244AB}">
      <dgm:prSet/>
      <dgm:spPr/>
      <dgm:t>
        <a:bodyPr/>
        <a:lstStyle/>
        <a:p>
          <a:endParaRPr lang="en-US"/>
        </a:p>
      </dgm:t>
    </dgm:pt>
    <dgm:pt modelId="{F8BE3922-8780-4CE6-BAC6-69DB16F2A2C1}" type="sibTrans" cxnId="{DFEAD6CD-7F93-4A09-9F82-7290DBE244AB}">
      <dgm:prSet/>
      <dgm:spPr/>
      <dgm:t>
        <a:bodyPr/>
        <a:lstStyle/>
        <a:p>
          <a:endParaRPr lang="en-US" dirty="0"/>
        </a:p>
      </dgm:t>
    </dgm:pt>
    <dgm:pt modelId="{4AF6196F-4015-4D41-87A7-7BE837BC073B}">
      <dgm:prSet phldrT="[Text]"/>
      <dgm:spPr/>
      <dgm:t>
        <a:bodyPr/>
        <a:lstStyle/>
        <a:p>
          <a:r>
            <a:rPr lang="en-US" dirty="0" smtClean="0"/>
            <a:t>RCPD</a:t>
          </a:r>
          <a:endParaRPr lang="en-US" dirty="0"/>
        </a:p>
      </dgm:t>
    </dgm:pt>
    <dgm:pt modelId="{3FF93501-B406-4FE3-B834-6665F981741D}" type="parTrans" cxnId="{520E2575-3B9D-40CF-BB3B-BF4AB90185FF}">
      <dgm:prSet/>
      <dgm:spPr/>
      <dgm:t>
        <a:bodyPr/>
        <a:lstStyle/>
        <a:p>
          <a:endParaRPr lang="en-US"/>
        </a:p>
      </dgm:t>
    </dgm:pt>
    <dgm:pt modelId="{9B0BB465-F459-44C3-B32F-9C42DFD1BB3C}" type="sibTrans" cxnId="{520E2575-3B9D-40CF-BB3B-BF4AB90185FF}">
      <dgm:prSet/>
      <dgm:spPr/>
      <dgm:t>
        <a:bodyPr/>
        <a:lstStyle/>
        <a:p>
          <a:endParaRPr lang="en-US" dirty="0"/>
        </a:p>
      </dgm:t>
    </dgm:pt>
    <dgm:pt modelId="{7582763A-2686-48B0-8386-9A93F7CD41BC}" type="pres">
      <dgm:prSet presAssocID="{DF266FC1-B3F5-4E21-BCF9-DDD60E42C1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FBD391-DD00-4BB1-871D-87BE720D8AC6}" type="pres">
      <dgm:prSet presAssocID="{D6B027AD-9209-4F40-93A2-023C9B0B71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C37A0-5E97-4C75-8828-B64E3AF26E9A}" type="pres">
      <dgm:prSet presAssocID="{92D79765-4A44-441D-BC2D-7E94165A3FB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24F6989-DBC7-41A8-934D-2F7391A2A114}" type="pres">
      <dgm:prSet presAssocID="{92D79765-4A44-441D-BC2D-7E94165A3FB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0E6D078-D064-44C0-9374-E353CB49F3A8}" type="pres">
      <dgm:prSet presAssocID="{4F7DDAB9-8A4E-4DCD-BF7F-8DF4C567EE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083DD-2BDF-4671-9D7A-2EB67303BA5F}" type="pres">
      <dgm:prSet presAssocID="{F8BE3922-8780-4CE6-BAC6-69DB16F2A2C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EF5D33C-9373-4C0F-BBD9-F4B6A3ABA37E}" type="pres">
      <dgm:prSet presAssocID="{F8BE3922-8780-4CE6-BAC6-69DB16F2A2C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AF12577-5B8D-4DB3-98AA-F4CD6076F40A}" type="pres">
      <dgm:prSet presAssocID="{4AF6196F-4015-4D41-87A7-7BE837BC07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68122-8B1C-4680-AA2B-8A46642E0B80}" type="pres">
      <dgm:prSet presAssocID="{9B0BB465-F459-44C3-B32F-9C42DFD1BB3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73EA4C9-3A0C-47B5-867A-64A5DD7A55CB}" type="pres">
      <dgm:prSet presAssocID="{9B0BB465-F459-44C3-B32F-9C42DFD1BB3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20E2575-3B9D-40CF-BB3B-BF4AB90185FF}" srcId="{DF266FC1-B3F5-4E21-BCF9-DDD60E42C1EE}" destId="{4AF6196F-4015-4D41-87A7-7BE837BC073B}" srcOrd="2" destOrd="0" parTransId="{3FF93501-B406-4FE3-B834-6665F981741D}" sibTransId="{9B0BB465-F459-44C3-B32F-9C42DFD1BB3C}"/>
    <dgm:cxn modelId="{CCE0272C-8D8B-45A0-A6E1-35A87522573B}" type="presOf" srcId="{92D79765-4A44-441D-BC2D-7E94165A3FB6}" destId="{724F6989-DBC7-41A8-934D-2F7391A2A114}" srcOrd="1" destOrd="0" presId="urn:microsoft.com/office/officeart/2005/8/layout/cycle7"/>
    <dgm:cxn modelId="{DFEAD6CD-7F93-4A09-9F82-7290DBE244AB}" srcId="{DF266FC1-B3F5-4E21-BCF9-DDD60E42C1EE}" destId="{4F7DDAB9-8A4E-4DCD-BF7F-8DF4C567EE41}" srcOrd="1" destOrd="0" parTransId="{BA2DF20D-1AE6-4FA6-ACE5-9A3D5BB20423}" sibTransId="{F8BE3922-8780-4CE6-BAC6-69DB16F2A2C1}"/>
    <dgm:cxn modelId="{465A539D-9F33-426B-B37E-CC1C6530FD31}" type="presOf" srcId="{D6B027AD-9209-4F40-93A2-023C9B0B71EA}" destId="{0AFBD391-DD00-4BB1-871D-87BE720D8AC6}" srcOrd="0" destOrd="0" presId="urn:microsoft.com/office/officeart/2005/8/layout/cycle7"/>
    <dgm:cxn modelId="{EC956DE8-9786-4E30-888F-FEA94637A93F}" type="presOf" srcId="{4AF6196F-4015-4D41-87A7-7BE837BC073B}" destId="{9AF12577-5B8D-4DB3-98AA-F4CD6076F40A}" srcOrd="0" destOrd="0" presId="urn:microsoft.com/office/officeart/2005/8/layout/cycle7"/>
    <dgm:cxn modelId="{925B9D64-4AA7-49A5-AE65-2337A4578AAE}" type="presOf" srcId="{DF266FC1-B3F5-4E21-BCF9-DDD60E42C1EE}" destId="{7582763A-2686-48B0-8386-9A93F7CD41BC}" srcOrd="0" destOrd="0" presId="urn:microsoft.com/office/officeart/2005/8/layout/cycle7"/>
    <dgm:cxn modelId="{0A541EFA-5B5C-453A-B6B3-B072B6E14743}" type="presOf" srcId="{F8BE3922-8780-4CE6-BAC6-69DB16F2A2C1}" destId="{B91083DD-2BDF-4671-9D7A-2EB67303BA5F}" srcOrd="0" destOrd="0" presId="urn:microsoft.com/office/officeart/2005/8/layout/cycle7"/>
    <dgm:cxn modelId="{030564B3-CAA3-4B0B-BF4F-E5B5ADDF8D6B}" type="presOf" srcId="{92D79765-4A44-441D-BC2D-7E94165A3FB6}" destId="{CA4C37A0-5E97-4C75-8828-B64E3AF26E9A}" srcOrd="0" destOrd="0" presId="urn:microsoft.com/office/officeart/2005/8/layout/cycle7"/>
    <dgm:cxn modelId="{2F4BF924-BFC0-4896-8F25-D567795AFCDF}" type="presOf" srcId="{9B0BB465-F459-44C3-B32F-9C42DFD1BB3C}" destId="{98768122-8B1C-4680-AA2B-8A46642E0B80}" srcOrd="0" destOrd="0" presId="urn:microsoft.com/office/officeart/2005/8/layout/cycle7"/>
    <dgm:cxn modelId="{9A5863C7-E005-42E5-B830-D4EBA3804D2B}" type="presOf" srcId="{F8BE3922-8780-4CE6-BAC6-69DB16F2A2C1}" destId="{BEF5D33C-9373-4C0F-BBD9-F4B6A3ABA37E}" srcOrd="1" destOrd="0" presId="urn:microsoft.com/office/officeart/2005/8/layout/cycle7"/>
    <dgm:cxn modelId="{464331CB-E956-4813-B196-89B17C7A3792}" srcId="{DF266FC1-B3F5-4E21-BCF9-DDD60E42C1EE}" destId="{D6B027AD-9209-4F40-93A2-023C9B0B71EA}" srcOrd="0" destOrd="0" parTransId="{9A2429CE-6C6F-41F3-8E92-409664538F39}" sibTransId="{92D79765-4A44-441D-BC2D-7E94165A3FB6}"/>
    <dgm:cxn modelId="{FD4736A1-73CC-4DAF-95E0-CCFD413A8D0A}" type="presOf" srcId="{4F7DDAB9-8A4E-4DCD-BF7F-8DF4C567EE41}" destId="{A0E6D078-D064-44C0-9374-E353CB49F3A8}" srcOrd="0" destOrd="0" presId="urn:microsoft.com/office/officeart/2005/8/layout/cycle7"/>
    <dgm:cxn modelId="{F0F1FCFC-FC06-4354-BF72-6B1E6506994E}" type="presOf" srcId="{9B0BB465-F459-44C3-B32F-9C42DFD1BB3C}" destId="{273EA4C9-3A0C-47B5-867A-64A5DD7A55CB}" srcOrd="1" destOrd="0" presId="urn:microsoft.com/office/officeart/2005/8/layout/cycle7"/>
    <dgm:cxn modelId="{8B6507D7-EE37-4D1B-AB5E-827430A775C6}" type="presParOf" srcId="{7582763A-2686-48B0-8386-9A93F7CD41BC}" destId="{0AFBD391-DD00-4BB1-871D-87BE720D8AC6}" srcOrd="0" destOrd="0" presId="urn:microsoft.com/office/officeart/2005/8/layout/cycle7"/>
    <dgm:cxn modelId="{9B37432D-894D-4CE7-B175-0974CB968500}" type="presParOf" srcId="{7582763A-2686-48B0-8386-9A93F7CD41BC}" destId="{CA4C37A0-5E97-4C75-8828-B64E3AF26E9A}" srcOrd="1" destOrd="0" presId="urn:microsoft.com/office/officeart/2005/8/layout/cycle7"/>
    <dgm:cxn modelId="{9E8D779F-ABD8-4299-B27D-953D5629E17D}" type="presParOf" srcId="{CA4C37A0-5E97-4C75-8828-B64E3AF26E9A}" destId="{724F6989-DBC7-41A8-934D-2F7391A2A114}" srcOrd="0" destOrd="0" presId="urn:microsoft.com/office/officeart/2005/8/layout/cycle7"/>
    <dgm:cxn modelId="{C409A7FD-489C-4679-A150-358DED2C9D53}" type="presParOf" srcId="{7582763A-2686-48B0-8386-9A93F7CD41BC}" destId="{A0E6D078-D064-44C0-9374-E353CB49F3A8}" srcOrd="2" destOrd="0" presId="urn:microsoft.com/office/officeart/2005/8/layout/cycle7"/>
    <dgm:cxn modelId="{5B829DB4-9951-4AE9-AE96-8CFFD0399755}" type="presParOf" srcId="{7582763A-2686-48B0-8386-9A93F7CD41BC}" destId="{B91083DD-2BDF-4671-9D7A-2EB67303BA5F}" srcOrd="3" destOrd="0" presId="urn:microsoft.com/office/officeart/2005/8/layout/cycle7"/>
    <dgm:cxn modelId="{50E7AB32-9CA6-45E4-9537-2CC3F508BEFC}" type="presParOf" srcId="{B91083DD-2BDF-4671-9D7A-2EB67303BA5F}" destId="{BEF5D33C-9373-4C0F-BBD9-F4B6A3ABA37E}" srcOrd="0" destOrd="0" presId="urn:microsoft.com/office/officeart/2005/8/layout/cycle7"/>
    <dgm:cxn modelId="{D89867D7-AA33-49C2-A58D-67BF96E9EC8B}" type="presParOf" srcId="{7582763A-2686-48B0-8386-9A93F7CD41BC}" destId="{9AF12577-5B8D-4DB3-98AA-F4CD6076F40A}" srcOrd="4" destOrd="0" presId="urn:microsoft.com/office/officeart/2005/8/layout/cycle7"/>
    <dgm:cxn modelId="{EFB1EA96-B325-4257-A4A4-A5EC9AD33998}" type="presParOf" srcId="{7582763A-2686-48B0-8386-9A93F7CD41BC}" destId="{98768122-8B1C-4680-AA2B-8A46642E0B80}" srcOrd="5" destOrd="0" presId="urn:microsoft.com/office/officeart/2005/8/layout/cycle7"/>
    <dgm:cxn modelId="{93063E0E-83FA-40B5-841C-4515BB7A9948}" type="presParOf" srcId="{98768122-8B1C-4680-AA2B-8A46642E0B80}" destId="{273EA4C9-3A0C-47B5-867A-64A5DD7A55C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55C5D-47BF-44C4-8F17-C13C649F3A0A}">
      <dsp:nvSpPr>
        <dsp:cNvPr id="0" name=""/>
        <dsp:cNvSpPr/>
      </dsp:nvSpPr>
      <dsp:spPr>
        <a:xfrm>
          <a:off x="0" y="457199"/>
          <a:ext cx="7772400" cy="3459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Disabilities need not preclude the achievement of goals and dreams… rather, they mandate a greater level of creativity, commitment and compensatory techniques.</a:t>
          </a:r>
          <a:endParaRPr lang="en-US" sz="3900" kern="1200" dirty="0"/>
        </a:p>
      </dsp:txBody>
      <dsp:txXfrm>
        <a:off x="101339" y="558538"/>
        <a:ext cx="7569722" cy="3257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BD391-DD00-4BB1-871D-87BE720D8AC6}">
      <dsp:nvSpPr>
        <dsp:cNvPr id="0" name=""/>
        <dsp:cNvSpPr/>
      </dsp:nvSpPr>
      <dsp:spPr>
        <a:xfrm>
          <a:off x="3061989" y="1276"/>
          <a:ext cx="2105620" cy="105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Employee</a:t>
          </a:r>
          <a:endParaRPr lang="en-US" sz="3200" kern="1200" dirty="0"/>
        </a:p>
      </dsp:txBody>
      <dsp:txXfrm>
        <a:off x="3092825" y="32112"/>
        <a:ext cx="2043948" cy="991138"/>
      </dsp:txXfrm>
    </dsp:sp>
    <dsp:sp modelId="{CA4C37A0-5E97-4C75-8828-B64E3AF26E9A}">
      <dsp:nvSpPr>
        <dsp:cNvPr id="0" name=""/>
        <dsp:cNvSpPr/>
      </dsp:nvSpPr>
      <dsp:spPr>
        <a:xfrm rot="3600000">
          <a:off x="4435386" y="1849345"/>
          <a:ext cx="1097697" cy="36848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545931" y="1923042"/>
        <a:ext cx="876607" cy="221089"/>
      </dsp:txXfrm>
    </dsp:sp>
    <dsp:sp modelId="{A0E6D078-D064-44C0-9374-E353CB49F3A8}">
      <dsp:nvSpPr>
        <dsp:cNvPr id="0" name=""/>
        <dsp:cNvSpPr/>
      </dsp:nvSpPr>
      <dsp:spPr>
        <a:xfrm>
          <a:off x="4800860" y="3013088"/>
          <a:ext cx="2105620" cy="105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Supervisor</a:t>
          </a:r>
          <a:endParaRPr lang="en-US" sz="3200" kern="1200" dirty="0"/>
        </a:p>
      </dsp:txBody>
      <dsp:txXfrm>
        <a:off x="4831696" y="3043924"/>
        <a:ext cx="2043948" cy="991138"/>
      </dsp:txXfrm>
    </dsp:sp>
    <dsp:sp modelId="{B91083DD-2BDF-4671-9D7A-2EB67303BA5F}">
      <dsp:nvSpPr>
        <dsp:cNvPr id="0" name=""/>
        <dsp:cNvSpPr/>
      </dsp:nvSpPr>
      <dsp:spPr>
        <a:xfrm rot="10800000">
          <a:off x="3565951" y="3355252"/>
          <a:ext cx="1097697" cy="36848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10800000">
        <a:off x="3676496" y="3428949"/>
        <a:ext cx="876607" cy="221089"/>
      </dsp:txXfrm>
    </dsp:sp>
    <dsp:sp modelId="{9AF12577-5B8D-4DB3-98AA-F4CD6076F40A}">
      <dsp:nvSpPr>
        <dsp:cNvPr id="0" name=""/>
        <dsp:cNvSpPr/>
      </dsp:nvSpPr>
      <dsp:spPr>
        <a:xfrm>
          <a:off x="1323119" y="3013088"/>
          <a:ext cx="2105620" cy="105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RCPD</a:t>
          </a:r>
          <a:endParaRPr lang="en-US" sz="3200" kern="1200" dirty="0"/>
        </a:p>
      </dsp:txBody>
      <dsp:txXfrm>
        <a:off x="1353955" y="3043924"/>
        <a:ext cx="2043948" cy="991138"/>
      </dsp:txXfrm>
    </dsp:sp>
    <dsp:sp modelId="{98768122-8B1C-4680-AA2B-8A46642E0B80}">
      <dsp:nvSpPr>
        <dsp:cNvPr id="0" name=""/>
        <dsp:cNvSpPr/>
      </dsp:nvSpPr>
      <dsp:spPr>
        <a:xfrm rot="18000000">
          <a:off x="2696516" y="1849345"/>
          <a:ext cx="1097697" cy="36848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807061" y="1923042"/>
        <a:ext cx="876607" cy="221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4" tIns="46512" rIns="93024" bIns="46512" numCol="1" anchor="t" anchorCtr="0" compatLnSpc="1">
            <a:prstTxWarp prst="textNoShape">
              <a:avLst/>
            </a:prstTxWarp>
          </a:bodyPr>
          <a:lstStyle>
            <a:lvl1pPr defTabSz="930437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5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4" tIns="46512" rIns="93024" bIns="46512" numCol="1" anchor="t" anchorCtr="0" compatLnSpc="1">
            <a:prstTxWarp prst="textNoShape">
              <a:avLst/>
            </a:prstTxWarp>
          </a:bodyPr>
          <a:lstStyle>
            <a:lvl1pPr algn="r" defTabSz="930437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4" tIns="46512" rIns="93024" bIns="46512" numCol="1" anchor="b" anchorCtr="0" compatLnSpc="1">
            <a:prstTxWarp prst="textNoShape">
              <a:avLst/>
            </a:prstTxWarp>
          </a:bodyPr>
          <a:lstStyle>
            <a:lvl1pPr defTabSz="930437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5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4" tIns="46512" rIns="93024" bIns="46512" numCol="1" anchor="b" anchorCtr="0" compatLnSpc="1">
            <a:prstTxWarp prst="textNoShape">
              <a:avLst/>
            </a:prstTxWarp>
          </a:bodyPr>
          <a:lstStyle>
            <a:lvl1pPr algn="r" defTabSz="930437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AA28531-8357-4DC7-819C-9F6D23C4C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70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86981" cy="45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04" tIns="45752" rIns="91504" bIns="45752" numCol="1" anchor="t" anchorCtr="0" compatLnSpc="1">
            <a:prstTxWarp prst="textNoShape">
              <a:avLst/>
            </a:prstTxWarp>
          </a:bodyPr>
          <a:lstStyle>
            <a:lvl1pPr defTabSz="915159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926" y="1"/>
            <a:ext cx="2986980" cy="45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defTabSz="915159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7388"/>
            <a:ext cx="46863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947" y="4431470"/>
            <a:ext cx="5078016" cy="420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62938"/>
            <a:ext cx="2986981" cy="45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04" tIns="45752" rIns="91504" bIns="45752" numCol="1" anchor="b" anchorCtr="0" compatLnSpc="1">
            <a:prstTxWarp prst="textNoShape">
              <a:avLst/>
            </a:prstTxWarp>
          </a:bodyPr>
          <a:lstStyle>
            <a:lvl1pPr defTabSz="915159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926" y="8862938"/>
            <a:ext cx="2986980" cy="45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defTabSz="915159">
              <a:defRPr sz="1200" smtClean="0"/>
            </a:lvl1pPr>
          </a:lstStyle>
          <a:p>
            <a:pPr>
              <a:defRPr/>
            </a:pPr>
            <a:fld id="{003A70BC-112B-4119-AF7F-31C5C0C836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0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67C49-EC1F-4BD2-BE5B-19B4F4AF08F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954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A70BC-112B-4119-AF7F-31C5C0C836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6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Employees registered</a:t>
            </a:r>
            <a:r>
              <a:rPr lang="en-US" baseline="0" dirty="0" smtClean="0"/>
              <a:t> with RCPD by disability type</a:t>
            </a:r>
          </a:p>
          <a:p>
            <a:r>
              <a:rPr lang="en-US" baseline="0" dirty="0" smtClean="0"/>
              <a:t>32% - Mobility </a:t>
            </a:r>
          </a:p>
          <a:p>
            <a:r>
              <a:rPr lang="en-US" baseline="0" dirty="0" smtClean="0"/>
              <a:t>25% - Chronic Health </a:t>
            </a:r>
          </a:p>
          <a:p>
            <a:r>
              <a:rPr lang="en-US" baseline="0" dirty="0" smtClean="0"/>
              <a:t>11% – Psychiatric</a:t>
            </a:r>
          </a:p>
          <a:p>
            <a:r>
              <a:rPr lang="en-US" baseline="0" dirty="0" smtClean="0"/>
              <a:t>9% - Blindness/VI</a:t>
            </a:r>
          </a:p>
          <a:p>
            <a:r>
              <a:rPr lang="en-US" baseline="0" dirty="0" smtClean="0"/>
              <a:t>9% - Deaf/HOH</a:t>
            </a:r>
          </a:p>
          <a:p>
            <a:r>
              <a:rPr lang="en-US" baseline="0" dirty="0" smtClean="0"/>
              <a:t>6% - LD</a:t>
            </a:r>
          </a:p>
          <a:p>
            <a:r>
              <a:rPr lang="en-US" baseline="0" dirty="0" smtClean="0"/>
              <a:t>5% - Brain injury</a:t>
            </a:r>
          </a:p>
          <a:p>
            <a:r>
              <a:rPr lang="en-US" baseline="0" dirty="0" smtClean="0"/>
              <a:t>3% - Other</a:t>
            </a:r>
          </a:p>
          <a:p>
            <a:r>
              <a:rPr lang="en-US" baseline="0" dirty="0" smtClean="0"/>
              <a:t>1% - Autism Spectrum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A70BC-112B-4119-AF7F-31C5C0C836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13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A70BC-112B-4119-AF7F-31C5C0C836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5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A70BC-112B-4119-AF7F-31C5C0C836A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61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A70BC-112B-4119-AF7F-31C5C0C836A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BF8F-8866-4595-8FE4-1E48EAF33E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607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5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788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1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2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BF8F-8866-4595-8FE4-1E48EAF33E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831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091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7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7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MS PGothic" pitchFamily="34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MS PGothic" pitchFamily="34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fld id="{EB816340-E9A7-46E4-9BC3-0370D82FD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74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MS PGothic" pitchFamily="34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MS PGothic" pitchFamily="34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MS PGothic" pitchFamily="34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cpd.msu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cpd.msu.edu/documents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cpd.msu.edu/document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77200" cy="1676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/>
              <a:t>The </a:t>
            </a:r>
            <a:r>
              <a:rPr lang="en-US" sz="3600" dirty="0" smtClean="0"/>
              <a:t>MSU Approach</a:t>
            </a:r>
            <a:br>
              <a:rPr lang="en-US" sz="3600" dirty="0" smtClean="0"/>
            </a:br>
            <a:r>
              <a:rPr lang="en-US" sz="3600" dirty="0" smtClean="0"/>
              <a:t>MAXIMIZING ABILITY with REASONABLE ACCOMMODATIONS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467600" cy="2590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2000" dirty="0" smtClean="0">
                <a:latin typeface="+mn-lt"/>
              </a:rPr>
              <a:t>February 3, 2015</a:t>
            </a:r>
            <a:endParaRPr lang="en-US" sz="2000" dirty="0" smtClean="0">
              <a:latin typeface="+mn-lt"/>
            </a:endParaRPr>
          </a:p>
          <a:p>
            <a:pPr algn="l" eaLnBrk="1" hangingPunct="1">
              <a:lnSpc>
                <a:spcPct val="90000"/>
              </a:lnSpc>
            </a:pPr>
            <a:endParaRPr lang="en-US" sz="2000" dirty="0" smtClean="0">
              <a:latin typeface="+mn-lt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dirty="0" smtClean="0">
                <a:latin typeface="+mn-lt"/>
              </a:rPr>
              <a:t>Resource Center for Persons with Disabilities (RCPD)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dirty="0" smtClean="0">
                <a:latin typeface="+mn-lt"/>
              </a:rPr>
              <a:t>120 Bessey Hall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dirty="0" smtClean="0">
                <a:latin typeface="+mn-lt"/>
              </a:rPr>
              <a:t>517.884.RCPD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dirty="0" smtClean="0">
                <a:latin typeface="+mn-lt"/>
              </a:rPr>
              <a:t>rcpd.msu.edu</a:t>
            </a:r>
          </a:p>
          <a:p>
            <a:pPr algn="ctr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52400" y="4419600"/>
            <a:ext cx="3271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7BF8F-8866-4595-8FE4-1E48EAF33E1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327525"/>
            <a:ext cx="1447800" cy="182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be protected, one must be a “qualified” individual with a disability.  What is a “qualified” individual with a disability?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772400" cy="414576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sz="3200" dirty="0" smtClean="0">
                <a:latin typeface="+mn-lt"/>
              </a:rPr>
              <a:t>an individual who can perform the essential functions of their job with or without a reasonable accommodation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accommodation?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</a:rPr>
              <a:t>Any modification or adjustment to the academic or work environment that permits the individual to obtain equal employment or educational opportunities</a:t>
            </a:r>
            <a:endParaRPr lang="en-US" sz="3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typical accommodations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213987"/>
            <a:ext cx="5638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Alternative </a:t>
            </a:r>
            <a:r>
              <a:rPr lang="en-US" dirty="0">
                <a:solidFill>
                  <a:schemeClr val="bg1"/>
                </a:solidFill>
              </a:rPr>
              <a:t>format materials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Assistive technology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Work-site modifications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Real-time captioners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Schedule flexibility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Leave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Use of a job coach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JAN: Job Accommodation Network (askjan.org)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potential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</a:rPr>
              <a:t>Indicators that it might be time to refer an employee to FMLA or the RCPD</a:t>
            </a:r>
          </a:p>
          <a:p>
            <a:pPr lvl="1"/>
            <a:r>
              <a:rPr lang="en-US" dirty="0" smtClean="0">
                <a:latin typeface="+mn-lt"/>
              </a:rPr>
              <a:t>Personal disclosure</a:t>
            </a:r>
          </a:p>
          <a:p>
            <a:pPr lvl="1"/>
            <a:r>
              <a:rPr lang="en-US" dirty="0" smtClean="0">
                <a:latin typeface="+mn-lt"/>
              </a:rPr>
              <a:t>Performance issue</a:t>
            </a:r>
          </a:p>
          <a:p>
            <a:pPr lvl="1"/>
            <a:r>
              <a:rPr lang="en-US" dirty="0" smtClean="0">
                <a:latin typeface="+mn-lt"/>
              </a:rPr>
              <a:t>Others report a health or performance issue</a:t>
            </a:r>
          </a:p>
          <a:p>
            <a:r>
              <a:rPr lang="en-US" dirty="0" smtClean="0">
                <a:latin typeface="+mn-lt"/>
              </a:rPr>
              <a:t>If short term issues see HR for FMLA guidance</a:t>
            </a:r>
          </a:p>
          <a:p>
            <a:r>
              <a:rPr lang="en-US" dirty="0" smtClean="0">
                <a:latin typeface="+mn-lt"/>
              </a:rPr>
              <a:t>If conditions suggest longer term impacts, employee should be directed to RCPD at </a:t>
            </a:r>
            <a:r>
              <a:rPr lang="en-US" dirty="0" smtClean="0">
                <a:latin typeface="+mn-lt"/>
                <a:hlinkClick r:id="rId2"/>
              </a:rPr>
              <a:t>http://rcpd.msu.edu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en-US" sz="3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0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8988"/>
          <a:ext cx="8229600" cy="406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MSU Reasonable Accommodation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+mn-lt"/>
              </a:rPr>
              <a:t>Available on the </a:t>
            </a:r>
            <a:r>
              <a:rPr lang="en-US" dirty="0">
                <a:latin typeface="+mn-lt"/>
              </a:rPr>
              <a:t>RCPD website:  </a:t>
            </a:r>
            <a:r>
              <a:rPr lang="en-US" dirty="0">
                <a:latin typeface="+mn-lt"/>
                <a:hlinkClick r:id="rId2"/>
              </a:rPr>
              <a:t>https://</a:t>
            </a:r>
            <a:r>
              <a:rPr lang="en-US" dirty="0" smtClean="0">
                <a:latin typeface="+mn-lt"/>
                <a:hlinkClick r:id="rId2"/>
              </a:rPr>
              <a:t>www.rcpd.msu.edu/documents</a:t>
            </a:r>
            <a:r>
              <a:rPr lang="en-US" dirty="0" smtClean="0">
                <a:latin typeface="+mn-lt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n-lt"/>
              </a:rPr>
              <a:t>An RCPD Specialist will review documentation and functional limitations to determine if a condition rises to the level of a disability.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n-lt"/>
              </a:rPr>
              <a:t>If the provided documentation validates a disability, the RCPD Specialist partners with employee and supervisor to develop accommodation requests.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RCPD need from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What are the essential job functions of the position?  This is a great time to make sure you have current job descriptions!</a:t>
            </a:r>
          </a:p>
          <a:p>
            <a:r>
              <a:rPr lang="en-US" dirty="0" smtClean="0">
                <a:latin typeface="+mn-lt"/>
              </a:rPr>
              <a:t>Can the employee/applicant perform those functions?</a:t>
            </a:r>
          </a:p>
          <a:p>
            <a:r>
              <a:rPr lang="en-US" dirty="0" smtClean="0">
                <a:latin typeface="+mn-lt"/>
              </a:rPr>
              <a:t>Suggested types of reasonable accommodations, if any.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9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14439"/>
          </a:xfrm>
        </p:spPr>
        <p:txBody>
          <a:bodyPr>
            <a:normAutofit/>
          </a:bodyPr>
          <a:lstStyle/>
          <a:p>
            <a:r>
              <a:rPr lang="en-US" dirty="0" smtClean="0"/>
              <a:t>What is an essential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600" dirty="0" smtClean="0">
              <a:latin typeface="+mn-lt"/>
            </a:endParaRPr>
          </a:p>
          <a:p>
            <a:pPr>
              <a:buNone/>
            </a:pPr>
            <a:r>
              <a:rPr lang="en-US" sz="3400" dirty="0" smtClean="0">
                <a:latin typeface="+mn-lt"/>
              </a:rPr>
              <a:t>Factors:</a:t>
            </a:r>
          </a:p>
          <a:p>
            <a:pPr lvl="1"/>
            <a:r>
              <a:rPr lang="en-US" sz="3400" dirty="0" smtClean="0">
                <a:latin typeface="+mn-lt"/>
              </a:rPr>
              <a:t>Written job description (although courts and agencies will look at the actual work being done)</a:t>
            </a:r>
          </a:p>
          <a:p>
            <a:pPr lvl="1"/>
            <a:r>
              <a:rPr lang="en-US" sz="3400" dirty="0" smtClean="0">
                <a:latin typeface="+mn-lt"/>
              </a:rPr>
              <a:t>Time spent performing a function</a:t>
            </a:r>
          </a:p>
          <a:p>
            <a:pPr lvl="1"/>
            <a:r>
              <a:rPr lang="en-US" sz="3400" dirty="0" smtClean="0">
                <a:latin typeface="+mn-lt"/>
              </a:rPr>
              <a:t>Consequences of not requiring that an employee perform a function</a:t>
            </a:r>
          </a:p>
          <a:p>
            <a:pPr lvl="1"/>
            <a:r>
              <a:rPr lang="en-US" sz="3400" dirty="0" smtClean="0">
                <a:latin typeface="+mn-lt"/>
              </a:rPr>
              <a:t>Whether the reason the position exists is to perform that function</a:t>
            </a:r>
          </a:p>
          <a:p>
            <a:pPr lvl="1"/>
            <a:r>
              <a:rPr lang="en-US" sz="3400" dirty="0" smtClean="0">
                <a:latin typeface="+mn-lt"/>
              </a:rPr>
              <a:t>Number of other employees available to perform the function or among whom the performance of the function can be distributed</a:t>
            </a:r>
          </a:p>
          <a:p>
            <a:pPr lvl="1"/>
            <a:r>
              <a:rPr lang="en-US" sz="3400" dirty="0" smtClean="0">
                <a:latin typeface="+mn-lt"/>
              </a:rPr>
              <a:t>Degree of expertise or skill required to perform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unreasonable accommodation?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One that requires significant financial difficulty</a:t>
            </a:r>
          </a:p>
          <a:p>
            <a:r>
              <a:rPr lang="en-US" dirty="0" smtClean="0">
                <a:latin typeface="+mn-lt"/>
              </a:rPr>
              <a:t>One that is unduly extensive, substantial, or disruptive</a:t>
            </a:r>
          </a:p>
          <a:p>
            <a:r>
              <a:rPr lang="en-US" dirty="0" smtClean="0">
                <a:latin typeface="+mn-lt"/>
              </a:rPr>
              <a:t>One that would fundamentally alter the nature or operation of the business</a:t>
            </a:r>
          </a:p>
          <a:p>
            <a:r>
              <a:rPr lang="en-US" dirty="0" smtClean="0">
                <a:latin typeface="+mn-lt"/>
              </a:rPr>
              <a:t>One that compromises essential job functions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48023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Statement of Employee Accommodation Determination (SEAD)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600" dirty="0" smtClean="0">
                <a:latin typeface="+mn-lt"/>
              </a:rPr>
              <a:t>RCPD will determine which workplace accommodations (if any) are appropriate for the documented disability.</a:t>
            </a:r>
          </a:p>
          <a:p>
            <a:r>
              <a:rPr lang="en-US" sz="2600" dirty="0" smtClean="0">
                <a:latin typeface="+mn-lt"/>
              </a:rPr>
              <a:t>The unit will receive a determination letter from RCPD with the details (see sample SEAD form on </a:t>
            </a:r>
            <a:r>
              <a:rPr lang="en-US" sz="2600" dirty="0">
                <a:latin typeface="+mn-lt"/>
              </a:rPr>
              <a:t>RCPD website:  </a:t>
            </a:r>
            <a:r>
              <a:rPr lang="en-US" sz="2600" dirty="0">
                <a:latin typeface="+mn-lt"/>
                <a:hlinkClick r:id="rId2"/>
              </a:rPr>
              <a:t>https://</a:t>
            </a:r>
            <a:r>
              <a:rPr lang="en-US" sz="2600" dirty="0" smtClean="0">
                <a:latin typeface="+mn-lt"/>
                <a:hlinkClick r:id="rId2"/>
              </a:rPr>
              <a:t>www.rcpd.msu.edu/documents</a:t>
            </a:r>
            <a:r>
              <a:rPr lang="en-US" sz="2600" dirty="0" smtClean="0">
                <a:latin typeface="+mn-lt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+mn-lt"/>
              </a:rPr>
              <a:t>What constitutes a reasonable accommodation will vary, depending on the circumstances of each case.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+mn-lt"/>
              </a:rPr>
              <a:t>The preferences of the individual are considered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+mn-lt"/>
              </a:rPr>
              <a:t>However, the ultimate decision regarding what type of accommodation, if any, will be provided is made by the university.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9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059668"/>
            <a:ext cx="4800600" cy="4066495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To lead Michigan State University in maximizing ability and opportunity for full participation by persons with disabilities.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 descr="20090708.KAS.13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676" y="1905000"/>
            <a:ext cx="2438399" cy="389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9122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What should a supervisor do if they believe an accommodation is unreasonable?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560"/>
            <a:ext cx="7772400" cy="2864640"/>
          </a:xfrm>
        </p:spPr>
        <p:txBody>
          <a:bodyPr>
            <a:normAutofit/>
          </a:bodyPr>
          <a:lstStyle/>
          <a:p>
            <a:pPr lvl="0"/>
            <a:endParaRPr lang="en-US" sz="3200" dirty="0" smtClean="0"/>
          </a:p>
          <a:p>
            <a:pPr lvl="0"/>
            <a:r>
              <a:rPr lang="en-US" sz="3200" dirty="0" smtClean="0">
                <a:latin typeface="+mj-lt"/>
              </a:rPr>
              <a:t>Consult with RCPD promptly</a:t>
            </a:r>
          </a:p>
          <a:p>
            <a:pPr lvl="0"/>
            <a:r>
              <a:rPr lang="en-US" sz="3200" dirty="0" smtClean="0">
                <a:latin typeface="+mj-lt"/>
              </a:rPr>
              <a:t>Accommodation(s)indicated on a SEAD form should be provided in the interim</a:t>
            </a:r>
          </a:p>
          <a:p>
            <a:endParaRPr lang="en-US" sz="31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6148" name="Picture 4" descr="C:\Documents and Settings\krmoore\Local Settings\Temporary Internet Files\Content.IE5\LB91N56M\MCj04406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648200"/>
            <a:ext cx="1768475" cy="18256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40664"/>
            <a:ext cx="7772400" cy="707136"/>
          </a:xfrm>
        </p:spPr>
        <p:txBody>
          <a:bodyPr/>
          <a:lstStyle/>
          <a:p>
            <a:r>
              <a:rPr lang="en-US" dirty="0" smtClean="0"/>
              <a:t>Common mistakes by 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+mj-lt"/>
              </a:rPr>
              <a:t>Failing to recognize an accommodation request -- #1!</a:t>
            </a:r>
          </a:p>
          <a:p>
            <a:pPr lvl="0"/>
            <a:r>
              <a:rPr lang="en-US" sz="2400" dirty="0" smtClean="0">
                <a:latin typeface="+mj-lt"/>
              </a:rPr>
              <a:t>Negotiating directly with the employee, without involving RCPD (and possibly over or under-accommodating)</a:t>
            </a:r>
          </a:p>
          <a:p>
            <a:pPr lvl="0"/>
            <a:r>
              <a:rPr lang="en-US" sz="2400" dirty="0" smtClean="0">
                <a:latin typeface="+mj-lt"/>
              </a:rPr>
              <a:t>Failing to document referral to RCPD</a:t>
            </a:r>
          </a:p>
          <a:p>
            <a:pPr lvl="0"/>
            <a:r>
              <a:rPr lang="en-US" sz="2400" dirty="0" smtClean="0">
                <a:latin typeface="+mj-lt"/>
              </a:rPr>
              <a:t>Refusing to comply with a SEAD form, without involving RCPD</a:t>
            </a:r>
          </a:p>
          <a:p>
            <a:pPr lvl="0"/>
            <a:r>
              <a:rPr lang="en-US" sz="2400" dirty="0" smtClean="0">
                <a:latin typeface="+mj-lt"/>
              </a:rPr>
              <a:t>Failing to act promptly</a:t>
            </a:r>
          </a:p>
          <a:p>
            <a:pPr lvl="0"/>
            <a:r>
              <a:rPr lang="en-US" sz="2400" dirty="0" smtClean="0">
                <a:latin typeface="+mj-lt"/>
              </a:rPr>
              <a:t>Assuming FMLA is the only option to consider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3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62039"/>
          </a:xfrm>
        </p:spPr>
        <p:txBody>
          <a:bodyPr>
            <a:normAutofit/>
          </a:bodyPr>
          <a:lstStyle/>
          <a:p>
            <a:r>
              <a:rPr lang="en-US" dirty="0" smtClean="0"/>
              <a:t>Hiring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An </a:t>
            </a:r>
            <a:r>
              <a:rPr lang="en-US" dirty="0">
                <a:latin typeface="+mn-lt"/>
              </a:rPr>
              <a:t>employer may not ask disability-related questions and may not conduct medical examinations until after it makes a conditional job </a:t>
            </a:r>
            <a:r>
              <a:rPr lang="en-US" dirty="0" smtClean="0">
                <a:latin typeface="+mn-lt"/>
              </a:rPr>
              <a:t>offer.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An employer may ask whether applicants can perform any or all job functions, including whether applicants can perform job functions </a:t>
            </a:r>
            <a:r>
              <a:rPr lang="en-US" dirty="0" smtClean="0">
                <a:latin typeface="+mn-lt"/>
              </a:rPr>
              <a:t>with </a:t>
            </a:r>
            <a:r>
              <a:rPr lang="en-US" dirty="0">
                <a:latin typeface="+mn-lt"/>
              </a:rPr>
              <a:t>or without </a:t>
            </a:r>
            <a:r>
              <a:rPr lang="en-US" dirty="0" smtClean="0">
                <a:latin typeface="+mn-lt"/>
              </a:rPr>
              <a:t>a reasonable accommodation.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62039"/>
          </a:xfrm>
        </p:spPr>
        <p:txBody>
          <a:bodyPr>
            <a:normAutofit/>
          </a:bodyPr>
          <a:lstStyle/>
          <a:p>
            <a:r>
              <a:rPr lang="en-US" dirty="0" smtClean="0"/>
              <a:t>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 leave of absence can be considered a reasonable accommodation (even if FMLA leave has run out)</a:t>
            </a:r>
          </a:p>
          <a:p>
            <a:r>
              <a:rPr lang="en-US" dirty="0" smtClean="0">
                <a:latin typeface="+mn-lt"/>
              </a:rPr>
              <a:t>A return from leave can require an ADA analysis.  An employee does NOT have to be free of restrictions in order to return to his/her job.</a:t>
            </a:r>
          </a:p>
          <a:p>
            <a:r>
              <a:rPr lang="en-US" dirty="0" smtClean="0">
                <a:latin typeface="+mn-lt"/>
              </a:rPr>
              <a:t>Must consider:</a:t>
            </a:r>
          </a:p>
          <a:p>
            <a:pPr lvl="1"/>
            <a:r>
              <a:rPr lang="en-US" sz="2000" dirty="0" smtClean="0">
                <a:latin typeface="+mn-lt"/>
              </a:rPr>
              <a:t>Job restructuring (removing non-essential functions)</a:t>
            </a:r>
          </a:p>
          <a:p>
            <a:pPr lvl="1"/>
            <a:r>
              <a:rPr lang="en-US" sz="2000" dirty="0" smtClean="0">
                <a:latin typeface="+mn-lt"/>
              </a:rPr>
              <a:t>Reassignment to a vacant position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1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Confidentiality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latin typeface="+mn-lt"/>
              </a:rPr>
              <a:t>All medical documentation related to accommodation requests is maintained by the RCPD</a:t>
            </a:r>
          </a:p>
          <a:p>
            <a:pPr eaLnBrk="1" hangingPunct="1"/>
            <a:r>
              <a:rPr lang="en-US" dirty="0" smtClean="0">
                <a:latin typeface="+mn-lt"/>
              </a:rPr>
              <a:t>Such documentation is kept confidential, except as necessary to administer the accommodation process</a:t>
            </a:r>
          </a:p>
          <a:p>
            <a:pPr eaLnBrk="1" hangingPunct="1"/>
            <a:r>
              <a:rPr lang="en-US" dirty="0" smtClean="0">
                <a:latin typeface="+mn-lt"/>
              </a:rPr>
              <a:t>Supervisors who receive medical documentation need to redirect it to RCPD</a:t>
            </a:r>
          </a:p>
          <a:p>
            <a:pPr eaLnBrk="1" hangingPunct="1"/>
            <a:r>
              <a:rPr lang="en-US" dirty="0" smtClean="0">
                <a:latin typeface="+mn-lt"/>
              </a:rPr>
              <a:t>Supervisors cannot tell other employees information about specific accommodations</a:t>
            </a:r>
          </a:p>
          <a:p>
            <a:pPr eaLnBrk="1" hangingPunct="1"/>
            <a:r>
              <a:rPr lang="en-US" dirty="0" smtClean="0">
                <a:latin typeface="+mn-lt"/>
              </a:rPr>
              <a:t>Communications pertaining to accommodation processes should be filed separately from common personnel file</a:t>
            </a:r>
          </a:p>
        </p:txBody>
      </p:sp>
      <p:pic>
        <p:nvPicPr>
          <p:cNvPr id="6146" name="Picture 2" descr="C:\Documents and Settings\krmoore\Local Settings\Temporary Internet Files\Content.IE5\58YHXW5N\MPj0175622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762000"/>
            <a:ext cx="3657600" cy="18288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When a dispute arises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+mn-lt"/>
              </a:rPr>
              <a:t>Internal MSU procedures:</a:t>
            </a:r>
          </a:p>
          <a:p>
            <a:pPr eaLnBrk="1" hangingPunct="1"/>
            <a:r>
              <a:rPr lang="en-US" dirty="0" smtClean="0">
                <a:latin typeface="+mn-lt"/>
              </a:rPr>
              <a:t>RCPD Dispute Resolution Process</a:t>
            </a:r>
          </a:p>
          <a:p>
            <a:pPr eaLnBrk="1" hangingPunct="1"/>
            <a:r>
              <a:rPr lang="en-US" dirty="0" smtClean="0">
                <a:latin typeface="+mn-lt"/>
              </a:rPr>
              <a:t>Appeal to the office of the ADA Coordinator (The Office for Inclusion)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050" name="Picture 2" descr="C:\Documents and Settings\krmoore\Local Settings\Temporary Internet Files\Content.IE5\DPBVH9F9\MCj03118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838200"/>
            <a:ext cx="1600200" cy="1524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3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External options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>
                <a:latin typeface="+mn-lt"/>
              </a:rPr>
              <a:t>Michigan Department of Civil Rights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n-lt"/>
              </a:rPr>
              <a:t>Equal Employment Opportunity Commission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n-lt"/>
              </a:rPr>
              <a:t>U.S. Department of Education, Office of Civil Rights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n-lt"/>
              </a:rPr>
              <a:t>Lawsuit</a:t>
            </a:r>
          </a:p>
        </p:txBody>
      </p:sp>
      <p:pic>
        <p:nvPicPr>
          <p:cNvPr id="1026" name="Picture 2" descr="C:\Documents and Settings\krmoore\Local Settings\Temporary Internet Files\Content.IE5\913E3G08\MCj029747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4376738"/>
            <a:ext cx="1614487" cy="183356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9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Philosophy on Disabilities and Accessibility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307079"/>
              </p:ext>
            </p:extLst>
          </p:nvPr>
        </p:nvGraphicFramePr>
        <p:xfrm>
          <a:off x="914400" y="1981200"/>
          <a:ext cx="7772400" cy="437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images-MSU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2400" y="1143000"/>
            <a:ext cx="895350" cy="8953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RCPD registered employees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Approximately 200 employees</a:t>
            </a:r>
          </a:p>
          <a:p>
            <a:r>
              <a:rPr lang="en-US" dirty="0" smtClean="0">
                <a:latin typeface="+mn-lt"/>
              </a:rPr>
              <a:t>2% of MSU workforce</a:t>
            </a:r>
          </a:p>
          <a:p>
            <a:pPr lvl="1"/>
            <a:r>
              <a:rPr lang="en-US" dirty="0" smtClean="0">
                <a:latin typeface="+mn-lt"/>
              </a:rPr>
              <a:t>Compare, U.S.:</a:t>
            </a:r>
          </a:p>
          <a:p>
            <a:pPr lvl="2"/>
            <a:r>
              <a:rPr lang="en-US" dirty="0" smtClean="0">
                <a:latin typeface="+mn-lt"/>
              </a:rPr>
              <a:t>Estimated 20% of U.S. population has a disability </a:t>
            </a:r>
          </a:p>
          <a:p>
            <a:pPr lvl="2"/>
            <a:r>
              <a:rPr lang="en-US" dirty="0" smtClean="0">
                <a:latin typeface="+mn-lt"/>
              </a:rPr>
              <a:t>3% of U.S. workforce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572000"/>
            <a:ext cx="132435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8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635505"/>
              </p:ext>
            </p:extLst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6477000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Data effective 2013-2014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0265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4066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Legal requirements under the Americans with Disabilities Act and the Rehabilitation Act: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Provide </a:t>
            </a:r>
            <a:r>
              <a:rPr lang="en-US" b="1" dirty="0" smtClean="0">
                <a:latin typeface="+mn-lt"/>
              </a:rPr>
              <a:t>reasonable accommodations </a:t>
            </a:r>
            <a:r>
              <a:rPr lang="en-US" dirty="0" smtClean="0">
                <a:latin typeface="+mn-lt"/>
              </a:rPr>
              <a:t>to students and employees (faculty and staff) who are qualified individuals with disabilities</a:t>
            </a:r>
          </a:p>
          <a:p>
            <a:r>
              <a:rPr lang="en-US" dirty="0" smtClean="0">
                <a:latin typeface="+mn-lt"/>
              </a:rPr>
              <a:t>Ensure individuals with disabilities have </a:t>
            </a:r>
            <a:r>
              <a:rPr lang="en-US" b="1" dirty="0" smtClean="0">
                <a:latin typeface="+mn-lt"/>
              </a:rPr>
              <a:t>access</a:t>
            </a:r>
            <a:r>
              <a:rPr lang="en-US" dirty="0" smtClean="0">
                <a:latin typeface="+mn-lt"/>
              </a:rPr>
              <a:t> to activities and services offered by MSU</a:t>
            </a:r>
          </a:p>
          <a:p>
            <a:r>
              <a:rPr lang="en-US" dirty="0" smtClean="0">
                <a:latin typeface="+mn-lt"/>
              </a:rPr>
              <a:t>Do not </a:t>
            </a:r>
            <a:r>
              <a:rPr lang="en-US" b="1" dirty="0" smtClean="0">
                <a:latin typeface="+mn-lt"/>
              </a:rPr>
              <a:t>discriminate</a:t>
            </a:r>
            <a:r>
              <a:rPr lang="en-US" dirty="0" smtClean="0">
                <a:latin typeface="+mn-lt"/>
              </a:rPr>
              <a:t> against or harass an individual based on his/her disability 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disability?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>
                <a:latin typeface="+mn-lt"/>
              </a:rPr>
              <a:t>A </a:t>
            </a:r>
            <a:r>
              <a:rPr lang="en-US" sz="3200" u="sng" dirty="0" smtClean="0">
                <a:latin typeface="+mn-lt"/>
              </a:rPr>
              <a:t>physical</a:t>
            </a:r>
            <a:r>
              <a:rPr lang="en-US" sz="3200" dirty="0" smtClean="0">
                <a:latin typeface="+mn-lt"/>
              </a:rPr>
              <a:t> or </a:t>
            </a:r>
            <a:r>
              <a:rPr lang="en-US" sz="3200" u="sng" dirty="0" smtClean="0">
                <a:latin typeface="+mn-lt"/>
              </a:rPr>
              <a:t>mental</a:t>
            </a:r>
            <a:r>
              <a:rPr lang="en-US" sz="3200" dirty="0" smtClean="0">
                <a:latin typeface="+mn-lt"/>
              </a:rPr>
              <a:t> impairment that substantially limits one or more major life activities </a:t>
            </a:r>
          </a:p>
          <a:p>
            <a:pPr lvl="0"/>
            <a:r>
              <a:rPr lang="en-US" sz="3200" dirty="0" smtClean="0">
                <a:latin typeface="+mn-lt"/>
              </a:rPr>
              <a:t>Major life activity examples:</a:t>
            </a:r>
          </a:p>
          <a:p>
            <a:pPr lvl="1"/>
            <a:r>
              <a:rPr lang="en-US" dirty="0" smtClean="0">
                <a:latin typeface="+mn-lt"/>
              </a:rPr>
              <a:t>sitting</a:t>
            </a:r>
          </a:p>
          <a:p>
            <a:pPr lvl="1"/>
            <a:r>
              <a:rPr lang="en-US" dirty="0" smtClean="0">
                <a:latin typeface="+mn-lt"/>
              </a:rPr>
              <a:t>sleeping</a:t>
            </a:r>
          </a:p>
          <a:p>
            <a:pPr lvl="1"/>
            <a:r>
              <a:rPr lang="en-US" dirty="0" smtClean="0">
                <a:latin typeface="+mn-lt"/>
              </a:rPr>
              <a:t>concentrating </a:t>
            </a:r>
          </a:p>
          <a:p>
            <a:pPr lvl="1"/>
            <a:r>
              <a:rPr lang="en-US" dirty="0" smtClean="0">
                <a:latin typeface="+mn-lt"/>
              </a:rPr>
              <a:t>major bodily functions, like of the circulatory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NOT a disability?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+mn-lt"/>
              </a:rPr>
              <a:t>Some temporary impairments may not be covered under the disability acts:</a:t>
            </a:r>
          </a:p>
          <a:p>
            <a:pPr lvl="1"/>
            <a:r>
              <a:rPr lang="en-US" dirty="0" smtClean="0">
                <a:latin typeface="+mn-lt"/>
              </a:rPr>
              <a:t>broken limbs that heal normally</a:t>
            </a:r>
          </a:p>
          <a:p>
            <a:pPr lvl="1"/>
            <a:r>
              <a:rPr lang="en-US" dirty="0" smtClean="0">
                <a:latin typeface="+mn-lt"/>
              </a:rPr>
              <a:t>sprained joints</a:t>
            </a:r>
          </a:p>
          <a:p>
            <a:pPr lvl="1"/>
            <a:r>
              <a:rPr lang="en-US" dirty="0" smtClean="0">
                <a:latin typeface="+mn-lt"/>
              </a:rPr>
              <a:t>appendicitis</a:t>
            </a:r>
          </a:p>
          <a:p>
            <a:pPr lvl="1"/>
            <a:r>
              <a:rPr lang="en-US" dirty="0" smtClean="0">
                <a:latin typeface="+mn-lt"/>
              </a:rPr>
              <a:t>seasonal or common influenza</a:t>
            </a:r>
          </a:p>
          <a:p>
            <a:r>
              <a:rPr lang="en-US" dirty="0" smtClean="0">
                <a:latin typeface="+mn-lt"/>
              </a:rPr>
              <a:t>However, no minimum duration requirement: impairment lasting fewer than six months may be substantially limiting.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Invisible disabilities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+mn-lt"/>
              </a:rPr>
              <a:t>Keep in mind, the majority of disabilities are invisible; for example:</a:t>
            </a:r>
          </a:p>
          <a:p>
            <a:pPr lvl="1"/>
            <a:r>
              <a:rPr lang="en-US" dirty="0" smtClean="0">
                <a:latin typeface="+mn-lt"/>
              </a:rPr>
              <a:t>diabetes</a:t>
            </a:r>
          </a:p>
          <a:p>
            <a:pPr lvl="1"/>
            <a:r>
              <a:rPr lang="en-US" dirty="0" smtClean="0">
                <a:latin typeface="+mn-lt"/>
              </a:rPr>
              <a:t>eating disorders</a:t>
            </a:r>
          </a:p>
          <a:p>
            <a:pPr lvl="1"/>
            <a:r>
              <a:rPr lang="en-US" dirty="0" smtClean="0">
                <a:latin typeface="+mn-lt"/>
              </a:rPr>
              <a:t>mental illness</a:t>
            </a:r>
          </a:p>
          <a:p>
            <a:pPr lvl="1"/>
            <a:r>
              <a:rPr lang="en-US" dirty="0" smtClean="0">
                <a:latin typeface="+mn-lt"/>
              </a:rPr>
              <a:t>chronic pain</a:t>
            </a:r>
          </a:p>
          <a:p>
            <a:pPr lvl="1"/>
            <a:r>
              <a:rPr lang="en-US" dirty="0" smtClean="0">
                <a:latin typeface="+mn-lt"/>
              </a:rPr>
              <a:t>cancers</a:t>
            </a:r>
          </a:p>
          <a:p>
            <a:pPr lvl="1"/>
            <a:r>
              <a:rPr lang="en-US" dirty="0" smtClean="0">
                <a:latin typeface="+mn-lt"/>
              </a:rPr>
              <a:t>chemical sensitivities</a:t>
            </a:r>
          </a:p>
          <a:p>
            <a:pPr lvl="1"/>
            <a:r>
              <a:rPr lang="en-US" dirty="0" smtClean="0">
                <a:latin typeface="+mn-lt"/>
              </a:rPr>
              <a:t>asthma</a:t>
            </a:r>
          </a:p>
          <a:p>
            <a:pPr lvl="1"/>
            <a:r>
              <a:rPr lang="en-US" dirty="0" smtClean="0">
                <a:latin typeface="+mn-lt"/>
              </a:rPr>
              <a:t>allergies</a:t>
            </a:r>
          </a:p>
          <a:p>
            <a:pPr lvl="1"/>
            <a:r>
              <a:rPr lang="en-US" dirty="0" smtClean="0">
                <a:latin typeface="+mn-lt"/>
              </a:rPr>
              <a:t>brain damage</a:t>
            </a:r>
          </a:p>
          <a:p>
            <a:pPr lvl="1"/>
            <a:r>
              <a:rPr lang="en-US" dirty="0" smtClean="0">
                <a:latin typeface="+mn-lt"/>
              </a:rPr>
              <a:t>sleep disorders</a:t>
            </a:r>
          </a:p>
          <a:p>
            <a:pPr lvl="1"/>
            <a:r>
              <a:rPr lang="en-US" dirty="0" smtClean="0">
                <a:latin typeface="+mn-lt"/>
              </a:rPr>
              <a:t>HIV</a:t>
            </a:r>
          </a:p>
          <a:p>
            <a:pPr lvl="1"/>
            <a:r>
              <a:rPr lang="en-US" dirty="0" smtClean="0">
                <a:latin typeface="+mn-lt"/>
              </a:rPr>
              <a:t>alcoholism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7657-8D7E-4F58-B166-998CA35237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Medium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Power_Point_Wordmark</Template>
  <TotalTime>33855</TotalTime>
  <Words>1152</Words>
  <Application>Microsoft Office PowerPoint</Application>
  <PresentationFormat>On-screen Show (4:3)</PresentationFormat>
  <Paragraphs>189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MSU Wordmark design</vt:lpstr>
      <vt:lpstr>1_MSU Wordmark design</vt:lpstr>
      <vt:lpstr>The MSU Approach MAXIMIZING ABILITY with REASONABLE ACCOMMODATIONS</vt:lpstr>
      <vt:lpstr>Mission</vt:lpstr>
      <vt:lpstr>Our Philosophy on Disabilities and Accessibility</vt:lpstr>
      <vt:lpstr>RCPD registered employees with disabilities</vt:lpstr>
      <vt:lpstr>PowerPoint Presentation</vt:lpstr>
      <vt:lpstr>Legal requirements under the Americans with Disabilities Act and the Rehabilitation Act:</vt:lpstr>
      <vt:lpstr>What is a disability?</vt:lpstr>
      <vt:lpstr>What is NOT a disability?</vt:lpstr>
      <vt:lpstr>Invisible disabilities </vt:lpstr>
      <vt:lpstr>To be protected, one must be a “qualified” individual with a disability.  What is a “qualified” individual with a disability?</vt:lpstr>
      <vt:lpstr>What is an accommodation?</vt:lpstr>
      <vt:lpstr>Some typical accommodations </vt:lpstr>
      <vt:lpstr>Recognizing potential needs</vt:lpstr>
      <vt:lpstr>Interactive Process</vt:lpstr>
      <vt:lpstr>MSU Reasonable Accommodation Policy</vt:lpstr>
      <vt:lpstr>What will RCPD need from you?</vt:lpstr>
      <vt:lpstr>What is an essential function?</vt:lpstr>
      <vt:lpstr>What is an unreasonable accommodation?</vt:lpstr>
      <vt:lpstr>Statement of Employee Accommodation Determination (SEAD)</vt:lpstr>
      <vt:lpstr>What should a supervisor do if they believe an accommodation is unreasonable?</vt:lpstr>
      <vt:lpstr>Common mistakes by supervisors</vt:lpstr>
      <vt:lpstr>Hiring</vt:lpstr>
      <vt:lpstr>Leave</vt:lpstr>
      <vt:lpstr>Confidentiality</vt:lpstr>
      <vt:lpstr>When a dispute arises</vt:lpstr>
      <vt:lpstr>External options</vt:lpstr>
    </vt:vector>
  </TitlesOfParts>
  <Company>Michigan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Greater Diversity in the Halls of Ivy</dc:title>
  <dc:creator>John Pedraza</dc:creator>
  <cp:lastModifiedBy>John Pedraza</cp:lastModifiedBy>
  <cp:revision>810</cp:revision>
  <cp:lastPrinted>2012-11-12T21:18:09Z</cp:lastPrinted>
  <dcterms:created xsi:type="dcterms:W3CDTF">2002-02-13T20:03:58Z</dcterms:created>
  <dcterms:modified xsi:type="dcterms:W3CDTF">2015-02-03T14:10:15Z</dcterms:modified>
</cp:coreProperties>
</file>