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99" r:id="rId2"/>
  </p:sldMasterIdLst>
  <p:notesMasterIdLst>
    <p:notesMasterId r:id="rId24"/>
  </p:notesMasterIdLst>
  <p:sldIdLst>
    <p:sldId id="256" r:id="rId3"/>
    <p:sldId id="257" r:id="rId4"/>
    <p:sldId id="259" r:id="rId5"/>
    <p:sldId id="260" r:id="rId6"/>
    <p:sldId id="261" r:id="rId7"/>
    <p:sldId id="285" r:id="rId8"/>
    <p:sldId id="284" r:id="rId9"/>
    <p:sldId id="267" r:id="rId10"/>
    <p:sldId id="266" r:id="rId11"/>
    <p:sldId id="269" r:id="rId12"/>
    <p:sldId id="268" r:id="rId13"/>
    <p:sldId id="283" r:id="rId14"/>
    <p:sldId id="286" r:id="rId15"/>
    <p:sldId id="287" r:id="rId16"/>
    <p:sldId id="288" r:id="rId17"/>
    <p:sldId id="270" r:id="rId18"/>
    <p:sldId id="272" r:id="rId19"/>
    <p:sldId id="271" r:id="rId20"/>
    <p:sldId id="278" r:id="rId21"/>
    <p:sldId id="279" r:id="rId22"/>
    <p:sldId id="282" r:id="rId23"/>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BD1B"/>
    <a:srgbClr val="18453B"/>
    <a:srgbClr val="0C533A"/>
    <a:srgbClr val="064339"/>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9" autoAdjust="0"/>
    <p:restoredTop sz="71561" autoAdjust="0"/>
  </p:normalViewPr>
  <p:slideViewPr>
    <p:cSldViewPr snapToGrid="0" snapToObjects="1" showGuides="1">
      <p:cViewPr varScale="1">
        <p:scale>
          <a:sx n="50" d="100"/>
          <a:sy n="50" d="100"/>
        </p:scale>
        <p:origin x="1325" y="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2"/>
            <a:ext cx="3037840" cy="466434"/>
          </a:xfrm>
          <a:prstGeom prst="rect">
            <a:avLst/>
          </a:prstGeom>
        </p:spPr>
        <p:txBody>
          <a:bodyPr vert="horz" lIns="93177" tIns="46589" rIns="93177" bIns="46589" rtlCol="0"/>
          <a:lstStyle>
            <a:lvl1pPr algn="r">
              <a:defRPr sz="1200"/>
            </a:lvl1pPr>
          </a:lstStyle>
          <a:p>
            <a:fld id="{9CAAAF8D-0B30-48CE-BC55-A427664296FF}" type="datetimeFigureOut">
              <a:rPr lang="en-US" smtClean="0"/>
              <a:t>10/8/2014</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1"/>
            <a:ext cx="5608320" cy="3660459"/>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259D470-9148-4F36-BF9C-B19A90541DC2}" type="slidenum">
              <a:rPr lang="en-US" smtClean="0"/>
              <a:t>‹#›</a:t>
            </a:fld>
            <a:endParaRPr lang="en-US"/>
          </a:p>
        </p:txBody>
      </p:sp>
    </p:spTree>
    <p:extLst>
      <p:ext uri="{BB962C8B-B14F-4D97-AF65-F5344CB8AC3E}">
        <p14:creationId xmlns:p14="http://schemas.microsoft.com/office/powerpoint/2010/main" val="1079198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59D470-9148-4F36-BF9C-B19A90541DC2}" type="slidenum">
              <a:rPr lang="en-US" smtClean="0"/>
              <a:t>1</a:t>
            </a:fld>
            <a:endParaRPr lang="en-US"/>
          </a:p>
        </p:txBody>
      </p:sp>
    </p:spTree>
    <p:extLst>
      <p:ext uri="{BB962C8B-B14F-4D97-AF65-F5344CB8AC3E}">
        <p14:creationId xmlns:p14="http://schemas.microsoft.com/office/powerpoint/2010/main" val="4239503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has to be his PII.  Do not disclose the PII of others.</a:t>
            </a:r>
          </a:p>
          <a:p>
            <a:endParaRPr lang="en-US" baseline="0" dirty="0" smtClean="0"/>
          </a:p>
          <a:p>
            <a:r>
              <a:rPr lang="en-US" baseline="0" dirty="0" smtClean="0"/>
              <a:t>Allowance to share: Exceptions give us the right to share with certain people, including parents. MSU policy is that we do not share.</a:t>
            </a:r>
            <a:endParaRPr lang="en-US" dirty="0"/>
          </a:p>
        </p:txBody>
      </p:sp>
      <p:sp>
        <p:nvSpPr>
          <p:cNvPr id="4" name="Slide Number Placeholder 3"/>
          <p:cNvSpPr>
            <a:spLocks noGrp="1"/>
          </p:cNvSpPr>
          <p:nvPr>
            <p:ph type="sldNum" sz="quarter" idx="10"/>
          </p:nvPr>
        </p:nvSpPr>
        <p:spPr/>
        <p:txBody>
          <a:bodyPr/>
          <a:lstStyle/>
          <a:p>
            <a:fld id="{8259D470-9148-4F36-BF9C-B19A90541DC2}" type="slidenum">
              <a:rPr lang="en-US" smtClean="0"/>
              <a:t>10</a:t>
            </a:fld>
            <a:endParaRPr lang="en-US"/>
          </a:p>
        </p:txBody>
      </p:sp>
    </p:spTree>
    <p:extLst>
      <p:ext uri="{BB962C8B-B14F-4D97-AF65-F5344CB8AC3E}">
        <p14:creationId xmlns:p14="http://schemas.microsoft.com/office/powerpoint/2010/main" val="5355601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MSU provides</a:t>
            </a:r>
            <a:r>
              <a:rPr lang="en-US" baseline="0" dirty="0" smtClean="0"/>
              <a:t> history re directory information and annual notice of directory information</a:t>
            </a:r>
          </a:p>
          <a:p>
            <a:endParaRPr lang="en-US" dirty="0"/>
          </a:p>
          <a:p>
            <a:r>
              <a:rPr lang="en-US" dirty="0"/>
              <a:t>Student’s name; </a:t>
            </a:r>
          </a:p>
          <a:p>
            <a:r>
              <a:rPr lang="en-US" dirty="0"/>
              <a:t> Student’s local address (if listed); </a:t>
            </a:r>
          </a:p>
          <a:p>
            <a:r>
              <a:rPr lang="en-US" dirty="0"/>
              <a:t> Student’s local phone number (if listed); </a:t>
            </a:r>
          </a:p>
          <a:p>
            <a:r>
              <a:rPr lang="en-US" dirty="0"/>
              <a:t> MSU </a:t>
            </a:r>
            <a:r>
              <a:rPr lang="en-US" dirty="0" err="1"/>
              <a:t>NetID</a:t>
            </a:r>
            <a:r>
              <a:rPr lang="en-US" dirty="0"/>
              <a:t> e-mail address (if listed); </a:t>
            </a:r>
          </a:p>
          <a:p>
            <a:r>
              <a:rPr lang="en-US" dirty="0"/>
              <a:t> Student’s permanent address (if listed); </a:t>
            </a:r>
          </a:p>
          <a:p>
            <a:r>
              <a:rPr lang="en-US" dirty="0"/>
              <a:t> Student’s permanent telephone number (if listed); </a:t>
            </a:r>
          </a:p>
          <a:p>
            <a:r>
              <a:rPr lang="en-US" dirty="0"/>
              <a:t> Current enrollment status or dates of attendance; </a:t>
            </a:r>
          </a:p>
          <a:p>
            <a:r>
              <a:rPr lang="en-US" dirty="0"/>
              <a:t> Program level (undergraduate, graduate, professional); </a:t>
            </a:r>
          </a:p>
          <a:p>
            <a:r>
              <a:rPr lang="en-US" dirty="0"/>
              <a:t> Class (freshman, sophomore, junior, senior, etc.); </a:t>
            </a:r>
          </a:p>
          <a:p>
            <a:r>
              <a:rPr lang="en-US" dirty="0"/>
              <a:t> Major field of study; </a:t>
            </a:r>
          </a:p>
          <a:p>
            <a:r>
              <a:rPr lang="en-US" dirty="0"/>
              <a:t> Current term candidacy for degree and/or teacher certification; </a:t>
            </a:r>
          </a:p>
          <a:p>
            <a:r>
              <a:rPr lang="en-US" dirty="0"/>
              <a:t> Employment status as a graduate teaching or research assistant, office address and office phone number; </a:t>
            </a:r>
          </a:p>
          <a:p>
            <a:r>
              <a:rPr lang="en-US" dirty="0"/>
              <a:t> Information pertaining to awards and honors achievements; </a:t>
            </a:r>
          </a:p>
          <a:p>
            <a:r>
              <a:rPr lang="en-US" dirty="0"/>
              <a:t> Degree(s) earned from Michigan State University and effective date(s); </a:t>
            </a:r>
          </a:p>
          <a:p>
            <a:r>
              <a:rPr lang="en-US" dirty="0"/>
              <a:t> Participation in officially recognized University activities and sports, including weight and height of athletic team members; </a:t>
            </a:r>
          </a:p>
          <a:p>
            <a:r>
              <a:rPr lang="en-US" dirty="0"/>
              <a:t> The most recent educational agency or institution attended; </a:t>
            </a:r>
          </a:p>
          <a:p>
            <a:r>
              <a:rPr lang="en-US" dirty="0"/>
              <a:t> The registration documents of student organizations which contain the names and addresses of the officers and the statement of purpose of the organization. These documents are available in the Student Activities Office, 101 Student Services Building, East Lansing, Michigan. </a:t>
            </a:r>
          </a:p>
          <a:p>
            <a:endParaRPr lang="en-US" dirty="0"/>
          </a:p>
        </p:txBody>
      </p:sp>
      <p:sp>
        <p:nvSpPr>
          <p:cNvPr id="4" name="Slide Number Placeholder 3"/>
          <p:cNvSpPr>
            <a:spLocks noGrp="1"/>
          </p:cNvSpPr>
          <p:nvPr>
            <p:ph type="sldNum" sz="quarter" idx="10"/>
          </p:nvPr>
        </p:nvSpPr>
        <p:spPr/>
        <p:txBody>
          <a:bodyPr/>
          <a:lstStyle/>
          <a:p>
            <a:fld id="{8259D470-9148-4F36-BF9C-B19A90541DC2}" type="slidenum">
              <a:rPr lang="en-US" smtClean="0"/>
              <a:t>11</a:t>
            </a:fld>
            <a:endParaRPr lang="en-US"/>
          </a:p>
        </p:txBody>
      </p:sp>
    </p:spTree>
    <p:extLst>
      <p:ext uri="{BB962C8B-B14F-4D97-AF65-F5344CB8AC3E}">
        <p14:creationId xmlns:p14="http://schemas.microsoft.com/office/powerpoint/2010/main" val="1761785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59D470-9148-4F36-BF9C-B19A90541DC2}" type="slidenum">
              <a:rPr lang="en-US" smtClean="0"/>
              <a:t>12</a:t>
            </a:fld>
            <a:endParaRPr lang="en-US"/>
          </a:p>
        </p:txBody>
      </p:sp>
    </p:spTree>
    <p:extLst>
      <p:ext uri="{BB962C8B-B14F-4D97-AF65-F5344CB8AC3E}">
        <p14:creationId xmlns:p14="http://schemas.microsoft.com/office/powerpoint/2010/main" val="528673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59D470-9148-4F36-BF9C-B19A90541DC2}" type="slidenum">
              <a:rPr lang="en-US" smtClean="0"/>
              <a:t>13</a:t>
            </a:fld>
            <a:endParaRPr lang="en-US"/>
          </a:p>
        </p:txBody>
      </p:sp>
    </p:spTree>
    <p:extLst>
      <p:ext uri="{BB962C8B-B14F-4D97-AF65-F5344CB8AC3E}">
        <p14:creationId xmlns:p14="http://schemas.microsoft.com/office/powerpoint/2010/main" val="10132138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Audits,</a:t>
            </a:r>
            <a:r>
              <a:rPr lang="en-US" baseline="0" dirty="0" smtClean="0"/>
              <a:t> Studies, Subpoenas, </a:t>
            </a:r>
            <a:endParaRPr lang="en-US" dirty="0"/>
          </a:p>
        </p:txBody>
      </p:sp>
      <p:sp>
        <p:nvSpPr>
          <p:cNvPr id="4" name="Slide Number Placeholder 3"/>
          <p:cNvSpPr>
            <a:spLocks noGrp="1"/>
          </p:cNvSpPr>
          <p:nvPr>
            <p:ph type="sldNum" sz="quarter" idx="10"/>
          </p:nvPr>
        </p:nvSpPr>
        <p:spPr/>
        <p:txBody>
          <a:bodyPr/>
          <a:lstStyle/>
          <a:p>
            <a:fld id="{8259D470-9148-4F36-BF9C-B19A90541DC2}" type="slidenum">
              <a:rPr lang="en-US" smtClean="0"/>
              <a:t>14</a:t>
            </a:fld>
            <a:endParaRPr lang="en-US"/>
          </a:p>
        </p:txBody>
      </p:sp>
    </p:spTree>
    <p:extLst>
      <p:ext uri="{BB962C8B-B14F-4D97-AF65-F5344CB8AC3E}">
        <p14:creationId xmlns:p14="http://schemas.microsoft.com/office/powerpoint/2010/main" val="13073255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connection with crimes and sex offenses</a:t>
            </a:r>
            <a:endParaRPr lang="en-US" dirty="0"/>
          </a:p>
        </p:txBody>
      </p:sp>
      <p:sp>
        <p:nvSpPr>
          <p:cNvPr id="4" name="Slide Number Placeholder 3"/>
          <p:cNvSpPr>
            <a:spLocks noGrp="1"/>
          </p:cNvSpPr>
          <p:nvPr>
            <p:ph type="sldNum" sz="quarter" idx="10"/>
          </p:nvPr>
        </p:nvSpPr>
        <p:spPr/>
        <p:txBody>
          <a:bodyPr/>
          <a:lstStyle/>
          <a:p>
            <a:fld id="{8259D470-9148-4F36-BF9C-B19A90541DC2}" type="slidenum">
              <a:rPr lang="en-US" smtClean="0"/>
              <a:t>15</a:t>
            </a:fld>
            <a:endParaRPr lang="en-US"/>
          </a:p>
        </p:txBody>
      </p:sp>
    </p:spTree>
    <p:extLst>
      <p:ext uri="{BB962C8B-B14F-4D97-AF65-F5344CB8AC3E}">
        <p14:creationId xmlns:p14="http://schemas.microsoft.com/office/powerpoint/2010/main" val="22454120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not meant to be so restrictive</a:t>
            </a:r>
            <a:r>
              <a:rPr lang="en-US" baseline="0" dirty="0" smtClean="0"/>
              <a:t> that you cannot exercise your reasonable discretion.  If a student shares their student records with you which say they are prone to having grand mal seizures, and they have one during an advising session, tell the people who you believe can help.</a:t>
            </a:r>
            <a:endParaRPr lang="en-US" dirty="0"/>
          </a:p>
        </p:txBody>
      </p:sp>
      <p:sp>
        <p:nvSpPr>
          <p:cNvPr id="4" name="Slide Number Placeholder 3"/>
          <p:cNvSpPr>
            <a:spLocks noGrp="1"/>
          </p:cNvSpPr>
          <p:nvPr>
            <p:ph type="sldNum" sz="quarter" idx="10"/>
          </p:nvPr>
        </p:nvSpPr>
        <p:spPr/>
        <p:txBody>
          <a:bodyPr/>
          <a:lstStyle/>
          <a:p>
            <a:fld id="{8259D470-9148-4F36-BF9C-B19A90541DC2}" type="slidenum">
              <a:rPr lang="en-US" smtClean="0"/>
              <a:t>16</a:t>
            </a:fld>
            <a:endParaRPr lang="en-US"/>
          </a:p>
        </p:txBody>
      </p:sp>
    </p:spTree>
    <p:extLst>
      <p:ext uri="{BB962C8B-B14F-4D97-AF65-F5344CB8AC3E}">
        <p14:creationId xmlns:p14="http://schemas.microsoft.com/office/powerpoint/2010/main" val="22292721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can view this as another emergency exception.  Tell your supervisor, counseling center, etc.  But if it seems urgent, disclose as necessary.  You can ask other students to keep an eye on him, etc.</a:t>
            </a:r>
            <a:endParaRPr lang="en-US" dirty="0"/>
          </a:p>
        </p:txBody>
      </p:sp>
      <p:sp>
        <p:nvSpPr>
          <p:cNvPr id="4" name="Slide Number Placeholder 3"/>
          <p:cNvSpPr>
            <a:spLocks noGrp="1"/>
          </p:cNvSpPr>
          <p:nvPr>
            <p:ph type="sldNum" sz="quarter" idx="10"/>
          </p:nvPr>
        </p:nvSpPr>
        <p:spPr/>
        <p:txBody>
          <a:bodyPr/>
          <a:lstStyle/>
          <a:p>
            <a:fld id="{8259D470-9148-4F36-BF9C-B19A90541DC2}" type="slidenum">
              <a:rPr lang="en-US" smtClean="0"/>
              <a:t>17</a:t>
            </a:fld>
            <a:endParaRPr lang="en-US"/>
          </a:p>
        </p:txBody>
      </p:sp>
    </p:spTree>
    <p:extLst>
      <p:ext uri="{BB962C8B-B14F-4D97-AF65-F5344CB8AC3E}">
        <p14:creationId xmlns:p14="http://schemas.microsoft.com/office/powerpoint/2010/main" val="28040450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scenario</a:t>
            </a:r>
            <a:r>
              <a:rPr lang="en-US" baseline="0" dirty="0" smtClean="0"/>
              <a:t> with news.</a:t>
            </a:r>
            <a:endParaRPr lang="en-US" dirty="0"/>
          </a:p>
        </p:txBody>
      </p:sp>
      <p:sp>
        <p:nvSpPr>
          <p:cNvPr id="4" name="Slide Number Placeholder 3"/>
          <p:cNvSpPr>
            <a:spLocks noGrp="1"/>
          </p:cNvSpPr>
          <p:nvPr>
            <p:ph type="sldNum" sz="quarter" idx="10"/>
          </p:nvPr>
        </p:nvSpPr>
        <p:spPr/>
        <p:txBody>
          <a:bodyPr/>
          <a:lstStyle/>
          <a:p>
            <a:fld id="{8259D470-9148-4F36-BF9C-B19A90541DC2}" type="slidenum">
              <a:rPr lang="en-US" smtClean="0"/>
              <a:t>18</a:t>
            </a:fld>
            <a:endParaRPr lang="en-US"/>
          </a:p>
        </p:txBody>
      </p:sp>
    </p:spTree>
    <p:extLst>
      <p:ext uri="{BB962C8B-B14F-4D97-AF65-F5344CB8AC3E}">
        <p14:creationId xmlns:p14="http://schemas.microsoft.com/office/powerpoint/2010/main" val="2650392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a:t>
            </a:r>
            <a:endParaRPr lang="en-US" dirty="0"/>
          </a:p>
        </p:txBody>
      </p:sp>
      <p:sp>
        <p:nvSpPr>
          <p:cNvPr id="4" name="Slide Number Placeholder 3"/>
          <p:cNvSpPr>
            <a:spLocks noGrp="1"/>
          </p:cNvSpPr>
          <p:nvPr>
            <p:ph type="sldNum" sz="quarter" idx="10"/>
          </p:nvPr>
        </p:nvSpPr>
        <p:spPr/>
        <p:txBody>
          <a:bodyPr/>
          <a:lstStyle/>
          <a:p>
            <a:fld id="{8259D470-9148-4F36-BF9C-B19A90541DC2}" type="slidenum">
              <a:rPr lang="en-US" smtClean="0"/>
              <a:t>19</a:t>
            </a:fld>
            <a:endParaRPr lang="en-US"/>
          </a:p>
        </p:txBody>
      </p:sp>
    </p:spTree>
    <p:extLst>
      <p:ext uri="{BB962C8B-B14F-4D97-AF65-F5344CB8AC3E}">
        <p14:creationId xmlns:p14="http://schemas.microsoft.com/office/powerpoint/2010/main" val="1960053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a:t>
            </a:r>
            <a:r>
              <a:rPr lang="en-US" baseline="0" dirty="0" smtClean="0"/>
              <a:t> like when you go to the doctor, counselor, priest, etc.</a:t>
            </a:r>
          </a:p>
          <a:p>
            <a:r>
              <a:rPr lang="en-US" baseline="0" dirty="0" smtClean="0"/>
              <a:t>We will focus on Privacy.</a:t>
            </a:r>
          </a:p>
        </p:txBody>
      </p:sp>
      <p:sp>
        <p:nvSpPr>
          <p:cNvPr id="4" name="Slide Number Placeholder 3"/>
          <p:cNvSpPr>
            <a:spLocks noGrp="1"/>
          </p:cNvSpPr>
          <p:nvPr>
            <p:ph type="sldNum" sz="quarter" idx="10"/>
          </p:nvPr>
        </p:nvSpPr>
        <p:spPr/>
        <p:txBody>
          <a:bodyPr/>
          <a:lstStyle/>
          <a:p>
            <a:fld id="{8259D470-9148-4F36-BF9C-B19A90541DC2}" type="slidenum">
              <a:rPr lang="en-US" smtClean="0"/>
              <a:t>2</a:t>
            </a:fld>
            <a:endParaRPr lang="en-US"/>
          </a:p>
        </p:txBody>
      </p:sp>
    </p:spTree>
    <p:extLst>
      <p:ext uri="{BB962C8B-B14F-4D97-AF65-F5344CB8AC3E}">
        <p14:creationId xmlns:p14="http://schemas.microsoft.com/office/powerpoint/2010/main" val="27274947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does not mean you automatically lose your job and the University is fined 1Million dollars. The FPCO…</a:t>
            </a:r>
          </a:p>
        </p:txBody>
      </p:sp>
      <p:sp>
        <p:nvSpPr>
          <p:cNvPr id="4" name="Slide Number Placeholder 3"/>
          <p:cNvSpPr>
            <a:spLocks noGrp="1"/>
          </p:cNvSpPr>
          <p:nvPr>
            <p:ph type="sldNum" sz="quarter" idx="10"/>
          </p:nvPr>
        </p:nvSpPr>
        <p:spPr/>
        <p:txBody>
          <a:bodyPr/>
          <a:lstStyle/>
          <a:p>
            <a:fld id="{8259D470-9148-4F36-BF9C-B19A90541DC2}" type="slidenum">
              <a:rPr lang="en-US" smtClean="0"/>
              <a:t>20</a:t>
            </a:fld>
            <a:endParaRPr lang="en-US"/>
          </a:p>
        </p:txBody>
      </p:sp>
    </p:spTree>
    <p:extLst>
      <p:ext uri="{BB962C8B-B14F-4D97-AF65-F5344CB8AC3E}">
        <p14:creationId xmlns:p14="http://schemas.microsoft.com/office/powerpoint/2010/main" val="3736540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59D470-9148-4F36-BF9C-B19A90541DC2}" type="slidenum">
              <a:rPr lang="en-US" smtClean="0"/>
              <a:t>21</a:t>
            </a:fld>
            <a:endParaRPr lang="en-US"/>
          </a:p>
        </p:txBody>
      </p:sp>
    </p:spTree>
    <p:extLst>
      <p:ext uri="{BB962C8B-B14F-4D97-AF65-F5344CB8AC3E}">
        <p14:creationId xmlns:p14="http://schemas.microsoft.com/office/powerpoint/2010/main" val="1417879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Records</a:t>
            </a:r>
            <a:r>
              <a:rPr lang="en-US" baseline="0" dirty="0" smtClean="0"/>
              <a:t> include anything and everything: Handwriting, print, computer media, audio, video, film, hand-carved stone tablets, etc.  Includes emails to and from the student.</a:t>
            </a:r>
          </a:p>
        </p:txBody>
      </p:sp>
      <p:sp>
        <p:nvSpPr>
          <p:cNvPr id="4" name="Slide Number Placeholder 3"/>
          <p:cNvSpPr>
            <a:spLocks noGrp="1"/>
          </p:cNvSpPr>
          <p:nvPr>
            <p:ph type="sldNum" sz="quarter" idx="10"/>
          </p:nvPr>
        </p:nvSpPr>
        <p:spPr/>
        <p:txBody>
          <a:bodyPr/>
          <a:lstStyle/>
          <a:p>
            <a:fld id="{8259D470-9148-4F36-BF9C-B19A90541DC2}" type="slidenum">
              <a:rPr lang="en-US" smtClean="0"/>
              <a:t>3</a:t>
            </a:fld>
            <a:endParaRPr lang="en-US"/>
          </a:p>
        </p:txBody>
      </p:sp>
    </p:spTree>
    <p:extLst>
      <p:ext uri="{BB962C8B-B14F-4D97-AF65-F5344CB8AC3E}">
        <p14:creationId xmlns:p14="http://schemas.microsoft.com/office/powerpoint/2010/main" val="3076396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59D470-9148-4F36-BF9C-B19A90541DC2}" type="slidenum">
              <a:rPr lang="en-US" smtClean="0"/>
              <a:t>4</a:t>
            </a:fld>
            <a:endParaRPr lang="en-US"/>
          </a:p>
        </p:txBody>
      </p:sp>
    </p:spTree>
    <p:extLst>
      <p:ext uri="{BB962C8B-B14F-4D97-AF65-F5344CB8AC3E}">
        <p14:creationId xmlns:p14="http://schemas.microsoft.com/office/powerpoint/2010/main" val="3436570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Information</a:t>
            </a:r>
            <a:r>
              <a:rPr lang="en-US" baseline="0" dirty="0" smtClean="0"/>
              <a:t> that allows someone in the school community to identify a student.</a:t>
            </a:r>
          </a:p>
          <a:p>
            <a:endParaRPr lang="en-US" baseline="0" dirty="0" smtClean="0"/>
          </a:p>
          <a:p>
            <a:r>
              <a:rPr lang="en-US" baseline="0" dirty="0" smtClean="0"/>
              <a:t>If you only work with one student, and people generally know who it is, then you cannot talk about records which otherwise would not contain PII.  If you work with 50 students, you may be able to talk in general terms about a student without giving out PII.</a:t>
            </a:r>
          </a:p>
          <a:p>
            <a:endParaRPr lang="en-US" baseline="0" dirty="0" smtClean="0"/>
          </a:p>
          <a:p>
            <a:r>
              <a:rPr lang="en-US" baseline="0" dirty="0" smtClean="0"/>
              <a:t>If someone from the news is investigating a story about a student, and wants to know how many math majors who play basketball have Spanish at 3pm on Tuesdays, it is PII and you do not hand it over.</a:t>
            </a:r>
          </a:p>
          <a:p>
            <a:endParaRPr lang="en-US" baseline="0" dirty="0" smtClean="0"/>
          </a:p>
          <a:p>
            <a:r>
              <a:rPr lang="en-US" baseline="0" dirty="0" smtClean="0"/>
              <a:t>BEST PRACTICE = Do not give information out to people outside of the University.</a:t>
            </a:r>
            <a:endParaRPr lang="en-US" dirty="0"/>
          </a:p>
        </p:txBody>
      </p:sp>
      <p:sp>
        <p:nvSpPr>
          <p:cNvPr id="4" name="Slide Number Placeholder 3"/>
          <p:cNvSpPr>
            <a:spLocks noGrp="1"/>
          </p:cNvSpPr>
          <p:nvPr>
            <p:ph type="sldNum" sz="quarter" idx="10"/>
          </p:nvPr>
        </p:nvSpPr>
        <p:spPr/>
        <p:txBody>
          <a:bodyPr/>
          <a:lstStyle/>
          <a:p>
            <a:fld id="{8259D470-9148-4F36-BF9C-B19A90541DC2}" type="slidenum">
              <a:rPr lang="en-US" smtClean="0"/>
              <a:t>5</a:t>
            </a:fld>
            <a:endParaRPr lang="en-US"/>
          </a:p>
        </p:txBody>
      </p:sp>
    </p:spTree>
    <p:extLst>
      <p:ext uri="{BB962C8B-B14F-4D97-AF65-F5344CB8AC3E}">
        <p14:creationId xmlns:p14="http://schemas.microsoft.com/office/powerpoint/2010/main" val="3142106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59D470-9148-4F36-BF9C-B19A90541DC2}" type="slidenum">
              <a:rPr lang="en-US" smtClean="0"/>
              <a:t>6</a:t>
            </a:fld>
            <a:endParaRPr lang="en-US"/>
          </a:p>
        </p:txBody>
      </p:sp>
    </p:spTree>
    <p:extLst>
      <p:ext uri="{BB962C8B-B14F-4D97-AF65-F5344CB8AC3E}">
        <p14:creationId xmlns:p14="http://schemas.microsoft.com/office/powerpoint/2010/main" val="3108407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Sole Possession</a:t>
            </a:r>
            <a:r>
              <a:rPr lang="en-US" baseline="0" dirty="0" smtClean="0"/>
              <a:t> = </a:t>
            </a:r>
            <a:r>
              <a:rPr lang="en-US" dirty="0"/>
              <a:t>Records that are kept in the sole possession of the</a:t>
            </a:r>
          </a:p>
          <a:p>
            <a:r>
              <a:rPr lang="en-US" dirty="0"/>
              <a:t>maker, are used only as a personal memory aid, and are not accessible or revealed</a:t>
            </a:r>
          </a:p>
          <a:p>
            <a:r>
              <a:rPr lang="en-US" dirty="0"/>
              <a:t>to any other person except a temporary substitute for the maker of the record.”</a:t>
            </a:r>
          </a:p>
        </p:txBody>
      </p:sp>
      <p:sp>
        <p:nvSpPr>
          <p:cNvPr id="4" name="Slide Number Placeholder 3"/>
          <p:cNvSpPr>
            <a:spLocks noGrp="1"/>
          </p:cNvSpPr>
          <p:nvPr>
            <p:ph type="sldNum" sz="quarter" idx="10"/>
          </p:nvPr>
        </p:nvSpPr>
        <p:spPr/>
        <p:txBody>
          <a:bodyPr/>
          <a:lstStyle/>
          <a:p>
            <a:fld id="{8259D470-9148-4F36-BF9C-B19A90541DC2}" type="slidenum">
              <a:rPr lang="en-US" smtClean="0"/>
              <a:t>7</a:t>
            </a:fld>
            <a:endParaRPr lang="en-US"/>
          </a:p>
        </p:txBody>
      </p:sp>
    </p:spTree>
    <p:extLst>
      <p:ext uri="{BB962C8B-B14F-4D97-AF65-F5344CB8AC3E}">
        <p14:creationId xmlns:p14="http://schemas.microsoft.com/office/powerpoint/2010/main" val="2204290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School</a:t>
            </a:r>
            <a:r>
              <a:rPr lang="en-US" baseline="0" dirty="0" smtClean="0"/>
              <a:t> Officials are</a:t>
            </a:r>
          </a:p>
          <a:p>
            <a:pPr lvl="1"/>
            <a:r>
              <a:rPr lang="en-US" dirty="0" smtClean="0"/>
              <a:t>(1)</a:t>
            </a:r>
            <a:r>
              <a:rPr lang="en-US" baseline="0" dirty="0" smtClean="0"/>
              <a:t> </a:t>
            </a:r>
            <a:r>
              <a:rPr lang="en-US" dirty="0" smtClean="0"/>
              <a:t>A person employed by the University in an administrative, supervisory, academic/research, or support staff position;</a:t>
            </a:r>
          </a:p>
          <a:p>
            <a:pPr lvl="1"/>
            <a:r>
              <a:rPr lang="en-US" dirty="0" smtClean="0"/>
              <a:t>(2)</a:t>
            </a:r>
            <a:r>
              <a:rPr lang="en-US" baseline="0" dirty="0" smtClean="0"/>
              <a:t> </a:t>
            </a:r>
            <a:r>
              <a:rPr lang="en-US" dirty="0" smtClean="0"/>
              <a:t>Contractors, consultants, volunteers, and other non-employees performing institutional services and functions; (3) and</a:t>
            </a:r>
          </a:p>
          <a:p>
            <a:pPr lvl="1"/>
            <a:r>
              <a:rPr lang="en-US" dirty="0" smtClean="0"/>
              <a:t>A person serving on an official committee, such as a disciplinary or grievance committee, or assisting another school official in performing his or her tasks.  </a:t>
            </a:r>
            <a:endParaRPr lang="en-US" dirty="0"/>
          </a:p>
        </p:txBody>
      </p:sp>
      <p:sp>
        <p:nvSpPr>
          <p:cNvPr id="4" name="Slide Number Placeholder 3"/>
          <p:cNvSpPr>
            <a:spLocks noGrp="1"/>
          </p:cNvSpPr>
          <p:nvPr>
            <p:ph type="sldNum" sz="quarter" idx="10"/>
          </p:nvPr>
        </p:nvSpPr>
        <p:spPr/>
        <p:txBody>
          <a:bodyPr/>
          <a:lstStyle/>
          <a:p>
            <a:fld id="{8259D470-9148-4F36-BF9C-B19A90541DC2}" type="slidenum">
              <a:rPr lang="en-US" smtClean="0"/>
              <a:t>8</a:t>
            </a:fld>
            <a:endParaRPr lang="en-US"/>
          </a:p>
        </p:txBody>
      </p:sp>
    </p:spTree>
    <p:extLst>
      <p:ext uri="{BB962C8B-B14F-4D97-AF65-F5344CB8AC3E}">
        <p14:creationId xmlns:p14="http://schemas.microsoft.com/office/powerpoint/2010/main" val="32904096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fairly expansive, but all of these people must have use for the information.  Use which will relate to the Student’s education.</a:t>
            </a:r>
          </a:p>
          <a:p>
            <a:endParaRPr lang="en-US" baseline="0" dirty="0" smtClean="0"/>
          </a:p>
          <a:p>
            <a:r>
              <a:rPr lang="en-US" baseline="0" dirty="0" smtClean="0"/>
              <a:t>A professor’s vendetta against his former-student would not qualify.</a:t>
            </a:r>
            <a:endParaRPr lang="en-US" dirty="0"/>
          </a:p>
        </p:txBody>
      </p:sp>
      <p:sp>
        <p:nvSpPr>
          <p:cNvPr id="4" name="Slide Number Placeholder 3"/>
          <p:cNvSpPr>
            <a:spLocks noGrp="1"/>
          </p:cNvSpPr>
          <p:nvPr>
            <p:ph type="sldNum" sz="quarter" idx="10"/>
          </p:nvPr>
        </p:nvSpPr>
        <p:spPr/>
        <p:txBody>
          <a:bodyPr/>
          <a:lstStyle/>
          <a:p>
            <a:fld id="{8259D470-9148-4F36-BF9C-B19A90541DC2}" type="slidenum">
              <a:rPr lang="en-US" smtClean="0"/>
              <a:t>9</a:t>
            </a:fld>
            <a:endParaRPr lang="en-US"/>
          </a:p>
        </p:txBody>
      </p:sp>
    </p:spTree>
    <p:extLst>
      <p:ext uri="{BB962C8B-B14F-4D97-AF65-F5344CB8AC3E}">
        <p14:creationId xmlns:p14="http://schemas.microsoft.com/office/powerpoint/2010/main" val="32486698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MSU web type treatmen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43313" y="6565900"/>
            <a:ext cx="1858962" cy="88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728841"/>
            <a:ext cx="7772400" cy="1301965"/>
          </a:xfrm>
          <a:prstGeom prst="rect">
            <a:avLst/>
          </a:prstGeom>
        </p:spPr>
        <p:txBody>
          <a:bodyPr>
            <a:normAutofit/>
          </a:bodyPr>
          <a:lstStyle>
            <a:lvl1pPr algn="l">
              <a:defRPr sz="3600" b="0" i="0" baseline="0">
                <a:ln>
                  <a:noFill/>
                </a:ln>
                <a:solidFill>
                  <a:srgbClr val="18453B"/>
                </a:solidFill>
                <a:latin typeface="Gotham-Bold"/>
                <a:cs typeface="Gotham-Bold"/>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039566"/>
            <a:ext cx="7772400" cy="2102356"/>
          </a:xfrm>
          <a:prstGeom prst="rect">
            <a:avLst/>
          </a:prstGeom>
        </p:spPr>
        <p:txBody>
          <a:bodyPr>
            <a:normAutofit/>
          </a:bodyPr>
          <a:lstStyle>
            <a:lvl1pPr marL="0" indent="0" algn="l">
              <a:buNone/>
              <a:defRPr sz="2400" b="0" i="0">
                <a:solidFill>
                  <a:schemeClr val="tx1">
                    <a:lumMod val="65000"/>
                    <a:lumOff val="35000"/>
                  </a:schemeClr>
                </a:solidFill>
                <a:latin typeface="Gotham Book"/>
                <a:cs typeface="Gotham Boo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206233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80966" y="1272080"/>
            <a:ext cx="7190828" cy="117157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980966" y="2808451"/>
            <a:ext cx="7190828"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703515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427177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379866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7"/>
          <p:cNvSpPr>
            <a:spLocks noGrp="1"/>
          </p:cNvSpPr>
          <p:nvPr>
            <p:ph type="body" idx="1"/>
          </p:nvPr>
        </p:nvSpPr>
        <p:spPr bwMode="auto">
          <a:xfrm>
            <a:off x="552450" y="2720975"/>
            <a:ext cx="8037513" cy="207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TITLE</a:t>
            </a:r>
          </a:p>
        </p:txBody>
      </p:sp>
      <p:pic>
        <p:nvPicPr>
          <p:cNvPr id="1027" name="Picture 4" descr="MSU SW type treatment.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92400" y="431800"/>
            <a:ext cx="3743325" cy="627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3" r:id="rId1"/>
  </p:sldLayoutIdLst>
  <p:txStyles>
    <p:title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p:titleStyle>
    <p:bodyStyle>
      <a:lvl1pPr algn="ctr" defTabSz="457200" rtl="0" eaLnBrk="1" fontAlgn="base" hangingPunct="1">
        <a:spcBef>
          <a:spcPct val="20000"/>
        </a:spcBef>
        <a:spcAft>
          <a:spcPct val="0"/>
        </a:spcAft>
        <a:defRPr sz="4000" b="1" kern="1200">
          <a:solidFill>
            <a:srgbClr val="064339"/>
          </a:solidFill>
          <a:latin typeface="Arial"/>
          <a:ea typeface="ＭＳ Ｐゴシック" charset="-128"/>
          <a:cs typeface="Arial"/>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Gotham Book"/>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Gotham Book"/>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Gotham Book"/>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Gotham Book"/>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TEXT</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Lst>
  <p:txStyles>
    <p:titleStyle>
      <a:lvl1pPr algn="l" defTabSz="457200" rtl="0" fontAlgn="base">
        <a:spcBef>
          <a:spcPct val="0"/>
        </a:spcBef>
        <a:spcAft>
          <a:spcPct val="0"/>
        </a:spcAft>
        <a:defRPr sz="4400" b="1" kern="1200">
          <a:solidFill>
            <a:srgbClr val="6BBD1B"/>
          </a:solidFill>
          <a:latin typeface="Arial"/>
          <a:ea typeface="ＭＳ Ｐゴシック" charset="0"/>
          <a:cs typeface="Arial"/>
        </a:defRPr>
      </a:lvl1pPr>
      <a:lvl2pPr algn="l" defTabSz="457200" rtl="0" fontAlgn="base">
        <a:spcBef>
          <a:spcPct val="0"/>
        </a:spcBef>
        <a:spcAft>
          <a:spcPct val="0"/>
        </a:spcAft>
        <a:defRPr sz="4400" b="1">
          <a:solidFill>
            <a:srgbClr val="6BBD1B"/>
          </a:solidFill>
          <a:latin typeface="Arial" charset="0"/>
          <a:ea typeface="ＭＳ Ｐゴシック" charset="0"/>
        </a:defRPr>
      </a:lvl2pPr>
      <a:lvl3pPr algn="l" defTabSz="457200" rtl="0" fontAlgn="base">
        <a:spcBef>
          <a:spcPct val="0"/>
        </a:spcBef>
        <a:spcAft>
          <a:spcPct val="0"/>
        </a:spcAft>
        <a:defRPr sz="4400" b="1">
          <a:solidFill>
            <a:srgbClr val="6BBD1B"/>
          </a:solidFill>
          <a:latin typeface="Arial" charset="0"/>
          <a:ea typeface="ＭＳ Ｐゴシック" charset="0"/>
        </a:defRPr>
      </a:lvl3pPr>
      <a:lvl4pPr algn="l" defTabSz="457200" rtl="0" fontAlgn="base">
        <a:spcBef>
          <a:spcPct val="0"/>
        </a:spcBef>
        <a:spcAft>
          <a:spcPct val="0"/>
        </a:spcAft>
        <a:defRPr sz="4400" b="1">
          <a:solidFill>
            <a:srgbClr val="6BBD1B"/>
          </a:solidFill>
          <a:latin typeface="Arial" charset="0"/>
          <a:ea typeface="ＭＳ Ｐゴシック" charset="0"/>
        </a:defRPr>
      </a:lvl4pPr>
      <a:lvl5pPr algn="l" defTabSz="457200" rtl="0" fontAlgn="base">
        <a:spcBef>
          <a:spcPct val="0"/>
        </a:spcBef>
        <a:spcAft>
          <a:spcPct val="0"/>
        </a:spcAft>
        <a:defRPr sz="4400" b="1">
          <a:solidFill>
            <a:srgbClr val="6BBD1B"/>
          </a:solidFill>
          <a:latin typeface="Arial" charset="0"/>
          <a:ea typeface="ＭＳ Ｐゴシック" charset="0"/>
        </a:defRPr>
      </a:lvl5pPr>
      <a:lvl6pPr marL="457200" algn="l" defTabSz="457200" rtl="0" fontAlgn="base">
        <a:spcBef>
          <a:spcPct val="0"/>
        </a:spcBef>
        <a:spcAft>
          <a:spcPct val="0"/>
        </a:spcAft>
        <a:defRPr sz="4400" b="1">
          <a:solidFill>
            <a:srgbClr val="6BBD1B"/>
          </a:solidFill>
          <a:latin typeface="Arial" charset="0"/>
          <a:ea typeface="ＭＳ Ｐゴシック" charset="0"/>
        </a:defRPr>
      </a:lvl6pPr>
      <a:lvl7pPr marL="914400" algn="l" defTabSz="457200" rtl="0" fontAlgn="base">
        <a:spcBef>
          <a:spcPct val="0"/>
        </a:spcBef>
        <a:spcAft>
          <a:spcPct val="0"/>
        </a:spcAft>
        <a:defRPr sz="4400" b="1">
          <a:solidFill>
            <a:srgbClr val="6BBD1B"/>
          </a:solidFill>
          <a:latin typeface="Arial" charset="0"/>
          <a:ea typeface="ＭＳ Ｐゴシック" charset="0"/>
        </a:defRPr>
      </a:lvl7pPr>
      <a:lvl8pPr marL="1371600" algn="l" defTabSz="457200" rtl="0" fontAlgn="base">
        <a:spcBef>
          <a:spcPct val="0"/>
        </a:spcBef>
        <a:spcAft>
          <a:spcPct val="0"/>
        </a:spcAft>
        <a:defRPr sz="4400" b="1">
          <a:solidFill>
            <a:srgbClr val="6BBD1B"/>
          </a:solidFill>
          <a:latin typeface="Arial" charset="0"/>
          <a:ea typeface="ＭＳ Ｐゴシック" charset="0"/>
        </a:defRPr>
      </a:lvl8pPr>
      <a:lvl9pPr marL="1828800" algn="l" defTabSz="457200" rtl="0" fontAlgn="base">
        <a:spcBef>
          <a:spcPct val="0"/>
        </a:spcBef>
        <a:spcAft>
          <a:spcPct val="0"/>
        </a:spcAft>
        <a:defRPr sz="4400" b="1">
          <a:solidFill>
            <a:srgbClr val="6BBD1B"/>
          </a:solidFill>
          <a:latin typeface="Arial" charset="0"/>
          <a:ea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rgbClr val="7F7F7F"/>
          </a:solidFill>
          <a:latin typeface="Arial"/>
          <a:ea typeface="ＭＳ Ｐゴシック" charset="0"/>
          <a:cs typeface="Arial"/>
        </a:defRPr>
      </a:lvl1pPr>
      <a:lvl2pPr marL="742950" indent="-285750" algn="l" defTabSz="457200" rtl="0" fontAlgn="base">
        <a:spcBef>
          <a:spcPct val="20000"/>
        </a:spcBef>
        <a:spcAft>
          <a:spcPct val="0"/>
        </a:spcAft>
        <a:buFont typeface="Arial" charset="0"/>
        <a:buChar char="–"/>
        <a:defRPr sz="2800" kern="1200">
          <a:solidFill>
            <a:srgbClr val="7F7F7F"/>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rgbClr val="7F7F7F"/>
          </a:solidFill>
          <a:latin typeface="Arial"/>
          <a:ea typeface="ＭＳ Ｐゴシック" charset="0"/>
          <a:cs typeface="Arial"/>
        </a:defRPr>
      </a:lvl3pPr>
      <a:lvl4pPr marL="1600200" indent="-228600" algn="l" defTabSz="457200" rtl="0" fontAlgn="base">
        <a:spcBef>
          <a:spcPct val="20000"/>
        </a:spcBef>
        <a:spcAft>
          <a:spcPct val="0"/>
        </a:spcAft>
        <a:buFont typeface="Arial" charset="0"/>
        <a:buChar char="–"/>
        <a:defRPr sz="2000" kern="1200">
          <a:solidFill>
            <a:schemeClr val="tx1"/>
          </a:solidFill>
          <a:latin typeface="Arial"/>
          <a:ea typeface="ＭＳ Ｐゴシック" charset="0"/>
          <a:cs typeface="Arial"/>
        </a:defRPr>
      </a:lvl4pPr>
      <a:lvl5pPr marL="2057400" indent="-228600" algn="l" defTabSz="457200" rtl="0" fontAlgn="base">
        <a:spcBef>
          <a:spcPct val="20000"/>
        </a:spcBef>
        <a:spcAft>
          <a:spcPct val="0"/>
        </a:spcAft>
        <a:buFont typeface="Arial" charset="0"/>
        <a:buChar char="»"/>
        <a:defRPr sz="2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s://www.reg.msu.edu/ROInfo/Notices/PrivacyGuidelines.aspx"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mailto:robkent@msu.edu"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1728788"/>
            <a:ext cx="7772400" cy="15367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algn="ctr"/>
            <a:r>
              <a:rPr lang="en-US" dirty="0">
                <a:latin typeface="Gotham-Bold" charset="0"/>
                <a:ea typeface="ＭＳ Ｐゴシック" charset="0"/>
                <a:cs typeface="Gotham-Bold" charset="0"/>
              </a:rPr>
              <a:t>FERPA </a:t>
            </a:r>
            <a:r>
              <a:rPr lang="en-US" dirty="0" smtClean="0">
                <a:latin typeface="Gotham-Bold" charset="0"/>
                <a:ea typeface="ＭＳ Ｐゴシック" charset="0"/>
                <a:cs typeface="Gotham-Bold" charset="0"/>
              </a:rPr>
              <a:t>Overview for</a:t>
            </a:r>
            <a:r>
              <a:rPr lang="en-US" dirty="0">
                <a:latin typeface="Gotham-Bold" charset="0"/>
                <a:ea typeface="ＭＳ Ｐゴシック" charset="0"/>
                <a:cs typeface="Gotham-Bold" charset="0"/>
              </a:rPr>
              <a:t/>
            </a:r>
            <a:br>
              <a:rPr lang="en-US" dirty="0">
                <a:latin typeface="Gotham-Bold" charset="0"/>
                <a:ea typeface="ＭＳ Ｐゴシック" charset="0"/>
                <a:cs typeface="Gotham-Bold" charset="0"/>
              </a:rPr>
            </a:br>
            <a:r>
              <a:rPr lang="en-US" dirty="0">
                <a:latin typeface="Gotham-Bold" charset="0"/>
                <a:ea typeface="ＭＳ Ｐゴシック" charset="0"/>
                <a:cs typeface="Gotham-Bold" charset="0"/>
              </a:rPr>
              <a:t>CANR Business Managers</a:t>
            </a:r>
          </a:p>
        </p:txBody>
      </p:sp>
      <p:sp>
        <p:nvSpPr>
          <p:cNvPr id="3" name="Subtitle 2"/>
          <p:cNvSpPr>
            <a:spLocks noGrp="1"/>
          </p:cNvSpPr>
          <p:nvPr>
            <p:ph type="subTitle" idx="1"/>
          </p:nvPr>
        </p:nvSpPr>
        <p:spPr>
          <a:xfrm>
            <a:off x="1371600" y="3660775"/>
            <a:ext cx="6400800" cy="1471613"/>
          </a:xfrm>
        </p:spPr>
        <p:txBody>
          <a:bodyPr rtlCol="0"/>
          <a:lstStyle/>
          <a:p>
            <a:pPr algn="ctr" fontAlgn="auto">
              <a:spcAft>
                <a:spcPts val="0"/>
              </a:spcAft>
              <a:buFont typeface="Arial"/>
              <a:buNone/>
              <a:defRPr/>
            </a:pPr>
            <a:r>
              <a:rPr lang="en-US" dirty="0" smtClean="0">
                <a:ea typeface="+mn-ea"/>
              </a:rPr>
              <a:t>Rob Kent, MSU Assistant General Counsel</a:t>
            </a:r>
          </a:p>
          <a:p>
            <a:pPr algn="ctr" fontAlgn="auto">
              <a:spcAft>
                <a:spcPts val="0"/>
              </a:spcAft>
              <a:buFont typeface="Arial"/>
              <a:buNone/>
              <a:defRPr/>
            </a:pPr>
            <a:r>
              <a:rPr lang="en-US" dirty="0" smtClean="0">
                <a:ea typeface="+mn-ea"/>
              </a:rPr>
              <a:t>October 7,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can I share/disclose PII?</a:t>
            </a:r>
          </a:p>
        </p:txBody>
      </p:sp>
      <p:sp>
        <p:nvSpPr>
          <p:cNvPr id="3" name="Content Placeholder 2"/>
          <p:cNvSpPr>
            <a:spLocks noGrp="1"/>
          </p:cNvSpPr>
          <p:nvPr>
            <p:ph sz="half" idx="1"/>
          </p:nvPr>
        </p:nvSpPr>
        <p:spPr/>
        <p:txBody>
          <a:bodyPr/>
          <a:lstStyle/>
          <a:p>
            <a:pPr marL="0" indent="0">
              <a:buNone/>
            </a:pPr>
            <a:r>
              <a:rPr lang="en-US" dirty="0" smtClean="0"/>
              <a:t>ALWAYS with</a:t>
            </a:r>
          </a:p>
          <a:p>
            <a:pPr marL="0" indent="0">
              <a:buNone/>
            </a:pPr>
            <a:endParaRPr lang="en-US" dirty="0"/>
          </a:p>
          <a:p>
            <a:pPr marL="0" indent="0">
              <a:buNone/>
            </a:pPr>
            <a:r>
              <a:rPr lang="en-US" dirty="0" smtClean="0"/>
              <a:t>The student him/herself.</a:t>
            </a:r>
          </a:p>
          <a:p>
            <a:pPr marL="0" indent="0">
              <a:buNone/>
            </a:pPr>
            <a:endParaRPr lang="en-US" dirty="0" smtClean="0"/>
          </a:p>
          <a:p>
            <a:pPr marL="0" indent="0">
              <a:buNone/>
            </a:pPr>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265314" y="2097678"/>
            <a:ext cx="3141767" cy="3525355"/>
          </a:xfrm>
        </p:spPr>
      </p:pic>
    </p:spTree>
    <p:extLst>
      <p:ext uri="{BB962C8B-B14F-4D97-AF65-F5344CB8AC3E}">
        <p14:creationId xmlns:p14="http://schemas.microsoft.com/office/powerpoint/2010/main" val="3273559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can I share/disclose PII?</a:t>
            </a:r>
          </a:p>
        </p:txBody>
      </p:sp>
      <p:sp>
        <p:nvSpPr>
          <p:cNvPr id="3" name="Content Placeholder 2"/>
          <p:cNvSpPr>
            <a:spLocks noGrp="1"/>
          </p:cNvSpPr>
          <p:nvPr>
            <p:ph sz="half" idx="1"/>
          </p:nvPr>
        </p:nvSpPr>
        <p:spPr/>
        <p:txBody>
          <a:bodyPr/>
          <a:lstStyle/>
          <a:p>
            <a:pPr marL="0" indent="0">
              <a:buNone/>
            </a:pPr>
            <a:r>
              <a:rPr lang="en-US" dirty="0" smtClean="0"/>
              <a:t>Directory Information…</a:t>
            </a:r>
          </a:p>
          <a:p>
            <a:pPr marL="0" indent="0">
              <a:buNone/>
            </a:pPr>
            <a:r>
              <a:rPr lang="en-US" dirty="0" smtClean="0"/>
              <a:t>Unless student opted-out of disclosure with the Registrar’s office</a:t>
            </a: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296627" y="2701159"/>
            <a:ext cx="3019625" cy="2313483"/>
          </a:xfrm>
        </p:spPr>
      </p:pic>
      <p:sp>
        <p:nvSpPr>
          <p:cNvPr id="4" name="TextBox 3"/>
          <p:cNvSpPr txBox="1"/>
          <p:nvPr/>
        </p:nvSpPr>
        <p:spPr>
          <a:xfrm>
            <a:off x="129353" y="5728007"/>
            <a:ext cx="9014647" cy="830997"/>
          </a:xfrm>
          <a:prstGeom prst="rect">
            <a:avLst/>
          </a:prstGeom>
          <a:noFill/>
        </p:spPr>
        <p:txBody>
          <a:bodyPr wrap="none" rtlCol="0">
            <a:spAutoFit/>
          </a:bodyPr>
          <a:lstStyle/>
          <a:p>
            <a:r>
              <a:rPr lang="en-US" dirty="0" smtClean="0"/>
              <a:t>Use the Registrar’s website</a:t>
            </a:r>
          </a:p>
          <a:p>
            <a:r>
              <a:rPr lang="en-US" dirty="0" smtClean="0">
                <a:hlinkClick r:id="rId4"/>
              </a:rPr>
              <a:t>https</a:t>
            </a:r>
            <a:r>
              <a:rPr lang="en-US" dirty="0">
                <a:hlinkClick r:id="rId4"/>
              </a:rPr>
              <a:t>://</a:t>
            </a:r>
            <a:r>
              <a:rPr lang="en-US" dirty="0" smtClean="0">
                <a:hlinkClick r:id="rId4"/>
              </a:rPr>
              <a:t>www.reg.msu.edu/ROInfo/Notices/PrivacyGuidelines.aspx</a:t>
            </a:r>
            <a:r>
              <a:rPr lang="en-US" dirty="0" smtClean="0"/>
              <a:t> </a:t>
            </a:r>
            <a:endParaRPr lang="en-US" dirty="0"/>
          </a:p>
        </p:txBody>
      </p:sp>
    </p:spTree>
    <p:extLst>
      <p:ext uri="{BB962C8B-B14F-4D97-AF65-F5344CB8AC3E}">
        <p14:creationId xmlns:p14="http://schemas.microsoft.com/office/powerpoint/2010/main" val="133931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3896"/>
            <a:ext cx="8229600" cy="1143000"/>
          </a:xfrm>
        </p:spPr>
        <p:txBody>
          <a:bodyPr/>
          <a:lstStyle/>
          <a:p>
            <a:pPr lvl="1"/>
            <a:r>
              <a:rPr lang="en-US" sz="2800" dirty="0" smtClean="0"/>
              <a:t>DIRECTORY INFORMATION = Information </a:t>
            </a:r>
            <a:r>
              <a:rPr lang="en-US" sz="2800" dirty="0"/>
              <a:t>not generally considered harmful or an invasion of privacy if </a:t>
            </a:r>
            <a:r>
              <a:rPr lang="en-US" sz="2800" dirty="0" smtClean="0"/>
              <a:t>disclosed. At MSU…</a:t>
            </a:r>
            <a:r>
              <a:rPr lang="en-US" sz="3200" dirty="0"/>
              <a:t/>
            </a:r>
            <a:br>
              <a:rPr lang="en-US" sz="3200" dirty="0"/>
            </a:br>
            <a:endParaRPr lang="en-US" dirty="0"/>
          </a:p>
        </p:txBody>
      </p:sp>
      <p:sp>
        <p:nvSpPr>
          <p:cNvPr id="3" name="Content Placeholder 2"/>
          <p:cNvSpPr>
            <a:spLocks noGrp="1"/>
          </p:cNvSpPr>
          <p:nvPr>
            <p:ph sz="half" idx="1"/>
          </p:nvPr>
        </p:nvSpPr>
        <p:spPr/>
        <p:txBody>
          <a:bodyPr/>
          <a:lstStyle/>
          <a:p>
            <a:r>
              <a:rPr lang="en-US" sz="1400" b="1" dirty="0"/>
              <a:t>Student’s name;</a:t>
            </a:r>
          </a:p>
          <a:p>
            <a:r>
              <a:rPr lang="en-US" sz="1400" dirty="0" smtClean="0"/>
              <a:t>Student’s </a:t>
            </a:r>
            <a:r>
              <a:rPr lang="en-US" sz="1400" dirty="0"/>
              <a:t>local address (if listed);</a:t>
            </a:r>
          </a:p>
          <a:p>
            <a:r>
              <a:rPr lang="en-US" sz="1400" dirty="0" smtClean="0"/>
              <a:t>Student’s </a:t>
            </a:r>
            <a:r>
              <a:rPr lang="en-US" sz="1400" dirty="0"/>
              <a:t>local phone number (if listed);</a:t>
            </a:r>
          </a:p>
          <a:p>
            <a:r>
              <a:rPr lang="en-US" sz="1400" dirty="0" smtClean="0"/>
              <a:t>MSU </a:t>
            </a:r>
            <a:r>
              <a:rPr lang="en-US" sz="1400" dirty="0" err="1"/>
              <a:t>NetID</a:t>
            </a:r>
            <a:r>
              <a:rPr lang="en-US" sz="1400" dirty="0"/>
              <a:t> e-mail address (if listed);</a:t>
            </a:r>
          </a:p>
          <a:p>
            <a:r>
              <a:rPr lang="en-US" sz="1400" dirty="0" smtClean="0"/>
              <a:t>Student’s </a:t>
            </a:r>
            <a:r>
              <a:rPr lang="en-US" sz="1400" dirty="0"/>
              <a:t>permanent address (if listed);</a:t>
            </a:r>
          </a:p>
          <a:p>
            <a:r>
              <a:rPr lang="en-US" sz="1400" dirty="0" smtClean="0"/>
              <a:t>Student’s </a:t>
            </a:r>
            <a:r>
              <a:rPr lang="en-US" sz="1400" dirty="0"/>
              <a:t>permanent telephone number (if listed);</a:t>
            </a:r>
          </a:p>
          <a:p>
            <a:r>
              <a:rPr lang="en-US" sz="1400" b="1" dirty="0" smtClean="0"/>
              <a:t>Current </a:t>
            </a:r>
            <a:r>
              <a:rPr lang="en-US" sz="1400" b="1" dirty="0"/>
              <a:t>enrollment status or dates of attendance; </a:t>
            </a:r>
          </a:p>
          <a:p>
            <a:r>
              <a:rPr lang="en-US" sz="1400" b="1" dirty="0" smtClean="0"/>
              <a:t>Program </a:t>
            </a:r>
            <a:r>
              <a:rPr lang="en-US" sz="1400" b="1" dirty="0"/>
              <a:t>level (undergraduate, graduate, professional);</a:t>
            </a:r>
          </a:p>
          <a:p>
            <a:r>
              <a:rPr lang="en-US" sz="1400" b="1" dirty="0" smtClean="0"/>
              <a:t>Class </a:t>
            </a:r>
            <a:r>
              <a:rPr lang="en-US" sz="1400" b="1" dirty="0"/>
              <a:t>(freshman, sophomore, junior, senior, etc.);</a:t>
            </a:r>
          </a:p>
          <a:p>
            <a:r>
              <a:rPr lang="en-US" sz="1400" b="1" dirty="0" smtClean="0"/>
              <a:t>Major </a:t>
            </a:r>
            <a:r>
              <a:rPr lang="en-US" sz="1400" b="1" dirty="0"/>
              <a:t>field of study; </a:t>
            </a:r>
          </a:p>
          <a:p>
            <a:r>
              <a:rPr lang="en-US" sz="1400" b="1" dirty="0" smtClean="0"/>
              <a:t>Current </a:t>
            </a:r>
            <a:r>
              <a:rPr lang="en-US" sz="1400" b="1" dirty="0"/>
              <a:t>term candidacy for degree and/or teacher certification;</a:t>
            </a:r>
          </a:p>
          <a:p>
            <a:r>
              <a:rPr lang="en-US" sz="1400" dirty="0" smtClean="0"/>
              <a:t>Employment </a:t>
            </a:r>
            <a:r>
              <a:rPr lang="en-US" sz="1400" dirty="0"/>
              <a:t>status as a graduate teaching or research assistant, </a:t>
            </a:r>
            <a:r>
              <a:rPr lang="en-US" sz="1400" dirty="0" smtClean="0"/>
              <a:t>office address </a:t>
            </a:r>
            <a:r>
              <a:rPr lang="en-US" sz="1400" dirty="0"/>
              <a:t>and office phone number;</a:t>
            </a:r>
          </a:p>
        </p:txBody>
      </p:sp>
      <p:sp>
        <p:nvSpPr>
          <p:cNvPr id="4" name="Content Placeholder 3"/>
          <p:cNvSpPr>
            <a:spLocks noGrp="1"/>
          </p:cNvSpPr>
          <p:nvPr>
            <p:ph sz="half" idx="2"/>
          </p:nvPr>
        </p:nvSpPr>
        <p:spPr/>
        <p:txBody>
          <a:bodyPr/>
          <a:lstStyle/>
          <a:p>
            <a:r>
              <a:rPr lang="en-US" sz="1400" b="1" dirty="0"/>
              <a:t>Information pertaining to awards and honors achievements;</a:t>
            </a:r>
          </a:p>
          <a:p>
            <a:r>
              <a:rPr lang="en-US" sz="1400" dirty="0" smtClean="0"/>
              <a:t>Degree(s</a:t>
            </a:r>
            <a:r>
              <a:rPr lang="en-US" sz="1400" dirty="0"/>
              <a:t>) earned from Michigan State University and effective date(s);</a:t>
            </a:r>
          </a:p>
          <a:p>
            <a:r>
              <a:rPr lang="en-US" sz="1400" dirty="0" smtClean="0"/>
              <a:t>Participation </a:t>
            </a:r>
            <a:r>
              <a:rPr lang="en-US" sz="1400" dirty="0"/>
              <a:t>in officially recognized University activities and sports, </a:t>
            </a:r>
            <a:r>
              <a:rPr lang="en-US" sz="1400" dirty="0" smtClean="0"/>
              <a:t>including weight </a:t>
            </a:r>
            <a:r>
              <a:rPr lang="en-US" sz="1400" dirty="0"/>
              <a:t>and height of athletic team members;</a:t>
            </a:r>
          </a:p>
          <a:p>
            <a:r>
              <a:rPr lang="en-US" sz="1400" dirty="0" smtClean="0"/>
              <a:t>The </a:t>
            </a:r>
            <a:r>
              <a:rPr lang="en-US" sz="1400" dirty="0"/>
              <a:t>most recent educational agency or institution attended;</a:t>
            </a:r>
          </a:p>
          <a:p>
            <a:r>
              <a:rPr lang="en-US" sz="1400" dirty="0" smtClean="0"/>
              <a:t>The </a:t>
            </a:r>
            <a:r>
              <a:rPr lang="en-US" sz="1400" dirty="0"/>
              <a:t>registration documents of student organizations which contain </a:t>
            </a:r>
            <a:r>
              <a:rPr lang="en-US" sz="1400" dirty="0" smtClean="0"/>
              <a:t>the names </a:t>
            </a:r>
            <a:r>
              <a:rPr lang="en-US" sz="1400" dirty="0"/>
              <a:t>and addresses of the officers and the statement of purpose of the </a:t>
            </a:r>
            <a:r>
              <a:rPr lang="en-US" sz="1400" dirty="0" smtClean="0"/>
              <a:t>organization</a:t>
            </a:r>
            <a:r>
              <a:rPr lang="en-US" sz="1400" dirty="0"/>
              <a:t>. </a:t>
            </a:r>
          </a:p>
        </p:txBody>
      </p:sp>
    </p:spTree>
    <p:extLst>
      <p:ext uri="{BB962C8B-B14F-4D97-AF65-F5344CB8AC3E}">
        <p14:creationId xmlns:p14="http://schemas.microsoft.com/office/powerpoint/2010/main" val="1524834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 for Disclosure</a:t>
            </a:r>
            <a:endParaRPr lang="en-US" dirty="0"/>
          </a:p>
        </p:txBody>
      </p:sp>
      <p:sp>
        <p:nvSpPr>
          <p:cNvPr id="3" name="Content Placeholder 2"/>
          <p:cNvSpPr>
            <a:spLocks noGrp="1"/>
          </p:cNvSpPr>
          <p:nvPr>
            <p:ph sz="half" idx="1"/>
          </p:nvPr>
        </p:nvSpPr>
        <p:spPr>
          <a:xfrm>
            <a:off x="457200" y="1600200"/>
            <a:ext cx="8229600" cy="4525963"/>
          </a:xfrm>
        </p:spPr>
        <p:txBody>
          <a:bodyPr/>
          <a:lstStyle/>
          <a:p>
            <a:r>
              <a:rPr lang="en-US" dirty="0"/>
              <a:t>With limited exceptions, a student must provide a signed and dated written consent before the University may disclose education records. </a:t>
            </a:r>
          </a:p>
          <a:p>
            <a:r>
              <a:rPr lang="en-US" dirty="0"/>
              <a:t>The consent must: </a:t>
            </a:r>
          </a:p>
          <a:p>
            <a:pPr lvl="1"/>
            <a:r>
              <a:rPr lang="en-US" sz="2800" dirty="0">
                <a:solidFill>
                  <a:schemeClr val="tx1"/>
                </a:solidFill>
              </a:rPr>
              <a:t>Specify the records that may be disclosed;</a:t>
            </a:r>
          </a:p>
          <a:p>
            <a:pPr lvl="1"/>
            <a:r>
              <a:rPr lang="en-US" sz="2800" dirty="0">
                <a:solidFill>
                  <a:schemeClr val="tx1"/>
                </a:solidFill>
              </a:rPr>
              <a:t>State the purpose of disclosure; and</a:t>
            </a:r>
          </a:p>
          <a:p>
            <a:pPr lvl="1"/>
            <a:r>
              <a:rPr lang="en-US" sz="2800" dirty="0">
                <a:solidFill>
                  <a:schemeClr val="tx1"/>
                </a:solidFill>
              </a:rPr>
              <a:t>Identify the party to whom disclosure may be made. </a:t>
            </a:r>
          </a:p>
          <a:p>
            <a:endParaRPr lang="en-US" dirty="0"/>
          </a:p>
        </p:txBody>
      </p:sp>
    </p:spTree>
    <p:extLst>
      <p:ext uri="{BB962C8B-B14F-4D97-AF65-F5344CB8AC3E}">
        <p14:creationId xmlns:p14="http://schemas.microsoft.com/office/powerpoint/2010/main" val="3560110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 to Consent</a:t>
            </a:r>
            <a:endParaRPr lang="en-US" dirty="0"/>
          </a:p>
        </p:txBody>
      </p:sp>
      <p:sp>
        <p:nvSpPr>
          <p:cNvPr id="3" name="Content Placeholder 2"/>
          <p:cNvSpPr>
            <a:spLocks noGrp="1"/>
          </p:cNvSpPr>
          <p:nvPr>
            <p:ph sz="half" idx="1"/>
          </p:nvPr>
        </p:nvSpPr>
        <p:spPr>
          <a:xfrm>
            <a:off x="457200" y="1600200"/>
            <a:ext cx="8229600" cy="4525963"/>
          </a:xfrm>
        </p:spPr>
        <p:txBody>
          <a:bodyPr/>
          <a:lstStyle/>
          <a:p>
            <a:r>
              <a:rPr lang="en-US" sz="1800" dirty="0"/>
              <a:t>A student’s prior, written consent is not needed to disclose information from education records to:</a:t>
            </a:r>
          </a:p>
          <a:p>
            <a:pPr lvl="1"/>
            <a:r>
              <a:rPr lang="en-US" sz="1800" dirty="0">
                <a:solidFill>
                  <a:schemeClr val="tx1"/>
                </a:solidFill>
              </a:rPr>
              <a:t>School officials with “legitimate educational interests” (need-to-know).</a:t>
            </a:r>
          </a:p>
          <a:p>
            <a:pPr lvl="2"/>
            <a:r>
              <a:rPr lang="en-US" sz="1600" dirty="0">
                <a:solidFill>
                  <a:schemeClr val="tx1"/>
                </a:solidFill>
              </a:rPr>
              <a:t>A school official has a “legitimate educational interest” in education records if the information or record is relevant and necessary to the accomplishment of an employment or other University task, service or function. </a:t>
            </a:r>
          </a:p>
          <a:p>
            <a:pPr lvl="1"/>
            <a:r>
              <a:rPr lang="en-US" sz="1800" dirty="0">
                <a:solidFill>
                  <a:schemeClr val="tx1"/>
                </a:solidFill>
              </a:rPr>
              <a:t>The student. </a:t>
            </a:r>
          </a:p>
          <a:p>
            <a:pPr lvl="1"/>
            <a:r>
              <a:rPr lang="en-US" sz="1800" dirty="0">
                <a:solidFill>
                  <a:schemeClr val="tx1"/>
                </a:solidFill>
              </a:rPr>
              <a:t>Schools in which a student seeks or intends to enroll.</a:t>
            </a:r>
          </a:p>
          <a:p>
            <a:pPr lvl="1"/>
            <a:r>
              <a:rPr lang="en-US" sz="1800" dirty="0">
                <a:solidFill>
                  <a:schemeClr val="tx1"/>
                </a:solidFill>
              </a:rPr>
              <a:t>Federal, state, and local authorities conducting an audit, evaluation, or enforcement of education programs.</a:t>
            </a:r>
          </a:p>
          <a:p>
            <a:pPr lvl="1"/>
            <a:r>
              <a:rPr lang="en-US" sz="1800" dirty="0">
                <a:solidFill>
                  <a:schemeClr val="tx1"/>
                </a:solidFill>
              </a:rPr>
              <a:t>Organizations conducting studies on behalf of educational institutions. </a:t>
            </a:r>
          </a:p>
          <a:p>
            <a:pPr lvl="1"/>
            <a:r>
              <a:rPr lang="en-US" sz="1800" dirty="0">
                <a:solidFill>
                  <a:schemeClr val="tx1"/>
                </a:solidFill>
              </a:rPr>
              <a:t>Comply with a judicial order or subpoena (reasonable effort to notify). </a:t>
            </a:r>
          </a:p>
          <a:p>
            <a:pPr lvl="1"/>
            <a:r>
              <a:rPr lang="en-US" sz="1800" dirty="0">
                <a:solidFill>
                  <a:schemeClr val="tx1"/>
                </a:solidFill>
              </a:rPr>
              <a:t>In a health or safety emergency. </a:t>
            </a:r>
          </a:p>
          <a:p>
            <a:pPr lvl="1"/>
            <a:r>
              <a:rPr lang="en-US" sz="1800" dirty="0">
                <a:solidFill>
                  <a:schemeClr val="tx1"/>
                </a:solidFill>
              </a:rPr>
              <a:t>To parents of a dependent student (not MSU practice). </a:t>
            </a:r>
          </a:p>
          <a:p>
            <a:endParaRPr lang="en-US" dirty="0"/>
          </a:p>
        </p:txBody>
      </p:sp>
    </p:spTree>
    <p:extLst>
      <p:ext uri="{BB962C8B-B14F-4D97-AF65-F5344CB8AC3E}">
        <p14:creationId xmlns:p14="http://schemas.microsoft.com/office/powerpoint/2010/main" val="2112782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 to Consent continued</a:t>
            </a:r>
            <a:endParaRPr lang="en-US" dirty="0"/>
          </a:p>
        </p:txBody>
      </p:sp>
      <p:sp>
        <p:nvSpPr>
          <p:cNvPr id="3" name="Content Placeholder 2"/>
          <p:cNvSpPr>
            <a:spLocks noGrp="1"/>
          </p:cNvSpPr>
          <p:nvPr>
            <p:ph sz="half" idx="1"/>
          </p:nvPr>
        </p:nvSpPr>
        <p:spPr>
          <a:xfrm>
            <a:off x="457200" y="1600200"/>
            <a:ext cx="8229600" cy="4525963"/>
          </a:xfrm>
        </p:spPr>
        <p:txBody>
          <a:bodyPr/>
          <a:lstStyle/>
          <a:p>
            <a:pPr lvl="1"/>
            <a:r>
              <a:rPr lang="en-US" sz="2000" dirty="0">
                <a:solidFill>
                  <a:schemeClr val="tx1"/>
                </a:solidFill>
              </a:rPr>
              <a:t>In connection with financial aid. </a:t>
            </a:r>
          </a:p>
          <a:p>
            <a:pPr lvl="1"/>
            <a:r>
              <a:rPr lang="en-US" sz="2000" dirty="0">
                <a:solidFill>
                  <a:schemeClr val="tx1"/>
                </a:solidFill>
              </a:rPr>
              <a:t>Directory information. </a:t>
            </a:r>
          </a:p>
          <a:p>
            <a:pPr lvl="1"/>
            <a:r>
              <a:rPr lang="en-US" sz="2000" dirty="0">
                <a:solidFill>
                  <a:schemeClr val="tx1"/>
                </a:solidFill>
              </a:rPr>
              <a:t>Results of a disciplinary hearing to an alleged victim of a crime of violence.</a:t>
            </a:r>
          </a:p>
          <a:p>
            <a:pPr lvl="1"/>
            <a:r>
              <a:rPr lang="en-US" sz="2000" dirty="0">
                <a:solidFill>
                  <a:schemeClr val="tx1"/>
                </a:solidFill>
              </a:rPr>
              <a:t>Final results of a disciplinary hearing concerning a student who is an alleged perpetrator of a crime of violence and who is found to have committed a violation of the institution’s rules or policies. </a:t>
            </a:r>
          </a:p>
          <a:p>
            <a:pPr lvl="1"/>
            <a:r>
              <a:rPr lang="en-US" sz="2000" dirty="0">
                <a:solidFill>
                  <a:schemeClr val="tx1"/>
                </a:solidFill>
              </a:rPr>
              <a:t>Disclosure to parent of a student under 21 if the institution determines that the student has committed a violation of its drug or alcohol rules or policies. </a:t>
            </a:r>
          </a:p>
          <a:p>
            <a:pPr lvl="1"/>
            <a:r>
              <a:rPr lang="en-US" sz="2000" dirty="0">
                <a:solidFill>
                  <a:schemeClr val="tx1"/>
                </a:solidFill>
              </a:rPr>
              <a:t>Disclosure of information received under a community notification program concerning a student who is required to register as a sex offender in the State. </a:t>
            </a:r>
          </a:p>
          <a:p>
            <a:pPr marL="0" indent="0">
              <a:buNone/>
            </a:pPr>
            <a:endParaRPr lang="en-US" dirty="0"/>
          </a:p>
        </p:txBody>
      </p:sp>
    </p:spTree>
    <p:extLst>
      <p:ext uri="{BB962C8B-B14F-4D97-AF65-F5344CB8AC3E}">
        <p14:creationId xmlns:p14="http://schemas.microsoft.com/office/powerpoint/2010/main" val="529541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can I share/disclose PII?</a:t>
            </a:r>
          </a:p>
        </p:txBody>
      </p:sp>
      <p:sp>
        <p:nvSpPr>
          <p:cNvPr id="3" name="Content Placeholder 2"/>
          <p:cNvSpPr>
            <a:spLocks noGrp="1"/>
          </p:cNvSpPr>
          <p:nvPr>
            <p:ph sz="half" idx="1"/>
          </p:nvPr>
        </p:nvSpPr>
        <p:spPr>
          <a:xfrm>
            <a:off x="4422227" y="2104697"/>
            <a:ext cx="4038600" cy="4525963"/>
          </a:xfrm>
        </p:spPr>
        <p:txBody>
          <a:bodyPr/>
          <a:lstStyle/>
          <a:p>
            <a:pPr marL="0" indent="0">
              <a:buNone/>
            </a:pPr>
            <a:endParaRPr lang="en-US" dirty="0" smtClean="0"/>
          </a:p>
          <a:p>
            <a:pPr marL="0" indent="0">
              <a:buNone/>
            </a:pPr>
            <a:endParaRPr lang="en-US" dirty="0"/>
          </a:p>
          <a:p>
            <a:pPr marL="0" indent="0">
              <a:buNone/>
            </a:pPr>
            <a:r>
              <a:rPr lang="en-US" dirty="0" smtClean="0"/>
              <a:t>Police, Fire, EMS during a </a:t>
            </a:r>
            <a:r>
              <a:rPr lang="en-US" b="1" dirty="0" smtClean="0"/>
              <a:t>health or safety emergency</a:t>
            </a:r>
            <a:endParaRPr lang="en-US" dirty="0"/>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57200" y="2585215"/>
            <a:ext cx="3726711" cy="3564926"/>
          </a:xfrm>
        </p:spPr>
      </p:pic>
    </p:spTree>
    <p:extLst>
      <p:ext uri="{BB962C8B-B14F-4D97-AF65-F5344CB8AC3E}">
        <p14:creationId xmlns:p14="http://schemas.microsoft.com/office/powerpoint/2010/main" val="25292224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Knowledge/Observations</a:t>
            </a:r>
            <a:endParaRPr lang="en-US" dirty="0"/>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030015" y="2038586"/>
            <a:ext cx="2174138" cy="3128558"/>
          </a:xfrm>
        </p:spPr>
      </p:pic>
      <p:sp>
        <p:nvSpPr>
          <p:cNvPr id="4" name="Content Placeholder 3"/>
          <p:cNvSpPr>
            <a:spLocks noGrp="1"/>
          </p:cNvSpPr>
          <p:nvPr>
            <p:ph sz="half" idx="2"/>
          </p:nvPr>
        </p:nvSpPr>
        <p:spPr>
          <a:xfrm>
            <a:off x="3457903" y="1600200"/>
            <a:ext cx="5228897" cy="4525963"/>
          </a:xfrm>
        </p:spPr>
        <p:txBody>
          <a:bodyPr/>
          <a:lstStyle/>
          <a:p>
            <a:pPr marL="0" indent="0">
              <a:buNone/>
            </a:pPr>
            <a:r>
              <a:rPr lang="en-US" u="sng" dirty="0" smtClean="0"/>
              <a:t>FERPA only applies to records.</a:t>
            </a:r>
            <a:r>
              <a:rPr lang="en-US" dirty="0" smtClean="0"/>
              <a:t>  If you think a student is behaving oddly, has a change in temperament, or you are otherwise worried about the student, </a:t>
            </a:r>
            <a:r>
              <a:rPr lang="en-US" b="1" dirty="0" smtClean="0"/>
              <a:t>GET HELP</a:t>
            </a:r>
            <a:r>
              <a:rPr lang="en-US" dirty="0" smtClean="0"/>
              <a:t>.</a:t>
            </a:r>
          </a:p>
          <a:p>
            <a:pPr marL="0" indent="0">
              <a:buNone/>
            </a:pPr>
            <a:r>
              <a:rPr lang="en-US" dirty="0" smtClean="0"/>
              <a:t>You could start with other School Officials, but if the situation seems urgent, disclose as broadly as necessary. </a:t>
            </a:r>
            <a:endParaRPr lang="en-US" dirty="0"/>
          </a:p>
        </p:txBody>
      </p:sp>
    </p:spTree>
    <p:extLst>
      <p:ext uri="{BB962C8B-B14F-4D97-AF65-F5344CB8AC3E}">
        <p14:creationId xmlns:p14="http://schemas.microsoft.com/office/powerpoint/2010/main" val="21358238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Redisclosure</a:t>
            </a:r>
            <a:r>
              <a:rPr lang="en-US" dirty="0"/>
              <a:t> </a:t>
            </a:r>
            <a:r>
              <a:rPr lang="en-US" dirty="0" smtClean="0"/>
              <a:t>of PII?</a:t>
            </a:r>
            <a:endParaRPr lang="en-US" dirty="0"/>
          </a:p>
        </p:txBody>
      </p:sp>
      <p:sp>
        <p:nvSpPr>
          <p:cNvPr id="3" name="Content Placeholder 2"/>
          <p:cNvSpPr>
            <a:spLocks noGrp="1"/>
          </p:cNvSpPr>
          <p:nvPr>
            <p:ph sz="half" idx="1"/>
          </p:nvPr>
        </p:nvSpPr>
        <p:spPr/>
        <p:txBody>
          <a:bodyPr/>
          <a:lstStyle/>
          <a:p>
            <a:pPr marL="0" indent="0">
              <a:buNone/>
            </a:pPr>
            <a:endParaRPr lang="en-US" dirty="0" smtClean="0"/>
          </a:p>
          <a:p>
            <a:pPr marL="0" indent="0">
              <a:buNone/>
            </a:pPr>
            <a:r>
              <a:rPr lang="en-US" dirty="0" smtClean="0"/>
              <a:t>NOPE</a:t>
            </a:r>
          </a:p>
          <a:p>
            <a:pPr marL="0" indent="0">
              <a:buNone/>
            </a:pPr>
            <a:endParaRPr lang="en-US" dirty="0" smtClean="0"/>
          </a:p>
          <a:p>
            <a:pPr marL="0" indent="0">
              <a:buNone/>
            </a:pPr>
            <a:r>
              <a:rPr lang="en-US" dirty="0" smtClean="0"/>
              <a:t>Just because the information is already out there, doesn’t mean you get to share it again.</a:t>
            </a: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33118" y="1828799"/>
            <a:ext cx="4053681" cy="4053681"/>
          </a:xfrm>
        </p:spPr>
      </p:pic>
    </p:spTree>
    <p:extLst>
      <p:ext uri="{BB962C8B-B14F-4D97-AF65-F5344CB8AC3E}">
        <p14:creationId xmlns:p14="http://schemas.microsoft.com/office/powerpoint/2010/main" val="29753503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PII Security</a:t>
            </a:r>
            <a:endParaRPr lang="en-US" dirty="0"/>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68304" y="2483709"/>
            <a:ext cx="3030369" cy="3072794"/>
          </a:xfrm>
        </p:spPr>
      </p:pic>
      <p:sp>
        <p:nvSpPr>
          <p:cNvPr id="4" name="Content Placeholder 3"/>
          <p:cNvSpPr>
            <a:spLocks noGrp="1"/>
          </p:cNvSpPr>
          <p:nvPr>
            <p:ph sz="half" idx="2"/>
          </p:nvPr>
        </p:nvSpPr>
        <p:spPr/>
        <p:txBody>
          <a:bodyPr/>
          <a:lstStyle/>
          <a:p>
            <a:pPr marL="0" indent="0">
              <a:buNone/>
            </a:pPr>
            <a:endParaRPr lang="en-US" dirty="0" smtClean="0"/>
          </a:p>
          <a:p>
            <a:pPr marL="0" indent="0">
              <a:buNone/>
            </a:pPr>
            <a:endParaRPr lang="en-US" dirty="0"/>
          </a:p>
          <a:p>
            <a:pPr marL="0" indent="0">
              <a:buNone/>
            </a:pPr>
            <a:r>
              <a:rPr lang="en-US" dirty="0" smtClean="0"/>
              <a:t>Keep all  Education Records in a locked or password-protected space.</a:t>
            </a:r>
            <a:endParaRPr lang="en-US" dirty="0"/>
          </a:p>
        </p:txBody>
      </p:sp>
    </p:spTree>
    <p:extLst>
      <p:ext uri="{BB962C8B-B14F-4D97-AF65-F5344CB8AC3E}">
        <p14:creationId xmlns:p14="http://schemas.microsoft.com/office/powerpoint/2010/main" val="1546761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FERPA?</a:t>
            </a:r>
            <a:endParaRPr lang="en-US" dirty="0"/>
          </a:p>
        </p:txBody>
      </p:sp>
      <p:sp>
        <p:nvSpPr>
          <p:cNvPr id="3" name="Content Placeholder 2"/>
          <p:cNvSpPr>
            <a:spLocks noGrp="1"/>
          </p:cNvSpPr>
          <p:nvPr>
            <p:ph sz="half" idx="1"/>
          </p:nvPr>
        </p:nvSpPr>
        <p:spPr>
          <a:xfrm>
            <a:off x="457200" y="1600200"/>
            <a:ext cx="8229600" cy="4525963"/>
          </a:xfrm>
        </p:spPr>
        <p:txBody>
          <a:bodyPr/>
          <a:lstStyle/>
          <a:p>
            <a:pPr marL="0" indent="0">
              <a:buNone/>
            </a:pPr>
            <a:r>
              <a:rPr lang="en-US" dirty="0" smtClean="0"/>
              <a:t>The Family Educational Rights and Privacy Act</a:t>
            </a:r>
          </a:p>
          <a:p>
            <a:endParaRPr lang="en-US" dirty="0" smtClean="0"/>
          </a:p>
          <a:p>
            <a:pPr marL="0" indent="0">
              <a:buNone/>
            </a:pPr>
            <a:r>
              <a:rPr lang="en-US" dirty="0" smtClean="0"/>
              <a:t>Gives students control over their </a:t>
            </a:r>
          </a:p>
          <a:p>
            <a:pPr marL="0" indent="0">
              <a:buNone/>
            </a:pPr>
            <a:r>
              <a:rPr lang="en-US" dirty="0" smtClean="0"/>
              <a:t>“education records”.  </a:t>
            </a:r>
          </a:p>
          <a:p>
            <a:pPr marL="0" indent="0">
              <a:buNone/>
            </a:pPr>
            <a:endParaRPr lang="en-US" dirty="0" smtClean="0"/>
          </a:p>
          <a:p>
            <a:pPr marL="0" indent="0">
              <a:buNone/>
            </a:pPr>
            <a:r>
              <a:rPr lang="en-US" dirty="0" smtClean="0"/>
              <a:t>Right to:</a:t>
            </a:r>
          </a:p>
          <a:p>
            <a:pPr marL="1428750" indent="-514350">
              <a:buFont typeface="+mj-lt"/>
              <a:buAutoNum type="arabicPeriod"/>
            </a:pPr>
            <a:r>
              <a:rPr lang="en-US" dirty="0" smtClean="0"/>
              <a:t>Privacy</a:t>
            </a:r>
          </a:p>
          <a:p>
            <a:pPr marL="1428750" indent="-514350">
              <a:buFont typeface="+mj-lt"/>
              <a:buAutoNum type="arabicPeriod"/>
            </a:pPr>
            <a:r>
              <a:rPr lang="en-US" dirty="0" smtClean="0"/>
              <a:t>Inspection</a:t>
            </a:r>
          </a:p>
          <a:p>
            <a:pPr marL="1428750" indent="-514350">
              <a:buFont typeface="+mj-lt"/>
              <a:buAutoNum type="arabicPeriod"/>
            </a:pPr>
            <a:r>
              <a:rPr lang="en-US" dirty="0" smtClean="0"/>
              <a:t>Amendment</a:t>
            </a:r>
          </a:p>
          <a:p>
            <a:pPr marL="0" indent="0">
              <a:buNone/>
            </a:pPr>
            <a:endParaRPr lang="en-US" dirty="0"/>
          </a:p>
        </p:txBody>
      </p:sp>
    </p:spTree>
    <p:extLst>
      <p:ext uri="{BB962C8B-B14F-4D97-AF65-F5344CB8AC3E}">
        <p14:creationId xmlns:p14="http://schemas.microsoft.com/office/powerpoint/2010/main" val="17816382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Accidental Disclosure of PII</a:t>
            </a:r>
            <a:endParaRPr lang="en-US" dirty="0"/>
          </a:p>
        </p:txBody>
      </p:sp>
      <p:sp>
        <p:nvSpPr>
          <p:cNvPr id="3" name="Content Placeholder 2"/>
          <p:cNvSpPr>
            <a:spLocks noGrp="1"/>
          </p:cNvSpPr>
          <p:nvPr>
            <p:ph sz="half"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Tell your supervisor, chair, etc.</a:t>
            </a:r>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2517507"/>
            <a:ext cx="4038600" cy="2691348"/>
          </a:xfrm>
        </p:spPr>
      </p:pic>
    </p:spTree>
    <p:extLst>
      <p:ext uri="{BB962C8B-B14F-4D97-AF65-F5344CB8AC3E}">
        <p14:creationId xmlns:p14="http://schemas.microsoft.com/office/powerpoint/2010/main" val="3737284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normAutofit lnSpcReduction="10000"/>
          </a:bodyPr>
          <a:lstStyle/>
          <a:p>
            <a:r>
              <a:rPr lang="en-US" dirty="0"/>
              <a:t>Contact Information:</a:t>
            </a:r>
            <a:endParaRPr lang="en-US" dirty="0" smtClean="0"/>
          </a:p>
          <a:p>
            <a:r>
              <a:rPr lang="en-US" dirty="0" smtClean="0"/>
              <a:t>Rob Kent</a:t>
            </a:r>
          </a:p>
          <a:p>
            <a:r>
              <a:rPr lang="en-US" dirty="0" smtClean="0"/>
              <a:t>MSU Office of the General Counsel</a:t>
            </a:r>
          </a:p>
          <a:p>
            <a:r>
              <a:rPr lang="en-US" dirty="0" smtClean="0"/>
              <a:t>517-353-3530</a:t>
            </a:r>
            <a:endParaRPr lang="en-US" dirty="0" smtClean="0">
              <a:hlinkClick r:id="rId3"/>
            </a:endParaRPr>
          </a:p>
          <a:p>
            <a:r>
              <a:rPr lang="en-US" dirty="0" smtClean="0">
                <a:hlinkClick r:id="rId3"/>
              </a:rPr>
              <a:t>robkent@msu.edu</a:t>
            </a:r>
            <a:endParaRPr lang="en-US" dirty="0" smtClean="0"/>
          </a:p>
          <a:p>
            <a:endParaRPr lang="en-US" dirty="0"/>
          </a:p>
        </p:txBody>
      </p:sp>
    </p:spTree>
    <p:extLst>
      <p:ext uri="{BB962C8B-B14F-4D97-AF65-F5344CB8AC3E}">
        <p14:creationId xmlns:p14="http://schemas.microsoft.com/office/powerpoint/2010/main" val="1994469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a:t>
            </a:r>
            <a:br>
              <a:rPr lang="en-US" dirty="0" smtClean="0"/>
            </a:br>
            <a:r>
              <a:rPr lang="en-US" dirty="0" smtClean="0"/>
              <a:t>“education record”?</a:t>
            </a:r>
            <a:endParaRPr lang="en-US" dirty="0"/>
          </a:p>
        </p:txBody>
      </p:sp>
      <p:sp>
        <p:nvSpPr>
          <p:cNvPr id="3" name="Content Placeholder 2"/>
          <p:cNvSpPr>
            <a:spLocks noGrp="1"/>
          </p:cNvSpPr>
          <p:nvPr>
            <p:ph sz="half" idx="1"/>
          </p:nvPr>
        </p:nvSpPr>
        <p:spPr>
          <a:xfrm>
            <a:off x="457200" y="1600200"/>
            <a:ext cx="8229600" cy="4525963"/>
          </a:xfrm>
        </p:spPr>
        <p:txBody>
          <a:bodyPr/>
          <a:lstStyle/>
          <a:p>
            <a:pPr marL="0" indent="0">
              <a:buNone/>
            </a:pPr>
            <a:r>
              <a:rPr lang="en-US" dirty="0" smtClean="0"/>
              <a:t>Records:</a:t>
            </a:r>
          </a:p>
          <a:p>
            <a:pPr marL="0" indent="0">
              <a:buNone/>
            </a:pPr>
            <a:endParaRPr lang="en-US" dirty="0" smtClean="0"/>
          </a:p>
          <a:p>
            <a:pPr marL="514350" indent="-514350">
              <a:buAutoNum type="arabicPeriod"/>
            </a:pPr>
            <a:r>
              <a:rPr lang="en-US" dirty="0" smtClean="0"/>
              <a:t>Which contain personally identifiable information about a student; and</a:t>
            </a:r>
          </a:p>
          <a:p>
            <a:pPr marL="514350" indent="-514350">
              <a:buAutoNum type="arabicPeriod"/>
            </a:pPr>
            <a:r>
              <a:rPr lang="en-US" dirty="0" smtClean="0"/>
              <a:t>Are maintained by the University or by a party acting for the University</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613660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Personally Identifiable Information (“PII”)</a:t>
            </a:r>
            <a:endParaRPr lang="en-US" dirty="0"/>
          </a:p>
        </p:txBody>
      </p:sp>
      <p:sp>
        <p:nvSpPr>
          <p:cNvPr id="3" name="Content Placeholder 2"/>
          <p:cNvSpPr>
            <a:spLocks noGrp="1"/>
          </p:cNvSpPr>
          <p:nvPr>
            <p:ph sz="half" idx="1"/>
          </p:nvPr>
        </p:nvSpPr>
        <p:spPr>
          <a:xfrm>
            <a:off x="457200" y="1600200"/>
            <a:ext cx="8229600" cy="4525963"/>
          </a:xfrm>
        </p:spPr>
        <p:txBody>
          <a:bodyPr/>
          <a:lstStyle/>
          <a:p>
            <a:pPr marL="0" indent="0">
              <a:buNone/>
            </a:pPr>
            <a:endParaRPr lang="en-US" sz="2000" b="1" dirty="0" smtClean="0"/>
          </a:p>
          <a:p>
            <a:pPr marL="0" indent="0">
              <a:buNone/>
            </a:pPr>
            <a:r>
              <a:rPr lang="en-US" sz="2000" b="1" dirty="0" smtClean="0"/>
              <a:t>“</a:t>
            </a:r>
            <a:r>
              <a:rPr lang="en-US" sz="2000" b="1" dirty="0"/>
              <a:t>Personally identifiable information”</a:t>
            </a:r>
            <a:r>
              <a:rPr lang="en-US" sz="2000" dirty="0"/>
              <a:t>: </a:t>
            </a:r>
            <a:r>
              <a:rPr lang="en-US" sz="2000" dirty="0" smtClean="0"/>
              <a:t>includes</a:t>
            </a:r>
            <a:r>
              <a:rPr lang="en-US" sz="2000" dirty="0"/>
              <a:t>, but is not limited to:</a:t>
            </a:r>
          </a:p>
          <a:p>
            <a:pPr marL="0" indent="0">
              <a:buNone/>
            </a:pPr>
            <a:r>
              <a:rPr lang="en-US" sz="2000" dirty="0" smtClean="0"/>
              <a:t>(</a:t>
            </a:r>
            <a:r>
              <a:rPr lang="en-US" sz="2000" dirty="0"/>
              <a:t>a) The student’s name;</a:t>
            </a:r>
          </a:p>
          <a:p>
            <a:pPr marL="0" indent="0">
              <a:buNone/>
            </a:pPr>
            <a:r>
              <a:rPr lang="en-US" sz="2000" dirty="0"/>
              <a:t>(b) The name of the student’s parent or other family members;</a:t>
            </a:r>
          </a:p>
          <a:p>
            <a:pPr marL="0" indent="0">
              <a:buNone/>
            </a:pPr>
            <a:r>
              <a:rPr lang="en-US" sz="2000" dirty="0"/>
              <a:t>(c) The address of the student or student’s family;</a:t>
            </a:r>
          </a:p>
          <a:p>
            <a:pPr marL="0" indent="0">
              <a:buNone/>
            </a:pPr>
            <a:r>
              <a:rPr lang="en-US" sz="2000" dirty="0"/>
              <a:t>(d) A personal identifier, such as the student’s social security number,</a:t>
            </a:r>
          </a:p>
          <a:p>
            <a:pPr marL="0" indent="0">
              <a:buNone/>
            </a:pPr>
            <a:r>
              <a:rPr lang="en-US" sz="2000" dirty="0"/>
              <a:t>student number, or biometric record;</a:t>
            </a:r>
          </a:p>
          <a:p>
            <a:pPr marL="0" indent="0">
              <a:buNone/>
            </a:pPr>
            <a:r>
              <a:rPr lang="en-US" sz="2000" dirty="0"/>
              <a:t>(e) Other indirect identifiers, such as the student’s date of birth, place of</a:t>
            </a:r>
          </a:p>
          <a:p>
            <a:pPr marL="0" indent="0">
              <a:buNone/>
            </a:pPr>
            <a:r>
              <a:rPr lang="en-US" sz="2000" dirty="0"/>
              <a:t>birth, or mother’s maiden name</a:t>
            </a:r>
            <a:r>
              <a:rPr lang="en-US" sz="2000" dirty="0" smtClean="0"/>
              <a:t>;</a:t>
            </a:r>
            <a:endParaRPr lang="en-US" sz="2000" dirty="0"/>
          </a:p>
        </p:txBody>
      </p:sp>
    </p:spTree>
    <p:extLst>
      <p:ext uri="{BB962C8B-B14F-4D97-AF65-F5344CB8AC3E}">
        <p14:creationId xmlns:p14="http://schemas.microsoft.com/office/powerpoint/2010/main" val="373490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a:t>
            </a:r>
            <a:endParaRPr lang="en-US" dirty="0"/>
          </a:p>
        </p:txBody>
      </p:sp>
      <p:sp>
        <p:nvSpPr>
          <p:cNvPr id="6" name="Content Placeholder 3"/>
          <p:cNvSpPr>
            <a:spLocks noGrp="1"/>
          </p:cNvSpPr>
          <p:nvPr>
            <p:ph sz="half" idx="1"/>
          </p:nvPr>
        </p:nvSpPr>
        <p:spPr>
          <a:xfrm>
            <a:off x="457200" y="1600200"/>
            <a:ext cx="8229600" cy="4525963"/>
          </a:xfrm>
        </p:spPr>
        <p:txBody>
          <a:bodyPr/>
          <a:lstStyle/>
          <a:p>
            <a:pPr marL="0" indent="0">
              <a:buNone/>
            </a:pPr>
            <a:r>
              <a:rPr lang="en-US" dirty="0"/>
              <a:t>(f) Other information that, alone or in combination, is linked or linkable </a:t>
            </a:r>
            <a:r>
              <a:rPr lang="en-US" dirty="0" smtClean="0"/>
              <a:t>to a </a:t>
            </a:r>
            <a:r>
              <a:rPr lang="en-US" dirty="0"/>
              <a:t>specific student that would allow a reasonable person in the </a:t>
            </a:r>
            <a:r>
              <a:rPr lang="en-US" dirty="0" smtClean="0"/>
              <a:t>school community</a:t>
            </a:r>
            <a:r>
              <a:rPr lang="en-US" dirty="0"/>
              <a:t>, who does not have </a:t>
            </a:r>
            <a:r>
              <a:rPr lang="en-US" dirty="0" smtClean="0"/>
              <a:t>personal knowledge </a:t>
            </a:r>
            <a:r>
              <a:rPr lang="en-US" dirty="0"/>
              <a:t>of the </a:t>
            </a:r>
            <a:r>
              <a:rPr lang="en-US" dirty="0" smtClean="0"/>
              <a:t>relevant circumstances</a:t>
            </a:r>
            <a:r>
              <a:rPr lang="en-US" dirty="0"/>
              <a:t>, to identify the student; or</a:t>
            </a:r>
          </a:p>
          <a:p>
            <a:pPr marL="0" indent="0">
              <a:buNone/>
            </a:pPr>
            <a:r>
              <a:rPr lang="en-US" dirty="0"/>
              <a:t>(g) Information requested by a person who the educational . . . </a:t>
            </a:r>
            <a:r>
              <a:rPr lang="en-US" dirty="0" smtClean="0"/>
              <a:t>Institution reasonably </a:t>
            </a:r>
            <a:r>
              <a:rPr lang="en-US" dirty="0"/>
              <a:t>believes knows the identity of the student to whom the</a:t>
            </a:r>
          </a:p>
          <a:p>
            <a:pPr marL="0" indent="0">
              <a:buNone/>
            </a:pPr>
            <a:r>
              <a:rPr lang="en-US" dirty="0"/>
              <a:t>education record relates</a:t>
            </a:r>
            <a:r>
              <a:rPr lang="en-US" dirty="0" smtClean="0"/>
              <a:t>.</a:t>
            </a:r>
            <a:endParaRPr lang="en-US" dirty="0"/>
          </a:p>
        </p:txBody>
      </p:sp>
    </p:spTree>
    <p:extLst>
      <p:ext uri="{BB962C8B-B14F-4D97-AF65-F5344CB8AC3E}">
        <p14:creationId xmlns:p14="http://schemas.microsoft.com/office/powerpoint/2010/main" val="818283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t>
            </a:r>
            <a:r>
              <a:rPr lang="en-US" dirty="0" smtClean="0"/>
              <a:t>ducation records could include…</a:t>
            </a:r>
            <a:endParaRPr lang="en-US" dirty="0"/>
          </a:p>
        </p:txBody>
      </p:sp>
      <p:sp>
        <p:nvSpPr>
          <p:cNvPr id="3" name="Content Placeholder 2"/>
          <p:cNvSpPr>
            <a:spLocks noGrp="1"/>
          </p:cNvSpPr>
          <p:nvPr>
            <p:ph sz="half" idx="1"/>
          </p:nvPr>
        </p:nvSpPr>
        <p:spPr>
          <a:xfrm>
            <a:off x="457199" y="1600200"/>
            <a:ext cx="8404167" cy="4525963"/>
          </a:xfrm>
        </p:spPr>
        <p:txBody>
          <a:bodyPr/>
          <a:lstStyle/>
          <a:p>
            <a:pPr lvl="2"/>
            <a:r>
              <a:rPr lang="en-US" sz="3600" dirty="0">
                <a:solidFill>
                  <a:schemeClr val="tx1"/>
                </a:solidFill>
              </a:rPr>
              <a:t>Academic records</a:t>
            </a:r>
          </a:p>
          <a:p>
            <a:pPr lvl="2"/>
            <a:r>
              <a:rPr lang="en-US" sz="3600" dirty="0">
                <a:solidFill>
                  <a:schemeClr val="tx1"/>
                </a:solidFill>
              </a:rPr>
              <a:t>Financial aid records</a:t>
            </a:r>
          </a:p>
          <a:p>
            <a:pPr lvl="2"/>
            <a:r>
              <a:rPr lang="en-US" sz="3600" dirty="0">
                <a:solidFill>
                  <a:schemeClr val="tx1"/>
                </a:solidFill>
              </a:rPr>
              <a:t>E-mail</a:t>
            </a:r>
          </a:p>
          <a:p>
            <a:pPr lvl="2"/>
            <a:r>
              <a:rPr lang="en-US" sz="3600" dirty="0">
                <a:solidFill>
                  <a:schemeClr val="tx1"/>
                </a:solidFill>
              </a:rPr>
              <a:t>Interdepartmental communications</a:t>
            </a:r>
          </a:p>
          <a:p>
            <a:pPr lvl="2"/>
            <a:r>
              <a:rPr lang="en-US" sz="3600" dirty="0">
                <a:solidFill>
                  <a:schemeClr val="tx1"/>
                </a:solidFill>
              </a:rPr>
              <a:t>Student employment records  </a:t>
            </a:r>
          </a:p>
          <a:p>
            <a:endParaRPr lang="en-US" sz="3600" dirty="0"/>
          </a:p>
        </p:txBody>
      </p:sp>
    </p:spTree>
    <p:extLst>
      <p:ext uri="{BB962C8B-B14F-4D97-AF65-F5344CB8AC3E}">
        <p14:creationId xmlns:p14="http://schemas.microsoft.com/office/powerpoint/2010/main" val="1793848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not an education record?</a:t>
            </a:r>
            <a:endParaRPr lang="en-US" dirty="0"/>
          </a:p>
        </p:txBody>
      </p:sp>
      <p:sp>
        <p:nvSpPr>
          <p:cNvPr id="3" name="Content Placeholder 2"/>
          <p:cNvSpPr>
            <a:spLocks noGrp="1"/>
          </p:cNvSpPr>
          <p:nvPr>
            <p:ph sz="half" idx="1"/>
          </p:nvPr>
        </p:nvSpPr>
        <p:spPr>
          <a:xfrm>
            <a:off x="457200" y="1600200"/>
            <a:ext cx="8229600" cy="4525963"/>
          </a:xfrm>
        </p:spPr>
        <p:txBody>
          <a:bodyPr/>
          <a:lstStyle/>
          <a:p>
            <a:pPr lvl="1">
              <a:buFont typeface="Arial" panose="020B0604020202020204" pitchFamily="34" charset="0"/>
              <a:buChar char="•"/>
            </a:pPr>
            <a:r>
              <a:rPr lang="en-US" sz="3200" dirty="0">
                <a:solidFill>
                  <a:schemeClr val="tx1"/>
                </a:solidFill>
              </a:rPr>
              <a:t>Sole possession records</a:t>
            </a:r>
          </a:p>
          <a:p>
            <a:pPr lvl="1">
              <a:buFont typeface="Arial" panose="020B0604020202020204" pitchFamily="34" charset="0"/>
              <a:buChar char="•"/>
            </a:pPr>
            <a:r>
              <a:rPr lang="en-US" sz="3200" dirty="0">
                <a:solidFill>
                  <a:schemeClr val="tx1"/>
                </a:solidFill>
              </a:rPr>
              <a:t>Law enforcement records</a:t>
            </a:r>
          </a:p>
          <a:p>
            <a:pPr lvl="1">
              <a:buFont typeface="Arial" panose="020B0604020202020204" pitchFamily="34" charset="0"/>
              <a:buChar char="•"/>
            </a:pPr>
            <a:r>
              <a:rPr lang="en-US" sz="3200" dirty="0">
                <a:solidFill>
                  <a:schemeClr val="tx1"/>
                </a:solidFill>
              </a:rPr>
              <a:t>Employment records (unless contingent on attendance)</a:t>
            </a:r>
          </a:p>
          <a:p>
            <a:pPr lvl="1">
              <a:buFont typeface="Arial" panose="020B0604020202020204" pitchFamily="34" charset="0"/>
              <a:buChar char="•"/>
            </a:pPr>
            <a:r>
              <a:rPr lang="en-US" sz="3200" dirty="0">
                <a:solidFill>
                  <a:schemeClr val="tx1"/>
                </a:solidFill>
              </a:rPr>
              <a:t>Medical records</a:t>
            </a:r>
          </a:p>
          <a:p>
            <a:pPr lvl="1">
              <a:buFont typeface="Arial" panose="020B0604020202020204" pitchFamily="34" charset="0"/>
              <a:buChar char="•"/>
            </a:pPr>
            <a:r>
              <a:rPr lang="en-US" sz="3200" dirty="0">
                <a:solidFill>
                  <a:schemeClr val="tx1"/>
                </a:solidFill>
              </a:rPr>
              <a:t>Alumni records</a:t>
            </a:r>
          </a:p>
          <a:p>
            <a:pPr lvl="1">
              <a:buFont typeface="Arial" panose="020B0604020202020204" pitchFamily="34" charset="0"/>
              <a:buChar char="•"/>
            </a:pPr>
            <a:r>
              <a:rPr lang="en-US" sz="3200" dirty="0">
                <a:solidFill>
                  <a:schemeClr val="tx1"/>
                </a:solidFill>
              </a:rPr>
              <a:t>Admission records to programs where student not accepted   </a:t>
            </a:r>
          </a:p>
          <a:p>
            <a:endParaRPr lang="en-US" dirty="0"/>
          </a:p>
        </p:txBody>
      </p:sp>
    </p:spTree>
    <p:extLst>
      <p:ext uri="{BB962C8B-B14F-4D97-AF65-F5344CB8AC3E}">
        <p14:creationId xmlns:p14="http://schemas.microsoft.com/office/powerpoint/2010/main" val="477339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“School Officials”!</a:t>
            </a:r>
            <a:endParaRPr lang="en-US" dirty="0"/>
          </a:p>
        </p:txBody>
      </p:sp>
      <p:sp>
        <p:nvSpPr>
          <p:cNvPr id="3" name="Content Placeholder 2"/>
          <p:cNvSpPr>
            <a:spLocks noGrp="1"/>
          </p:cNvSpPr>
          <p:nvPr>
            <p:ph sz="half" idx="1"/>
          </p:nvPr>
        </p:nvSpPr>
        <p:spPr>
          <a:xfrm>
            <a:off x="457199" y="1600200"/>
            <a:ext cx="4946074" cy="4525963"/>
          </a:xfrm>
        </p:spPr>
        <p:txBody>
          <a:bodyPr/>
          <a:lstStyle/>
          <a:p>
            <a:pPr marL="0" indent="0">
              <a:buNone/>
            </a:pPr>
            <a:endParaRPr lang="en-US" dirty="0" smtClean="0"/>
          </a:p>
          <a:p>
            <a:pPr marL="0" indent="0">
              <a:buNone/>
            </a:pPr>
            <a:r>
              <a:rPr lang="en-US" dirty="0" smtClean="0"/>
              <a:t>FERPA allows MSU to designate certain individuals as “school officials”…</a:t>
            </a:r>
          </a:p>
          <a:p>
            <a:pPr marL="0" indent="0">
              <a:buNone/>
            </a:pPr>
            <a:r>
              <a:rPr lang="en-US" dirty="0" smtClean="0"/>
              <a:t>you are now a School Official!</a:t>
            </a:r>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524643" y="2720324"/>
            <a:ext cx="2285714" cy="2285714"/>
          </a:xfrm>
        </p:spPr>
      </p:pic>
    </p:spTree>
    <p:extLst>
      <p:ext uri="{BB962C8B-B14F-4D97-AF65-F5344CB8AC3E}">
        <p14:creationId xmlns:p14="http://schemas.microsoft.com/office/powerpoint/2010/main" val="2321127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can I </a:t>
            </a:r>
            <a:r>
              <a:rPr lang="en-US" dirty="0" smtClean="0"/>
              <a:t>share/disclose </a:t>
            </a:r>
            <a:r>
              <a:rPr lang="en-US" dirty="0"/>
              <a:t>PII?</a:t>
            </a:r>
          </a:p>
        </p:txBody>
      </p:sp>
      <p:sp>
        <p:nvSpPr>
          <p:cNvPr id="3" name="Content Placeholder 2"/>
          <p:cNvSpPr>
            <a:spLocks noGrp="1"/>
          </p:cNvSpPr>
          <p:nvPr>
            <p:ph sz="half" idx="1"/>
          </p:nvPr>
        </p:nvSpPr>
        <p:spPr>
          <a:xfrm>
            <a:off x="4648200" y="1395359"/>
            <a:ext cx="4038600" cy="4525963"/>
          </a:xfrm>
        </p:spPr>
        <p:txBody>
          <a:bodyPr/>
          <a:lstStyle/>
          <a:p>
            <a:pPr marL="0" indent="0">
              <a:buNone/>
            </a:pPr>
            <a:r>
              <a:rPr lang="en-US" dirty="0" smtClean="0"/>
              <a:t>ALWAYS with</a:t>
            </a:r>
          </a:p>
          <a:p>
            <a:pPr marL="0" indent="0">
              <a:buNone/>
            </a:pPr>
            <a:r>
              <a:rPr lang="en-US" dirty="0" smtClean="0"/>
              <a:t>School Officials with a legitimate educational interest:</a:t>
            </a:r>
          </a:p>
          <a:p>
            <a:r>
              <a:rPr lang="en-US" dirty="0" smtClean="0"/>
              <a:t>Students’ Professors, TAs, Counselors, Registrar, Athletic Coaches</a:t>
            </a: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57200" y="1853904"/>
            <a:ext cx="4038600" cy="3345895"/>
          </a:xfrm>
        </p:spPr>
      </p:pic>
    </p:spTree>
    <p:extLst>
      <p:ext uri="{BB962C8B-B14F-4D97-AF65-F5344CB8AC3E}">
        <p14:creationId xmlns:p14="http://schemas.microsoft.com/office/powerpoint/2010/main" val="2437866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SpartansWill_2 template">
  <a:themeElements>
    <a:clrScheme name="Custom 3">
      <a:dk1>
        <a:sysClr val="windowText" lastClr="000000"/>
      </a:dk1>
      <a:lt1>
        <a:sysClr val="window" lastClr="FFFFFF"/>
      </a:lt1>
      <a:dk2>
        <a:srgbClr val="18453B"/>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Power-Point-Spartans-Will</Template>
  <TotalTime>515</TotalTime>
  <Words>1773</Words>
  <Application>Microsoft Office PowerPoint</Application>
  <PresentationFormat>On-screen Show (4:3)</PresentationFormat>
  <Paragraphs>202</Paragraphs>
  <Slides>21</Slides>
  <Notes>21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21</vt:i4>
      </vt:variant>
    </vt:vector>
  </HeadingPairs>
  <TitlesOfParts>
    <vt:vector size="28" baseType="lpstr">
      <vt:lpstr>ＭＳ Ｐゴシック</vt:lpstr>
      <vt:lpstr>Arial</vt:lpstr>
      <vt:lpstr>Calibri</vt:lpstr>
      <vt:lpstr>Gotham Book</vt:lpstr>
      <vt:lpstr>Gotham-Bold</vt:lpstr>
      <vt:lpstr>SpartansWill_2 template</vt:lpstr>
      <vt:lpstr>Custom Design</vt:lpstr>
      <vt:lpstr>FERPA Overview for CANR Business Managers</vt:lpstr>
      <vt:lpstr>What is FERPA?</vt:lpstr>
      <vt:lpstr>What is an  “education record”?</vt:lpstr>
      <vt:lpstr>What is Personally Identifiable Information (“PII”)</vt:lpstr>
      <vt:lpstr>…and</vt:lpstr>
      <vt:lpstr>education records could include…</vt:lpstr>
      <vt:lpstr>What is not an education record?</vt:lpstr>
      <vt:lpstr>Welcome “School Officials”!</vt:lpstr>
      <vt:lpstr>When can I share/disclose PII?</vt:lpstr>
      <vt:lpstr>When can I share/disclose PII?</vt:lpstr>
      <vt:lpstr>When can I share/disclose PII?</vt:lpstr>
      <vt:lpstr>DIRECTORY INFORMATION = Information not generally considered harmful or an invasion of privacy if disclosed. At MSU… </vt:lpstr>
      <vt:lpstr>Consent for Disclosure</vt:lpstr>
      <vt:lpstr>Exceptions to Consent</vt:lpstr>
      <vt:lpstr>Exceptions to Consent continued</vt:lpstr>
      <vt:lpstr>When can I share/disclose PII?</vt:lpstr>
      <vt:lpstr>Personal Knowledge/Observations</vt:lpstr>
      <vt:lpstr>Redisclosure of PII?</vt:lpstr>
      <vt:lpstr>PII Security</vt:lpstr>
      <vt:lpstr>Accidental Disclosure of PII</vt:lpstr>
      <vt:lpstr>QUESTIONS?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Coaches and FERPA</dc:title>
  <dc:creator>Kent, Robert</dc:creator>
  <cp:lastModifiedBy>Kent, Robert</cp:lastModifiedBy>
  <cp:revision>38</cp:revision>
  <cp:lastPrinted>2014-10-07T12:52:23Z</cp:lastPrinted>
  <dcterms:created xsi:type="dcterms:W3CDTF">2014-08-20T16:18:06Z</dcterms:created>
  <dcterms:modified xsi:type="dcterms:W3CDTF">2014-10-08T13:15:06Z</dcterms:modified>
</cp:coreProperties>
</file>