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1" r:id="rId3"/>
    <p:sldId id="271" r:id="rId4"/>
    <p:sldId id="264" r:id="rId5"/>
    <p:sldId id="265" r:id="rId6"/>
    <p:sldId id="272" r:id="rId7"/>
    <p:sldId id="273" r:id="rId8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41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699" cy="463942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170" y="1"/>
            <a:ext cx="3011699" cy="463942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FC121886-FBAE-472A-BFFA-DC9FA26234BA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135"/>
            <a:ext cx="3011699" cy="463941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170" y="8772135"/>
            <a:ext cx="3011699" cy="463941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1FD5394-3C49-46FE-B54C-D118BFF80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8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1699" cy="463942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170" y="1"/>
            <a:ext cx="3011699" cy="463942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9BC7076C-F165-4D1C-9EE8-68253278B78B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3"/>
            <a:ext cx="5560060" cy="363670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135"/>
            <a:ext cx="3011699" cy="463941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170" y="8772135"/>
            <a:ext cx="3011699" cy="463941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F72A56CC-02D6-43B8-8034-F5404C18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A56CC-02D6-43B8-8034-F5404C1849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29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A56CC-02D6-43B8-8034-F5404C1849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85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A56CC-02D6-43B8-8034-F5404C1849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3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A56CC-02D6-43B8-8034-F5404C1849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07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A56CC-02D6-43B8-8034-F5404C1849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228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A56CC-02D6-43B8-8034-F5404C1849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76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A56CC-02D6-43B8-8034-F5404C1849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53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110489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17453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110489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17453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110489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17453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110489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110489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6187440"/>
            <a:ext cx="8229600" cy="1036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47" y="0"/>
            <a:ext cx="9140951" cy="6705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4687" y="774319"/>
            <a:ext cx="8294624" cy="10312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17453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6783" y="2239930"/>
            <a:ext cx="7790433" cy="2395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99018" y="6460347"/>
            <a:ext cx="221615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110489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01114" y="4505985"/>
            <a:ext cx="5545455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Colle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Agri</a:t>
            </a:r>
            <a:r>
              <a:rPr sz="2400" spc="5" dirty="0">
                <a:latin typeface="Calibri"/>
                <a:cs typeface="Calibri"/>
              </a:rPr>
              <a:t>c</a:t>
            </a:r>
            <a:r>
              <a:rPr sz="2400" spc="-5" dirty="0">
                <a:latin typeface="Calibri"/>
                <a:cs typeface="Calibri"/>
              </a:rPr>
              <a:t>ultu</a:t>
            </a:r>
            <a:r>
              <a:rPr sz="2400" spc="-3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-20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tu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35" dirty="0" smtClean="0">
                <a:latin typeface="Calibri"/>
                <a:cs typeface="Calibri"/>
              </a:rPr>
              <a:t>R</a:t>
            </a:r>
            <a:r>
              <a:rPr sz="2400" dirty="0" smtClean="0">
                <a:latin typeface="Calibri"/>
                <a:cs typeface="Calibri"/>
              </a:rPr>
              <a:t>esou</a:t>
            </a:r>
            <a:r>
              <a:rPr sz="2400" spc="-40" dirty="0" smtClean="0">
                <a:latin typeface="Calibri"/>
                <a:cs typeface="Calibri"/>
              </a:rPr>
              <a:t>r</a:t>
            </a:r>
            <a:r>
              <a:rPr sz="2400" dirty="0" smtClean="0">
                <a:latin typeface="Calibri"/>
                <a:cs typeface="Calibri"/>
              </a:rPr>
              <a:t>c</a:t>
            </a:r>
            <a:r>
              <a:rPr sz="2400" spc="10" dirty="0" smtClean="0">
                <a:latin typeface="Calibri"/>
                <a:cs typeface="Calibri"/>
              </a:rPr>
              <a:t>e</a:t>
            </a:r>
            <a:r>
              <a:rPr sz="2400" dirty="0" smtClean="0">
                <a:latin typeface="Calibri"/>
                <a:cs typeface="Calibri"/>
              </a:rPr>
              <a:t>s</a:t>
            </a:r>
            <a:endParaRPr lang="en-US" sz="2400" dirty="0" smtClean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lang="en-US" sz="2400" dirty="0" smtClean="0">
                <a:latin typeface="Calibri"/>
                <a:cs typeface="Calibri"/>
              </a:rPr>
              <a:t>D&amp;D</a:t>
            </a:r>
            <a:endParaRPr sz="24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lang="en-US" sz="2400" dirty="0" smtClean="0">
                <a:latin typeface="Calibri"/>
                <a:cs typeface="Calibri"/>
              </a:rPr>
              <a:t>February 29, 2016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23744" y="1984248"/>
            <a:ext cx="4096511" cy="14447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6266" rIns="0" bIns="0" rtlCol="0">
            <a:spAutoFit/>
          </a:bodyPr>
          <a:lstStyle/>
          <a:p>
            <a:pPr marL="123825">
              <a:lnSpc>
                <a:spcPct val="100000"/>
              </a:lnSpc>
            </a:pPr>
            <a:r>
              <a:rPr spc="-5" dirty="0"/>
              <a:t>Th</a:t>
            </a:r>
            <a:r>
              <a:rPr dirty="0"/>
              <a:t>e P</a:t>
            </a:r>
            <a:r>
              <a:rPr spc="-45" dirty="0"/>
              <a:t>r</a:t>
            </a:r>
            <a:r>
              <a:rPr spc="-5" dirty="0"/>
              <a:t>oces</a:t>
            </a:r>
            <a:r>
              <a:rPr dirty="0"/>
              <a:t>s</a:t>
            </a:r>
            <a:r>
              <a:rPr spc="-25" dirty="0"/>
              <a:t> </a:t>
            </a:r>
            <a:r>
              <a:rPr dirty="0"/>
              <a:t>&amp; Ph</a:t>
            </a:r>
            <a:r>
              <a:rPr spc="-15" dirty="0"/>
              <a:t>i</a:t>
            </a:r>
            <a:r>
              <a:rPr dirty="0"/>
              <a:t>losop</a:t>
            </a:r>
            <a:r>
              <a:rPr spc="-80" dirty="0"/>
              <a:t>h</a:t>
            </a:r>
            <a:r>
              <a:rPr dirty="0"/>
              <a:t>y</a:t>
            </a:r>
          </a:p>
        </p:txBody>
      </p:sp>
      <p:sp>
        <p:nvSpPr>
          <p:cNvPr id="3" name="object 3"/>
          <p:cNvSpPr/>
          <p:nvPr/>
        </p:nvSpPr>
        <p:spPr>
          <a:xfrm>
            <a:off x="2288284" y="1524000"/>
            <a:ext cx="4567429" cy="4637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687" y="774319"/>
            <a:ext cx="8294624" cy="492443"/>
          </a:xfrm>
        </p:spPr>
        <p:txBody>
          <a:bodyPr/>
          <a:lstStyle/>
          <a:p>
            <a:r>
              <a:rPr lang="en-US" dirty="0" smtClean="0"/>
              <a:t>Performance Levels 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783" y="1600200"/>
            <a:ext cx="7790433" cy="295465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+mn-lt"/>
              </a:rPr>
              <a:t>Until June 30, 2016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Yes/No- “Employee meets or exceeds current expectations”  </a:t>
            </a:r>
            <a:endParaRPr lang="en-US" sz="24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+mn-lt"/>
              </a:rPr>
              <a:t>As of July 1, 2016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Does Not Meet Expectations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dirty="0" smtClean="0"/>
              <a:t>Developing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Meets Expectations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dirty="0" smtClean="0"/>
              <a:t>Exceeds Expectations </a:t>
            </a:r>
          </a:p>
        </p:txBody>
      </p:sp>
    </p:spTree>
    <p:extLst>
      <p:ext uri="{BB962C8B-B14F-4D97-AF65-F5344CB8AC3E}">
        <p14:creationId xmlns:p14="http://schemas.microsoft.com/office/powerpoint/2010/main" val="169513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dirty="0"/>
              <a:t>When</a:t>
            </a:r>
            <a:r>
              <a:rPr sz="3600" spc="-20" dirty="0"/>
              <a:t> </a:t>
            </a:r>
            <a:r>
              <a:rPr sz="3600" spc="-5" dirty="0"/>
              <a:t>Sho</a:t>
            </a:r>
            <a:r>
              <a:rPr sz="3600" spc="10" dirty="0"/>
              <a:t>u</a:t>
            </a:r>
            <a:r>
              <a:rPr sz="3600" dirty="0"/>
              <a:t>ld</a:t>
            </a:r>
            <a:r>
              <a:rPr sz="3600" spc="-35" dirty="0"/>
              <a:t> </a:t>
            </a:r>
            <a:r>
              <a:rPr sz="3600" spc="-5" dirty="0"/>
              <a:t>Empl</a:t>
            </a:r>
            <a:r>
              <a:rPr sz="3600" spc="-20" dirty="0"/>
              <a:t>o</a:t>
            </a:r>
            <a:r>
              <a:rPr sz="3600" spc="-55" dirty="0"/>
              <a:t>y</a:t>
            </a:r>
            <a:r>
              <a:rPr sz="3600" spc="-5" dirty="0"/>
              <a:t>ees</a:t>
            </a:r>
            <a:r>
              <a:rPr sz="3600" spc="-15" dirty="0"/>
              <a:t> </a:t>
            </a:r>
            <a:r>
              <a:rPr sz="3600" dirty="0"/>
              <a:t>a</a:t>
            </a:r>
            <a:r>
              <a:rPr sz="3600" spc="5" dirty="0"/>
              <a:t>n</a:t>
            </a:r>
            <a:r>
              <a:rPr sz="3600" dirty="0"/>
              <a:t>d</a:t>
            </a:r>
            <a:r>
              <a:rPr sz="3600" spc="-20" dirty="0"/>
              <a:t> </a:t>
            </a:r>
            <a:r>
              <a:rPr sz="3600" spc="-5" dirty="0"/>
              <a:t>Su</a:t>
            </a:r>
            <a:r>
              <a:rPr sz="3600" spc="5" dirty="0"/>
              <a:t>p</a:t>
            </a:r>
            <a:r>
              <a:rPr sz="3600" spc="-5" dirty="0"/>
              <a:t>e</a:t>
            </a:r>
            <a:r>
              <a:rPr sz="3600" spc="25" dirty="0"/>
              <a:t>r</a:t>
            </a:r>
            <a:r>
              <a:rPr sz="3600" dirty="0"/>
              <a:t>viso</a:t>
            </a:r>
            <a:r>
              <a:rPr sz="3600" spc="-60" dirty="0"/>
              <a:t>r</a:t>
            </a:r>
            <a:r>
              <a:rPr sz="3600" dirty="0"/>
              <a:t>s </a:t>
            </a:r>
            <a:r>
              <a:rPr sz="3600" spc="-5" dirty="0"/>
              <a:t>S</a:t>
            </a:r>
            <a:r>
              <a:rPr sz="3600" spc="-55" dirty="0"/>
              <a:t>t</a:t>
            </a:r>
            <a:r>
              <a:rPr sz="3600" spc="-5" dirty="0"/>
              <a:t>art</a:t>
            </a:r>
            <a:r>
              <a:rPr sz="3600" spc="-20" dirty="0"/>
              <a:t> </a:t>
            </a:r>
            <a:r>
              <a:rPr sz="3600" dirty="0"/>
              <a:t>Plan</a:t>
            </a:r>
            <a:r>
              <a:rPr sz="3600" spc="5" dirty="0"/>
              <a:t>n</a:t>
            </a:r>
            <a:r>
              <a:rPr sz="3600" dirty="0"/>
              <a:t>ing</a:t>
            </a:r>
            <a:r>
              <a:rPr sz="3600" spc="-25" dirty="0"/>
              <a:t> </a:t>
            </a:r>
            <a:r>
              <a:rPr sz="3600" spc="-5" dirty="0"/>
              <a:t>Me</a:t>
            </a:r>
            <a:r>
              <a:rPr sz="3600" spc="-30" dirty="0"/>
              <a:t>e</a:t>
            </a:r>
            <a:r>
              <a:rPr sz="3600" dirty="0"/>
              <a:t>tings?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2265344"/>
            <a:ext cx="7737475" cy="28777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7453A"/>
              </a:buClr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solidFill>
                  <a:srgbClr val="585858"/>
                </a:solidFill>
                <a:latin typeface="Calibri"/>
                <a:cs typeface="Calibri"/>
              </a:rPr>
              <a:t>Annual</a:t>
            </a:r>
            <a:r>
              <a:rPr sz="2800" spc="2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800" spc="-45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800" spc="-5" dirty="0">
                <a:solidFill>
                  <a:srgbClr val="585858"/>
                </a:solidFill>
                <a:latin typeface="Calibri"/>
                <a:cs typeface="Calibri"/>
              </a:rPr>
              <a:t>v</a:t>
            </a:r>
            <a:r>
              <a:rPr sz="2800" spc="-15" dirty="0">
                <a:solidFill>
                  <a:srgbClr val="585858"/>
                </a:solidFill>
                <a:latin typeface="Calibri"/>
                <a:cs typeface="Calibri"/>
              </a:rPr>
              <a:t>ie</a:t>
            </a:r>
            <a:r>
              <a:rPr sz="2800" spc="-5" dirty="0">
                <a:solidFill>
                  <a:srgbClr val="585858"/>
                </a:solidFill>
                <a:latin typeface="Calibri"/>
                <a:cs typeface="Calibri"/>
              </a:rPr>
              <a:t>w </a:t>
            </a:r>
            <a:r>
              <a:rPr sz="2800" spc="-10" dirty="0">
                <a:solidFill>
                  <a:srgbClr val="585858"/>
                </a:solidFill>
                <a:latin typeface="Calibri"/>
                <a:cs typeface="Calibri"/>
              </a:rPr>
              <a:t>du</a:t>
            </a:r>
            <a:r>
              <a:rPr sz="2800" spc="-5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800" spc="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800" i="1" spc="-10" dirty="0">
                <a:solidFill>
                  <a:srgbClr val="585858"/>
                </a:solidFill>
                <a:latin typeface="Calibri"/>
                <a:cs typeface="Calibri"/>
              </a:rPr>
              <a:t>prio</a:t>
            </a:r>
            <a:r>
              <a:rPr sz="2800" i="1" spc="-5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2800" i="1" spc="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800" spc="-3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2800" spc="-5" dirty="0">
                <a:solidFill>
                  <a:srgbClr val="585858"/>
                </a:solidFill>
                <a:latin typeface="Calibri"/>
                <a:cs typeface="Calibri"/>
              </a:rPr>
              <a:t>o July 1,</a:t>
            </a:r>
            <a:r>
              <a:rPr sz="2800" spc="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585858"/>
                </a:solidFill>
                <a:latin typeface="Calibri"/>
                <a:cs typeface="Calibri"/>
              </a:rPr>
              <a:t>2016</a:t>
            </a:r>
            <a:endParaRPr sz="28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605"/>
              </a:spcBef>
              <a:buClr>
                <a:srgbClr val="404040"/>
              </a:buClr>
              <a:buSzPct val="85416"/>
              <a:buFont typeface="Arial"/>
              <a:buChar char="•"/>
              <a:tabLst>
                <a:tab pos="756920" algn="l"/>
              </a:tabLst>
            </a:pP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Empl</a:t>
            </a:r>
            <a:r>
              <a:rPr sz="2400" spc="-10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2400" spc="-25" dirty="0">
                <a:solidFill>
                  <a:srgbClr val="585858"/>
                </a:solidFill>
                <a:latin typeface="Calibri"/>
                <a:cs typeface="Calibri"/>
              </a:rPr>
              <a:t>y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es</a:t>
            </a:r>
            <a:r>
              <a:rPr sz="2400" spc="-2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and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 supe</a:t>
            </a:r>
            <a:r>
              <a:rPr sz="2400" spc="25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vi</a:t>
            </a:r>
            <a:r>
              <a:rPr sz="2400" spc="-10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2400" spc="-40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3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2400" spc="-75" dirty="0">
                <a:solidFill>
                  <a:srgbClr val="585858"/>
                </a:solidFill>
                <a:latin typeface="Calibri"/>
                <a:cs typeface="Calibri"/>
              </a:rPr>
              <a:t>k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400" spc="-2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onlin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400" spc="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class</a:t>
            </a:r>
            <a:r>
              <a:rPr sz="2400" spc="-2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in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 ele</a:t>
            </a:r>
            <a:r>
              <a:rPr sz="2400" spc="-50" dirty="0">
                <a:solidFill>
                  <a:srgbClr val="585858"/>
                </a:solidFill>
                <a:latin typeface="Calibri"/>
                <a:cs typeface="Calibri"/>
              </a:rPr>
              <a:t>v</a:t>
            </a:r>
            <a:r>
              <a:rPr sz="2400" spc="-25" dirty="0">
                <a:solidFill>
                  <a:srgbClr val="585858"/>
                </a:solidFill>
                <a:latin typeface="Calibri"/>
                <a:cs typeface="Calibri"/>
              </a:rPr>
              <a:t>at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eU</a:t>
            </a:r>
            <a:endParaRPr sz="2400" dirty="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</a:pPr>
            <a:r>
              <a:rPr lang="en-US" sz="2400" spc="-5" dirty="0" smtClean="0">
                <a:solidFill>
                  <a:srgbClr val="585858"/>
                </a:solidFill>
                <a:latin typeface="Calibri"/>
                <a:cs typeface="Calibri"/>
              </a:rPr>
              <a:t>no later than February 29, 2016. </a:t>
            </a:r>
            <a:endParaRPr sz="2400" dirty="0">
              <a:latin typeface="Calibri"/>
              <a:cs typeface="Calibri"/>
            </a:endParaRPr>
          </a:p>
          <a:p>
            <a:pPr marL="756285" marR="392430" lvl="1" indent="-286385">
              <a:lnSpc>
                <a:spcPct val="100000"/>
              </a:lnSpc>
              <a:spcBef>
                <a:spcPts val="575"/>
              </a:spcBef>
              <a:buClr>
                <a:srgbClr val="404040"/>
              </a:buClr>
              <a:buSzPct val="83333"/>
              <a:buFont typeface="Arial"/>
              <a:buChar char="•"/>
              <a:tabLst>
                <a:tab pos="756920" algn="l"/>
              </a:tabLst>
            </a:pP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Conduc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2400" spc="-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the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40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400" spc="-20" dirty="0">
                <a:solidFill>
                  <a:srgbClr val="585858"/>
                </a:solidFill>
                <a:latin typeface="Calibri"/>
                <a:cs typeface="Calibri"/>
              </a:rPr>
              <a:t>v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iew</a:t>
            </a:r>
            <a:r>
              <a:rPr sz="2400" spc="-1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2400" spc="-1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the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app</a:t>
            </a:r>
            <a:r>
              <a:rPr sz="2400" spc="-30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opri</a:t>
            </a:r>
            <a:r>
              <a:rPr sz="2400" spc="-25" dirty="0">
                <a:solidFill>
                  <a:srgbClr val="585858"/>
                </a:solidFill>
                <a:latin typeface="Calibri"/>
                <a:cs typeface="Calibri"/>
              </a:rPr>
              <a:t>at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400" spc="-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time.</a:t>
            </a:r>
            <a:r>
              <a:rPr sz="2400" spc="-1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U</a:t>
            </a:r>
            <a:r>
              <a:rPr sz="2400" spc="-15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alibri"/>
                <a:cs typeface="Calibri"/>
              </a:rPr>
              <a:t>new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40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400" spc="-20" dirty="0">
                <a:solidFill>
                  <a:srgbClr val="585858"/>
                </a:solidFill>
                <a:latin typeface="Calibri"/>
                <a:cs typeface="Calibri"/>
              </a:rPr>
              <a:t>v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iew</a:t>
            </a:r>
            <a:r>
              <a:rPr sz="2400" spc="-1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50" dirty="0">
                <a:solidFill>
                  <a:srgbClr val="585858"/>
                </a:solidFill>
                <a:latin typeface="Calibri"/>
                <a:cs typeface="Calibri"/>
              </a:rPr>
              <a:t>f</a:t>
            </a:r>
            <a:r>
              <a:rPr sz="2400" spc="-10" dirty="0">
                <a:solidFill>
                  <a:srgbClr val="585858"/>
                </a:solidFill>
                <a:latin typeface="Calibri"/>
                <a:cs typeface="Calibri"/>
              </a:rPr>
              <a:t>orm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,</a:t>
            </a:r>
            <a:r>
              <a:rPr sz="2400" spc="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us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e 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cur</a:t>
            </a:r>
            <a:r>
              <a:rPr sz="2400" spc="-35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400" spc="-25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2400" spc="-1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50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2400" spc="-25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ting</a:t>
            </a:r>
            <a:r>
              <a:rPr sz="2400" spc="-2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55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2400" spc="-25" dirty="0">
                <a:solidFill>
                  <a:srgbClr val="585858"/>
                </a:solidFill>
                <a:latin typeface="Calibri"/>
                <a:cs typeface="Calibri"/>
              </a:rPr>
              <a:t>y</a:t>
            </a:r>
            <a:r>
              <a:rPr sz="2400" spc="-30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2400" spc="-25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em</a:t>
            </a:r>
            <a:r>
              <a:rPr sz="2400" spc="-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(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sz="2400" spc="-1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50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2400" spc="-25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tings)</a:t>
            </a:r>
            <a:endParaRPr sz="24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Clr>
                <a:srgbClr val="404040"/>
              </a:buClr>
              <a:buSzPct val="85416"/>
              <a:buFont typeface="Arial"/>
              <a:buChar char="•"/>
              <a:tabLst>
                <a:tab pos="756920" algn="l"/>
              </a:tabLst>
            </a:pP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Conduc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2400" spc="-2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55" dirty="0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er</a:t>
            </a:r>
            <a:r>
              <a:rPr sz="2400" spc="-45" dirty="0">
                <a:solidFill>
                  <a:srgbClr val="585858"/>
                </a:solidFill>
                <a:latin typeface="Calibri"/>
                <a:cs typeface="Calibri"/>
              </a:rPr>
              <a:t>f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ormanc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Plan</a:t>
            </a:r>
            <a:r>
              <a:rPr sz="2400" spc="-15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ing</a:t>
            </a:r>
            <a:r>
              <a:rPr sz="2400" spc="-2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sessi</a:t>
            </a:r>
            <a:r>
              <a:rPr sz="2400" spc="-10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n within</a:t>
            </a:r>
            <a:r>
              <a:rPr sz="2400" spc="-2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30</a:t>
            </a:r>
            <a:r>
              <a:rPr sz="2400" spc="-1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d</a:t>
            </a:r>
            <a:r>
              <a:rPr sz="2400" spc="-55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2400" spc="-20" dirty="0">
                <a:solidFill>
                  <a:srgbClr val="585858"/>
                </a:solidFill>
                <a:latin typeface="Calibri"/>
                <a:cs typeface="Calibri"/>
              </a:rPr>
              <a:t>y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s </a:t>
            </a:r>
            <a:r>
              <a:rPr sz="2400" spc="-15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f</a:t>
            </a:r>
            <a:endParaRPr sz="2400" dirty="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</a:pP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annual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40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400" spc="-20" dirty="0">
                <a:solidFill>
                  <a:srgbClr val="585858"/>
                </a:solidFill>
                <a:latin typeface="Calibri"/>
                <a:cs typeface="Calibri"/>
              </a:rPr>
              <a:t>v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iew</a:t>
            </a:r>
            <a:r>
              <a:rPr sz="2400" spc="-1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2400" spc="-10" dirty="0">
                <a:solidFill>
                  <a:srgbClr val="585858"/>
                </a:solidFill>
                <a:latin typeface="Calibri"/>
                <a:cs typeface="Calibri"/>
              </a:rPr>
              <a:t> s</a:t>
            </a:r>
            <a:r>
              <a:rPr sz="2400" spc="-15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2400" spc="-1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585858"/>
                </a:solidFill>
                <a:latin typeface="Calibri"/>
                <a:cs typeface="Calibri"/>
              </a:rPr>
              <a:t>g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oal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50" dirty="0">
                <a:solidFill>
                  <a:srgbClr val="585858"/>
                </a:solidFill>
                <a:latin typeface="Calibri"/>
                <a:cs typeface="Calibri"/>
              </a:rPr>
              <a:t>f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r 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2400" spc="-35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400" spc="10" dirty="0">
                <a:solidFill>
                  <a:srgbClr val="585858"/>
                </a:solidFill>
                <a:latin typeface="Calibri"/>
                <a:cs typeface="Calibri"/>
              </a:rPr>
              <a:t>x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2400" spc="-3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c</a:t>
            </a:r>
            <a:r>
              <a:rPr sz="2400" spc="-35" dirty="0">
                <a:solidFill>
                  <a:srgbClr val="585858"/>
                </a:solidFill>
                <a:latin typeface="Calibri"/>
                <a:cs typeface="Calibri"/>
              </a:rPr>
              <a:t>y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cle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dirty="0"/>
              <a:t>When</a:t>
            </a:r>
            <a:r>
              <a:rPr sz="3600" spc="-20" dirty="0"/>
              <a:t> </a:t>
            </a:r>
            <a:r>
              <a:rPr sz="3600" spc="-5" dirty="0"/>
              <a:t>Sho</a:t>
            </a:r>
            <a:r>
              <a:rPr sz="3600" spc="10" dirty="0"/>
              <a:t>u</a:t>
            </a:r>
            <a:r>
              <a:rPr sz="3600" dirty="0"/>
              <a:t>ld</a:t>
            </a:r>
            <a:r>
              <a:rPr sz="3600" spc="-35" dirty="0"/>
              <a:t> </a:t>
            </a:r>
            <a:r>
              <a:rPr sz="3600" spc="-5" dirty="0"/>
              <a:t>Empl</a:t>
            </a:r>
            <a:r>
              <a:rPr sz="3600" spc="-20" dirty="0"/>
              <a:t>o</a:t>
            </a:r>
            <a:r>
              <a:rPr sz="3600" spc="-55" dirty="0"/>
              <a:t>y</a:t>
            </a:r>
            <a:r>
              <a:rPr sz="3600" spc="-5" dirty="0"/>
              <a:t>ees</a:t>
            </a:r>
            <a:r>
              <a:rPr sz="3600" spc="-15" dirty="0"/>
              <a:t> </a:t>
            </a:r>
            <a:r>
              <a:rPr sz="3600" dirty="0"/>
              <a:t>a</a:t>
            </a:r>
            <a:r>
              <a:rPr sz="3600" spc="5" dirty="0"/>
              <a:t>n</a:t>
            </a:r>
            <a:r>
              <a:rPr sz="3600" dirty="0"/>
              <a:t>d</a:t>
            </a:r>
            <a:r>
              <a:rPr sz="3600" spc="-20" dirty="0"/>
              <a:t> </a:t>
            </a:r>
            <a:r>
              <a:rPr sz="3600" spc="-5" dirty="0"/>
              <a:t>Su</a:t>
            </a:r>
            <a:r>
              <a:rPr sz="3600" spc="5" dirty="0"/>
              <a:t>p</a:t>
            </a:r>
            <a:r>
              <a:rPr sz="3600" spc="-5" dirty="0"/>
              <a:t>e</a:t>
            </a:r>
            <a:r>
              <a:rPr sz="3600" spc="25" dirty="0"/>
              <a:t>r</a:t>
            </a:r>
            <a:r>
              <a:rPr sz="3600" dirty="0"/>
              <a:t>viso</a:t>
            </a:r>
            <a:r>
              <a:rPr sz="3600" spc="-60" dirty="0"/>
              <a:t>r</a:t>
            </a:r>
            <a:r>
              <a:rPr sz="3600" dirty="0"/>
              <a:t>s </a:t>
            </a:r>
            <a:r>
              <a:rPr sz="3600" spc="-5" dirty="0"/>
              <a:t>S</a:t>
            </a:r>
            <a:r>
              <a:rPr sz="3600" spc="-55" dirty="0"/>
              <a:t>t</a:t>
            </a:r>
            <a:r>
              <a:rPr sz="3600" spc="-5" dirty="0"/>
              <a:t>art</a:t>
            </a:r>
            <a:r>
              <a:rPr sz="3600" spc="-20" dirty="0"/>
              <a:t> </a:t>
            </a:r>
            <a:r>
              <a:rPr sz="3600" dirty="0"/>
              <a:t>Plan</a:t>
            </a:r>
            <a:r>
              <a:rPr sz="3600" spc="5" dirty="0"/>
              <a:t>n</a:t>
            </a:r>
            <a:r>
              <a:rPr sz="3600" dirty="0"/>
              <a:t>ing</a:t>
            </a:r>
            <a:r>
              <a:rPr sz="3600" spc="-25" dirty="0"/>
              <a:t> </a:t>
            </a:r>
            <a:r>
              <a:rPr sz="3600" spc="-5" dirty="0"/>
              <a:t>Me</a:t>
            </a:r>
            <a:r>
              <a:rPr sz="3600" spc="-30" dirty="0"/>
              <a:t>e</a:t>
            </a:r>
            <a:r>
              <a:rPr sz="3600" dirty="0"/>
              <a:t>tings?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956353"/>
            <a:ext cx="7981315" cy="40626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17453A"/>
              </a:buClr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solidFill>
                  <a:srgbClr val="585858"/>
                </a:solidFill>
                <a:latin typeface="Calibri"/>
                <a:cs typeface="Calibri"/>
              </a:rPr>
              <a:t>Annual</a:t>
            </a:r>
            <a:r>
              <a:rPr sz="2800" spc="2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800" spc="-45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2800" spc="-15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800" spc="-5" dirty="0">
                <a:solidFill>
                  <a:srgbClr val="585858"/>
                </a:solidFill>
                <a:latin typeface="Calibri"/>
                <a:cs typeface="Calibri"/>
              </a:rPr>
              <a:t>v</a:t>
            </a:r>
            <a:r>
              <a:rPr sz="2800" spc="-15" dirty="0">
                <a:solidFill>
                  <a:srgbClr val="585858"/>
                </a:solidFill>
                <a:latin typeface="Calibri"/>
                <a:cs typeface="Calibri"/>
              </a:rPr>
              <a:t>ie</a:t>
            </a:r>
            <a:r>
              <a:rPr sz="2800" spc="-5" dirty="0">
                <a:solidFill>
                  <a:srgbClr val="585858"/>
                </a:solidFill>
                <a:latin typeface="Calibri"/>
                <a:cs typeface="Calibri"/>
              </a:rPr>
              <a:t>w </a:t>
            </a:r>
            <a:r>
              <a:rPr sz="2800" spc="-10" dirty="0">
                <a:solidFill>
                  <a:srgbClr val="585858"/>
                </a:solidFill>
                <a:latin typeface="Calibri"/>
                <a:cs typeface="Calibri"/>
              </a:rPr>
              <a:t>du</a:t>
            </a:r>
            <a:r>
              <a:rPr sz="2800" spc="-5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800" spc="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800" i="1" spc="-10" dirty="0">
                <a:solidFill>
                  <a:srgbClr val="585858"/>
                </a:solidFill>
                <a:latin typeface="Calibri"/>
                <a:cs typeface="Calibri"/>
              </a:rPr>
              <a:t>af</a:t>
            </a:r>
            <a:r>
              <a:rPr sz="2800" i="1" spc="-3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2800" i="1" spc="-5" dirty="0">
                <a:solidFill>
                  <a:srgbClr val="585858"/>
                </a:solidFill>
                <a:latin typeface="Calibri"/>
                <a:cs typeface="Calibri"/>
              </a:rPr>
              <a:t>er</a:t>
            </a:r>
            <a:r>
              <a:rPr sz="2800" i="1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585858"/>
                </a:solidFill>
                <a:latin typeface="Calibri"/>
                <a:cs typeface="Calibri"/>
              </a:rPr>
              <a:t>Ju</a:t>
            </a:r>
            <a:r>
              <a:rPr sz="2800" spc="-20" dirty="0">
                <a:solidFill>
                  <a:srgbClr val="585858"/>
                </a:solidFill>
                <a:latin typeface="Calibri"/>
                <a:cs typeface="Calibri"/>
              </a:rPr>
              <a:t>l</a:t>
            </a:r>
            <a:r>
              <a:rPr sz="2800" spc="-5" dirty="0">
                <a:solidFill>
                  <a:srgbClr val="585858"/>
                </a:solidFill>
                <a:latin typeface="Calibri"/>
                <a:cs typeface="Calibri"/>
              </a:rPr>
              <a:t>y</a:t>
            </a:r>
            <a:r>
              <a:rPr sz="2800" spc="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585858"/>
                </a:solidFill>
                <a:latin typeface="Calibri"/>
                <a:cs typeface="Calibri"/>
              </a:rPr>
              <a:t>1,</a:t>
            </a:r>
            <a:r>
              <a:rPr sz="2800" spc="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585858"/>
                </a:solidFill>
                <a:latin typeface="Calibri"/>
                <a:cs typeface="Calibri"/>
              </a:rPr>
              <a:t>2016</a:t>
            </a:r>
            <a:endParaRPr sz="28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600"/>
              </a:spcBef>
              <a:buClr>
                <a:srgbClr val="404040"/>
              </a:buClr>
              <a:buSzPct val="85416"/>
              <a:buFont typeface="Arial"/>
              <a:buChar char="•"/>
              <a:tabLst>
                <a:tab pos="756920" algn="l"/>
              </a:tabLst>
            </a:pP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Empl</a:t>
            </a:r>
            <a:r>
              <a:rPr sz="2400" spc="-15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2400" spc="-20" dirty="0">
                <a:solidFill>
                  <a:srgbClr val="585858"/>
                </a:solidFill>
                <a:latin typeface="Calibri"/>
                <a:cs typeface="Calibri"/>
              </a:rPr>
              <a:t>y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400" spc="5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2400" spc="-2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and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upe</a:t>
            </a:r>
            <a:r>
              <a:rPr sz="2400" spc="25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vi</a:t>
            </a:r>
            <a:r>
              <a:rPr sz="2400" spc="-10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2400" spc="-40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s </a:t>
            </a:r>
            <a:r>
              <a:rPr sz="2400" spc="-35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2400" spc="-75" dirty="0">
                <a:solidFill>
                  <a:srgbClr val="585858"/>
                </a:solidFill>
                <a:latin typeface="Calibri"/>
                <a:cs typeface="Calibri"/>
              </a:rPr>
              <a:t>k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400" spc="-2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2400" spc="-10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line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class</a:t>
            </a:r>
            <a:r>
              <a:rPr sz="2400" spc="-2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in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el</a:t>
            </a:r>
            <a:r>
              <a:rPr sz="2400" spc="-10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400" spc="-40" dirty="0">
                <a:solidFill>
                  <a:srgbClr val="585858"/>
                </a:solidFill>
                <a:latin typeface="Calibri"/>
                <a:cs typeface="Calibri"/>
              </a:rPr>
              <a:t>v</a:t>
            </a:r>
            <a:r>
              <a:rPr sz="2400" spc="-25" dirty="0">
                <a:solidFill>
                  <a:srgbClr val="585858"/>
                </a:solidFill>
                <a:latin typeface="Calibri"/>
                <a:cs typeface="Calibri"/>
              </a:rPr>
              <a:t>at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eU</a:t>
            </a:r>
            <a:endParaRPr sz="2400" dirty="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</a:pPr>
            <a:r>
              <a:rPr lang="en-US" sz="2400" spc="-5" dirty="0" smtClean="0">
                <a:solidFill>
                  <a:srgbClr val="585858"/>
                </a:solidFill>
                <a:latin typeface="Calibri"/>
                <a:cs typeface="Calibri"/>
              </a:rPr>
              <a:t>no later than February 29, 2016. </a:t>
            </a:r>
            <a:endParaRPr sz="2400" dirty="0">
              <a:latin typeface="Calibri"/>
              <a:cs typeface="Calibri"/>
            </a:endParaRPr>
          </a:p>
          <a:p>
            <a:pPr marL="756285" marR="5080" lvl="1" indent="-286385">
              <a:lnSpc>
                <a:spcPct val="100000"/>
              </a:lnSpc>
              <a:spcBef>
                <a:spcPts val="575"/>
              </a:spcBef>
              <a:buClr>
                <a:srgbClr val="404040"/>
              </a:buClr>
              <a:buSzPct val="85416"/>
              <a:buFont typeface="Arial"/>
              <a:buChar char="•"/>
              <a:tabLst>
                <a:tab pos="756920" algn="l"/>
              </a:tabLst>
            </a:pP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Conduc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2400" spc="-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60" dirty="0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2400" spc="-50" dirty="0">
                <a:solidFill>
                  <a:srgbClr val="585858"/>
                </a:solidFill>
                <a:latin typeface="Calibri"/>
                <a:cs typeface="Calibri"/>
              </a:rPr>
              <a:t>f</a:t>
            </a:r>
            <a:r>
              <a:rPr sz="2400" spc="-10" dirty="0">
                <a:solidFill>
                  <a:srgbClr val="585858"/>
                </a:solidFill>
                <a:latin typeface="Calibri"/>
                <a:cs typeface="Calibri"/>
              </a:rPr>
              <a:t>ormanc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 Planning</a:t>
            </a:r>
            <a:r>
              <a:rPr sz="2400" spc="-3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sessi</a:t>
            </a:r>
            <a:r>
              <a:rPr sz="2400" spc="-10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2400" spc="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as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 s</a:t>
            </a:r>
            <a:r>
              <a:rPr sz="2400" spc="-15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2400" spc="-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as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5" dirty="0" smtClean="0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sz="2400" spc="-10" dirty="0" smtClean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2400" spc="-5" dirty="0" smtClean="0">
                <a:solidFill>
                  <a:srgbClr val="585858"/>
                </a:solidFill>
                <a:latin typeface="Calibri"/>
                <a:cs typeface="Calibri"/>
              </a:rPr>
              <a:t>ssible</a:t>
            </a:r>
            <a:r>
              <a:rPr lang="en-US" sz="2400" spc="-5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25" dirty="0" smtClean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2400" dirty="0" smtClean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2400" spc="-10" dirty="0" smtClean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400" spc="-25" dirty="0">
                <a:solidFill>
                  <a:srgbClr val="585858"/>
                </a:solidFill>
                <a:latin typeface="Calibri"/>
                <a:cs typeface="Calibri"/>
              </a:rPr>
              <a:t>st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ablish</a:t>
            </a:r>
            <a:r>
              <a:rPr sz="2400" spc="-2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585858"/>
                </a:solidFill>
                <a:latin typeface="Calibri"/>
                <a:cs typeface="Calibri"/>
              </a:rPr>
              <a:t>g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oal</a:t>
            </a:r>
            <a:r>
              <a:rPr sz="2400" spc="-10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,</a:t>
            </a:r>
            <a:r>
              <a:rPr sz="2400" spc="-1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c</a:t>
            </a:r>
            <a:r>
              <a:rPr sz="2400" spc="-35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400" spc="-20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2400" spc="-25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400" spc="-1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d</a:t>
            </a:r>
            <a:r>
              <a:rPr sz="2400" spc="-10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400" spc="-30" dirty="0">
                <a:solidFill>
                  <a:srgbClr val="585858"/>
                </a:solidFill>
                <a:latin typeface="Calibri"/>
                <a:cs typeface="Calibri"/>
              </a:rPr>
              <a:t>v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elopme</a:t>
            </a:r>
            <a:r>
              <a:rPr sz="2400" spc="-35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t 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pla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and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 di</a:t>
            </a:r>
            <a:r>
              <a:rPr sz="2400" spc="-10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cuss 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2400" spc="-10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w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55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2400" spc="-25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tings</a:t>
            </a:r>
            <a:endParaRPr sz="2400" dirty="0">
              <a:latin typeface="Calibri"/>
              <a:cs typeface="Calibri"/>
            </a:endParaRPr>
          </a:p>
          <a:p>
            <a:pPr marL="756285" marR="635635" lvl="1" indent="-286385">
              <a:lnSpc>
                <a:spcPct val="100000"/>
              </a:lnSpc>
              <a:spcBef>
                <a:spcPts val="575"/>
              </a:spcBef>
              <a:buClr>
                <a:srgbClr val="404040"/>
              </a:buClr>
              <a:buSzPct val="83333"/>
              <a:buFont typeface="Arial"/>
              <a:buChar char="•"/>
              <a:tabLst>
                <a:tab pos="756920" algn="l"/>
              </a:tabLst>
            </a:pP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Conduc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2400" spc="-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the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40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400" spc="-20" dirty="0">
                <a:solidFill>
                  <a:srgbClr val="585858"/>
                </a:solidFill>
                <a:latin typeface="Calibri"/>
                <a:cs typeface="Calibri"/>
              </a:rPr>
              <a:t>v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iew</a:t>
            </a:r>
            <a:r>
              <a:rPr sz="2400" spc="-1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2400" spc="-1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the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app</a:t>
            </a:r>
            <a:r>
              <a:rPr sz="2400" spc="-30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opri</a:t>
            </a:r>
            <a:r>
              <a:rPr sz="2400" spc="-25" dirty="0">
                <a:solidFill>
                  <a:srgbClr val="585858"/>
                </a:solidFill>
                <a:latin typeface="Calibri"/>
                <a:cs typeface="Calibri"/>
              </a:rPr>
              <a:t>at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400" spc="-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time.</a:t>
            </a:r>
            <a:r>
              <a:rPr sz="2400" spc="-1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U</a:t>
            </a:r>
            <a:r>
              <a:rPr sz="2400" spc="-15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85858"/>
                </a:solidFill>
                <a:latin typeface="Calibri"/>
                <a:cs typeface="Calibri"/>
              </a:rPr>
              <a:t>new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40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400" spc="-20" dirty="0">
                <a:solidFill>
                  <a:srgbClr val="585858"/>
                </a:solidFill>
                <a:latin typeface="Calibri"/>
                <a:cs typeface="Calibri"/>
              </a:rPr>
              <a:t>v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iew</a:t>
            </a:r>
            <a:r>
              <a:rPr sz="2400" spc="-1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50" dirty="0">
                <a:solidFill>
                  <a:srgbClr val="585858"/>
                </a:solidFill>
                <a:latin typeface="Calibri"/>
                <a:cs typeface="Calibri"/>
              </a:rPr>
              <a:t>f</a:t>
            </a:r>
            <a:r>
              <a:rPr sz="2400" spc="-10" dirty="0">
                <a:solidFill>
                  <a:srgbClr val="585858"/>
                </a:solidFill>
                <a:latin typeface="Calibri"/>
                <a:cs typeface="Calibri"/>
              </a:rPr>
              <a:t>orm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,</a:t>
            </a:r>
            <a:r>
              <a:rPr sz="2400" spc="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us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e 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2400" spc="-10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w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55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2400" spc="-25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ting</a:t>
            </a:r>
            <a:r>
              <a:rPr sz="2400" spc="-3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55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2400" spc="-25" dirty="0">
                <a:solidFill>
                  <a:srgbClr val="585858"/>
                </a:solidFill>
                <a:latin typeface="Calibri"/>
                <a:cs typeface="Calibri"/>
              </a:rPr>
              <a:t>y</a:t>
            </a:r>
            <a:r>
              <a:rPr sz="2400" spc="-30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2400" spc="-25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em</a:t>
            </a:r>
            <a:r>
              <a:rPr sz="2400" spc="-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(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r>
              <a:rPr sz="2400" spc="-1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50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2400" spc="-25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tings)</a:t>
            </a:r>
            <a:endParaRPr sz="2400" dirty="0">
              <a:latin typeface="Calibri"/>
              <a:cs typeface="Calibri"/>
            </a:endParaRPr>
          </a:p>
          <a:p>
            <a:pPr marL="756285" marR="249554" lvl="1" indent="-286385">
              <a:lnSpc>
                <a:spcPct val="100000"/>
              </a:lnSpc>
              <a:spcBef>
                <a:spcPts val="580"/>
              </a:spcBef>
              <a:buClr>
                <a:srgbClr val="404040"/>
              </a:buClr>
              <a:buSzPct val="85416"/>
              <a:buFont typeface="Arial"/>
              <a:buChar char="•"/>
              <a:tabLst>
                <a:tab pos="756920" algn="l"/>
              </a:tabLst>
            </a:pP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Conduc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2400" spc="-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60" dirty="0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2400" spc="-50" dirty="0">
                <a:solidFill>
                  <a:srgbClr val="585858"/>
                </a:solidFill>
                <a:latin typeface="Calibri"/>
                <a:cs typeface="Calibri"/>
              </a:rPr>
              <a:t>f</a:t>
            </a:r>
            <a:r>
              <a:rPr sz="2400" spc="-10" dirty="0">
                <a:solidFill>
                  <a:srgbClr val="585858"/>
                </a:solidFill>
                <a:latin typeface="Calibri"/>
                <a:cs typeface="Calibri"/>
              </a:rPr>
              <a:t>ormanc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 Planning</a:t>
            </a:r>
            <a:r>
              <a:rPr sz="2400" spc="-3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sessi</a:t>
            </a:r>
            <a:r>
              <a:rPr sz="2400" spc="-10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2400" spc="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within</a:t>
            </a:r>
            <a:r>
              <a:rPr sz="2400" spc="-2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30</a:t>
            </a:r>
            <a:r>
              <a:rPr sz="2400" spc="-1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d</a:t>
            </a:r>
            <a:r>
              <a:rPr sz="2400" spc="-50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2400" spc="-25" dirty="0">
                <a:solidFill>
                  <a:srgbClr val="585858"/>
                </a:solidFill>
                <a:latin typeface="Calibri"/>
                <a:cs typeface="Calibri"/>
              </a:rPr>
              <a:t>y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f annual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40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400" spc="-20" dirty="0">
                <a:solidFill>
                  <a:srgbClr val="585858"/>
                </a:solidFill>
                <a:latin typeface="Calibri"/>
                <a:cs typeface="Calibri"/>
              </a:rPr>
              <a:t>v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iew</a:t>
            </a:r>
            <a:r>
              <a:rPr sz="2400" spc="-1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2400" spc="-10" dirty="0">
                <a:solidFill>
                  <a:srgbClr val="585858"/>
                </a:solidFill>
                <a:latin typeface="Calibri"/>
                <a:cs typeface="Calibri"/>
              </a:rPr>
              <a:t> s</a:t>
            </a:r>
            <a:r>
              <a:rPr sz="2400" spc="-15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2400" spc="-1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585858"/>
                </a:solidFill>
                <a:latin typeface="Calibri"/>
                <a:cs typeface="Calibri"/>
              </a:rPr>
              <a:t>g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oal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50" dirty="0">
                <a:solidFill>
                  <a:srgbClr val="585858"/>
                </a:solidFill>
                <a:latin typeface="Calibri"/>
                <a:cs typeface="Calibri"/>
              </a:rPr>
              <a:t>f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r 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2400" spc="-35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400" spc="10" dirty="0">
                <a:solidFill>
                  <a:srgbClr val="585858"/>
                </a:solidFill>
                <a:latin typeface="Calibri"/>
                <a:cs typeface="Calibri"/>
              </a:rPr>
              <a:t>x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2400" spc="-3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585858"/>
                </a:solidFill>
                <a:latin typeface="Calibri"/>
                <a:cs typeface="Calibri"/>
              </a:rPr>
              <a:t>c</a:t>
            </a:r>
            <a:r>
              <a:rPr sz="2400" spc="-35" dirty="0">
                <a:solidFill>
                  <a:srgbClr val="585858"/>
                </a:solidFill>
                <a:latin typeface="Calibri"/>
                <a:cs typeface="Calibri"/>
              </a:rPr>
              <a:t>y</a:t>
            </a:r>
            <a:r>
              <a:rPr sz="2400" dirty="0">
                <a:solidFill>
                  <a:srgbClr val="585858"/>
                </a:solidFill>
                <a:latin typeface="Calibri"/>
                <a:cs typeface="Calibri"/>
              </a:rPr>
              <a:t>cle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687" y="774319"/>
            <a:ext cx="8294624" cy="984885"/>
          </a:xfrm>
        </p:spPr>
        <p:txBody>
          <a:bodyPr/>
          <a:lstStyle/>
          <a:p>
            <a:r>
              <a:rPr lang="en-US" dirty="0" smtClean="0"/>
              <a:t>Planning Meetings: New Employee and Employees New to Position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782" y="1981200"/>
            <a:ext cx="7790433" cy="418576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+mn-lt"/>
              </a:rPr>
              <a:t>New MSU Employees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Planning meeting: within 30 days of hire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Probation/Interim review as indicated by bargaining agreement, annual review 1 year from hire</a:t>
            </a:r>
            <a:r>
              <a:rPr lang="en-US" sz="2400" dirty="0" smtClean="0"/>
              <a:t>.</a:t>
            </a:r>
            <a:endParaRPr lang="en-US" sz="20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+mn-lt"/>
              </a:rPr>
              <a:t>New to Position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Planning meeting: within 30 days of starting new position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dirty="0" smtClean="0"/>
              <a:t>Probation at appropriate interval as indicated by bargaining agreement, or annual review at 1 year.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***Review dates will now change with position changes***</a:t>
            </a:r>
            <a:endParaRPr lang="en-US" sz="2400" b="0" dirty="0" smtClean="0"/>
          </a:p>
        </p:txBody>
      </p:sp>
    </p:spTree>
    <p:extLst>
      <p:ext uri="{BB962C8B-B14F-4D97-AF65-F5344CB8AC3E}">
        <p14:creationId xmlns:p14="http://schemas.microsoft.com/office/powerpoint/2010/main" val="4127966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687" y="774319"/>
            <a:ext cx="8294624" cy="492443"/>
          </a:xfrm>
        </p:spPr>
        <p:txBody>
          <a:bodyPr/>
          <a:lstStyle/>
          <a:p>
            <a:r>
              <a:rPr lang="en-US" dirty="0" smtClean="0"/>
              <a:t>Planning Meeting: Tips on Setting Goals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782" y="2209800"/>
            <a:ext cx="7790433" cy="295465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+mn-lt"/>
              </a:rPr>
              <a:t>Should support the department’s mission and/or a specific project or program.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+mn-lt"/>
              </a:rPr>
              <a:t>May need to be reassessed throughout the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+mn-lt"/>
              </a:rPr>
              <a:t>Identify what is expected, allow for improvement and growth.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+mn-lt"/>
              </a:rPr>
              <a:t>Number of goals will vary depending on person, position, etc.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+mn-lt"/>
              </a:rPr>
              <a:t>SMART: </a:t>
            </a:r>
            <a:r>
              <a:rPr lang="en-US" dirty="0" smtClean="0">
                <a:latin typeface="+mn-lt"/>
              </a:rPr>
              <a:t>S</a:t>
            </a:r>
            <a:r>
              <a:rPr lang="en-US" b="0" dirty="0" smtClean="0">
                <a:latin typeface="+mn-lt"/>
              </a:rPr>
              <a:t>pecific, </a:t>
            </a:r>
            <a:r>
              <a:rPr lang="en-US" dirty="0" smtClean="0">
                <a:latin typeface="+mn-lt"/>
              </a:rPr>
              <a:t>M</a:t>
            </a:r>
            <a:r>
              <a:rPr lang="en-US" b="0" dirty="0" smtClean="0">
                <a:latin typeface="+mn-lt"/>
              </a:rPr>
              <a:t>easurable, </a:t>
            </a:r>
            <a:r>
              <a:rPr lang="en-US" dirty="0" smtClean="0">
                <a:latin typeface="+mn-lt"/>
              </a:rPr>
              <a:t>A</a:t>
            </a:r>
            <a:r>
              <a:rPr lang="en-US" b="0" dirty="0" smtClean="0">
                <a:latin typeface="+mn-lt"/>
              </a:rPr>
              <a:t>chievable, </a:t>
            </a:r>
            <a:r>
              <a:rPr lang="en-US" dirty="0" smtClean="0">
                <a:latin typeface="+mn-lt"/>
              </a:rPr>
              <a:t>R</a:t>
            </a:r>
            <a:r>
              <a:rPr lang="en-US" b="0" dirty="0" smtClean="0">
                <a:latin typeface="+mn-lt"/>
              </a:rPr>
              <a:t>elevant, </a:t>
            </a:r>
            <a:r>
              <a:rPr lang="en-US" dirty="0" smtClean="0">
                <a:latin typeface="+mn-lt"/>
              </a:rPr>
              <a:t>T</a:t>
            </a:r>
            <a:r>
              <a:rPr lang="en-US" b="0" dirty="0" smtClean="0">
                <a:latin typeface="+mn-lt"/>
              </a:rPr>
              <a:t>imely</a:t>
            </a:r>
            <a:endParaRPr lang="en-US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6838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354</Words>
  <Application>Microsoft Office PowerPoint</Application>
  <PresentationFormat>On-screen Show (4:3)</PresentationFormat>
  <Paragraphs>50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The Process &amp; Philosophy</vt:lpstr>
      <vt:lpstr>Performance Levels  </vt:lpstr>
      <vt:lpstr>When Should Employees and Supervisors Start Planning Meetings?</vt:lpstr>
      <vt:lpstr>When Should Employees and Supervisors Start Planning Meetings?</vt:lpstr>
      <vt:lpstr>Planning Meetings: New Employee and Employees New to Position </vt:lpstr>
      <vt:lpstr>Planning Meeting: Tips on Setting Goals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Yelvington, Jennie</dc:creator>
  <cp:lastModifiedBy>Lloyd, Katie</cp:lastModifiedBy>
  <cp:revision>18</cp:revision>
  <cp:lastPrinted>2016-02-11T19:30:20Z</cp:lastPrinted>
  <dcterms:created xsi:type="dcterms:W3CDTF">2016-02-11T09:16:29Z</dcterms:created>
  <dcterms:modified xsi:type="dcterms:W3CDTF">2016-09-13T19:55:23Z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2016-01-11T00:00:00Z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2016-02-11T00:00:00Z</vt:filetime>
  </property>
</Properties>
</file>