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1" r:id="rId3"/>
  </p:sldMasterIdLst>
  <p:notesMasterIdLst>
    <p:notesMasterId r:id="rId13"/>
  </p:notesMasterIdLst>
  <p:sldIdLst>
    <p:sldId id="263" r:id="rId4"/>
    <p:sldId id="444" r:id="rId5"/>
    <p:sldId id="445" r:id="rId6"/>
    <p:sldId id="447" r:id="rId7"/>
    <p:sldId id="402" r:id="rId8"/>
    <p:sldId id="448" r:id="rId9"/>
    <p:sldId id="449" r:id="rId10"/>
    <p:sldId id="446" r:id="rId11"/>
    <p:sldId id="267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267C"/>
    <a:srgbClr val="BD2B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31" autoAdjust="0"/>
    <p:restoredTop sz="94604" autoAdjust="0"/>
  </p:normalViewPr>
  <p:slideViewPr>
    <p:cSldViewPr showGuides="1">
      <p:cViewPr varScale="1">
        <p:scale>
          <a:sx n="91" d="100"/>
          <a:sy n="91" d="100"/>
        </p:scale>
        <p:origin x="-2440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BFF510-432B-B046-A874-1BCF111534F2}" type="datetimeFigureOut">
              <a:rPr lang="it-IT" smtClean="0"/>
              <a:t>03/04/20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8A3BB-0504-3D4A-8EC8-D7D840142A4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7871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563888" y="548680"/>
            <a:ext cx="5185023" cy="4536504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6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Fare clic per inserire </a:t>
            </a:r>
          </a:p>
          <a:p>
            <a:pPr lvl="0"/>
            <a:r>
              <a:rPr lang="it-IT" dirty="0" smtClean="0"/>
              <a:t>il titolo della presentazione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1" hasCustomPrompt="1"/>
          </p:nvPr>
        </p:nvSpPr>
        <p:spPr>
          <a:xfrm>
            <a:off x="3563938" y="5379814"/>
            <a:ext cx="5256212" cy="42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Nome Cognome</a:t>
            </a:r>
            <a:endParaRPr lang="it-IT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563938" y="5877942"/>
            <a:ext cx="5329237" cy="79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Dipartimento/Struttura </a:t>
            </a:r>
            <a:r>
              <a:rPr lang="it-IT" dirty="0" err="1" smtClean="0"/>
              <a:t>xxxxxx</a:t>
            </a:r>
            <a:r>
              <a:rPr lang="it-IT" dirty="0" smtClean="0"/>
              <a:t> </a:t>
            </a:r>
            <a:r>
              <a:rPr lang="it-IT" dirty="0" err="1" smtClean="0"/>
              <a:t>xxxxxxxxxxxx</a:t>
            </a:r>
            <a:r>
              <a:rPr lang="it-IT" dirty="0" smtClean="0"/>
              <a:t> </a:t>
            </a:r>
            <a:r>
              <a:rPr lang="it-IT" dirty="0" err="1" smtClean="0"/>
              <a:t>xxxxxxxx</a:t>
            </a:r>
            <a:r>
              <a:rPr lang="it-IT" dirty="0" smtClean="0"/>
              <a:t> </a:t>
            </a:r>
            <a:r>
              <a:rPr lang="it-IT" dirty="0" err="1" smtClean="0"/>
              <a:t>xxxxx</a:t>
            </a:r>
            <a:r>
              <a:rPr lang="it-IT" dirty="0" smtClean="0"/>
              <a:t> </a:t>
            </a:r>
            <a:r>
              <a:rPr lang="it-IT" dirty="0" err="1" smtClean="0"/>
              <a:t>xxxxxxxxxxxxxxxxxxx</a:t>
            </a:r>
            <a:r>
              <a:rPr lang="it-IT" dirty="0" smtClean="0"/>
              <a:t> </a:t>
            </a:r>
            <a:r>
              <a:rPr lang="it-IT" dirty="0" err="1" smtClean="0"/>
              <a:t>xxxxx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6725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punto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Fare clic per modificare il testo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989138"/>
            <a:ext cx="8424862" cy="3960812"/>
          </a:xfrm>
          <a:prstGeom prst="rect">
            <a:avLst/>
          </a:prstGeom>
        </p:spPr>
        <p:txBody>
          <a:bodyPr/>
          <a:lstStyle>
            <a:lvl1pPr marL="285750" indent="-285750">
              <a:buFont typeface="Wingdings" panose="05000000000000000000" pitchFamily="2" charset="2"/>
              <a:buChar char="§"/>
              <a:defRPr sz="1800" baseline="0">
                <a:latin typeface="Century Gothic" panose="020B0502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1800">
                <a:latin typeface="Century Gothic" panose="020B0502020202020204" pitchFamily="34" charset="0"/>
              </a:defRPr>
            </a:lvl2pPr>
          </a:lstStyle>
          <a:p>
            <a:pPr lvl="1"/>
            <a:r>
              <a:rPr lang="it-IT" dirty="0" smtClean="0"/>
              <a:t>Fare clic per modificare il punto elenco uno</a:t>
            </a:r>
          </a:p>
          <a:p>
            <a:pPr lvl="1"/>
            <a:r>
              <a:rPr lang="it-IT" dirty="0" smtClean="0"/>
              <a:t>Fare clic per modificare il punto elenco due</a:t>
            </a:r>
          </a:p>
          <a:p>
            <a:pPr lvl="1"/>
            <a:r>
              <a:rPr lang="it-IT" dirty="0" smtClean="0"/>
              <a:t>Fare clic per modificare il punto elenco tre</a:t>
            </a:r>
          </a:p>
          <a:p>
            <a:pPr lvl="1"/>
            <a:r>
              <a:rPr lang="it-IT" dirty="0" smtClean="0"/>
              <a:t>Fare clic per modificare il punto elenco quattro</a:t>
            </a:r>
            <a:endParaRPr lang="it-IT" dirty="0"/>
          </a:p>
        </p:txBody>
      </p:sp>
      <p:sp>
        <p:nvSpPr>
          <p:cNvPr id="16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043853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sempl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Fare clic per modificare il titolo della diapositiva</a:t>
            </a:r>
          </a:p>
        </p:txBody>
      </p:sp>
      <p:sp>
        <p:nvSpPr>
          <p:cNvPr id="9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608413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Fare clic per modificare il testo</a:t>
            </a:r>
          </a:p>
        </p:txBody>
      </p:sp>
    </p:spTree>
    <p:extLst>
      <p:ext uri="{BB962C8B-B14F-4D97-AF65-F5344CB8AC3E}">
        <p14:creationId xmlns:p14="http://schemas.microsoft.com/office/powerpoint/2010/main" val="3418157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grafico 8"/>
          <p:cNvSpPr>
            <a:spLocks noGrp="1"/>
          </p:cNvSpPr>
          <p:nvPr>
            <p:ph type="chart" sz="quarter" idx="10" hasCustomPrompt="1"/>
          </p:nvPr>
        </p:nvSpPr>
        <p:spPr>
          <a:xfrm>
            <a:off x="683269" y="2781300"/>
            <a:ext cx="7777163" cy="3024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r>
              <a:rPr lang="it-IT" dirty="0" smtClean="0"/>
              <a:t>Fare clic sull’icona per inserire un grafico</a:t>
            </a:r>
          </a:p>
        </p:txBody>
      </p:sp>
      <p:sp>
        <p:nvSpPr>
          <p:cNvPr id="11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Fare clic per modificare il testo</a:t>
            </a:r>
          </a:p>
        </p:txBody>
      </p:sp>
      <p:sp>
        <p:nvSpPr>
          <p:cNvPr id="6" name="Segnaposto testo 7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555833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10"/>
          <p:cNvSpPr>
            <a:spLocks noGrp="1"/>
          </p:cNvSpPr>
          <p:nvPr>
            <p:ph type="pic" sz="quarter" idx="10" hasCustomPrompt="1"/>
          </p:nvPr>
        </p:nvSpPr>
        <p:spPr>
          <a:xfrm>
            <a:off x="1150937" y="1700808"/>
            <a:ext cx="6842125" cy="41052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Century Gothic" panose="020B0502020202020204" pitchFamily="34" charset="0"/>
              </a:defRPr>
            </a:lvl1pPr>
          </a:lstStyle>
          <a:p>
            <a:r>
              <a:rPr lang="it-IT" dirty="0" smtClean="0"/>
              <a:t>Fare clic sull’icona per inserire un’immagine</a:t>
            </a:r>
            <a:endParaRPr lang="it-IT" dirty="0"/>
          </a:p>
        </p:txBody>
      </p:sp>
      <p:sp>
        <p:nvSpPr>
          <p:cNvPr id="5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970258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1115616" y="2780928"/>
            <a:ext cx="6912768" cy="43237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Nome Cognome</a:t>
            </a:r>
            <a:endParaRPr lang="it-IT" dirty="0"/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1" hasCustomPrompt="1"/>
          </p:nvPr>
        </p:nvSpPr>
        <p:spPr>
          <a:xfrm>
            <a:off x="1079612" y="3573016"/>
            <a:ext cx="6984776" cy="93610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Struttura</a:t>
            </a:r>
            <a:endParaRPr lang="it-IT" dirty="0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2" hasCustomPrompt="1"/>
          </p:nvPr>
        </p:nvSpPr>
        <p:spPr>
          <a:xfrm>
            <a:off x="1042988" y="4725144"/>
            <a:ext cx="7058025" cy="144016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300" b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nome.cognome@unibo.it</a:t>
            </a:r>
          </a:p>
          <a:p>
            <a:pPr lvl="0"/>
            <a:r>
              <a:rPr lang="it-IT" dirty="0" smtClean="0"/>
              <a:t>051 20 99982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4945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theme" Target="../theme/theme3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D2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556792"/>
            <a:ext cx="2808312" cy="2808312"/>
          </a:xfrm>
          <a:prstGeom prst="rect">
            <a:avLst/>
          </a:prstGeom>
        </p:spPr>
      </p:pic>
      <p:cxnSp>
        <p:nvCxnSpPr>
          <p:cNvPr id="12" name="Connettore 1 11"/>
          <p:cNvCxnSpPr/>
          <p:nvPr userDrawn="1"/>
        </p:nvCxnSpPr>
        <p:spPr>
          <a:xfrm>
            <a:off x="3275856" y="188640"/>
            <a:ext cx="0" cy="640871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65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 userDrawn="1"/>
        </p:nvSpPr>
        <p:spPr>
          <a:xfrm>
            <a:off x="6580262" y="6173407"/>
            <a:ext cx="2411760" cy="548680"/>
          </a:xfrm>
          <a:prstGeom prst="rect">
            <a:avLst/>
          </a:prstGeom>
          <a:solidFill>
            <a:srgbClr val="BD2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26"/>
          <a:stretch/>
        </p:blipFill>
        <p:spPr>
          <a:xfrm>
            <a:off x="6782011" y="6182111"/>
            <a:ext cx="2008262" cy="531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65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7" r:id="rId3"/>
    <p:sldLayoutId id="2147483669" r:id="rId4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D2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886" y="620688"/>
            <a:ext cx="2052228" cy="2052228"/>
          </a:xfrm>
          <a:prstGeom prst="rect">
            <a:avLst/>
          </a:prstGeom>
        </p:spPr>
      </p:pic>
      <p:sp>
        <p:nvSpPr>
          <p:cNvPr id="9" name="CasellaDiTesto 8"/>
          <p:cNvSpPr txBox="1"/>
          <p:nvPr userDrawn="1"/>
        </p:nvSpPr>
        <p:spPr>
          <a:xfrm>
            <a:off x="3131840" y="6453336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solidFill>
                  <a:schemeClr val="bg1"/>
                </a:solidFill>
              </a:rPr>
              <a:t>www.unibo.it</a:t>
            </a:r>
            <a:endParaRPr lang="it-IT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39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5" Type="http://schemas.openxmlformats.org/officeDocument/2006/relationships/image" Target="../media/image6.emf"/><Relationship Id="rId6" Type="http://schemas.openxmlformats.org/officeDocument/2006/relationships/image" Target="../media/image7.emf"/><Relationship Id="rId7" Type="http://schemas.openxmlformats.org/officeDocument/2006/relationships/image" Target="../media/image8.emf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4" Type="http://schemas.openxmlformats.org/officeDocument/2006/relationships/image" Target="../media/image10.emf"/><Relationship Id="rId5" Type="http://schemas.openxmlformats.org/officeDocument/2006/relationships/image" Target="../media/image11.emf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3563888" y="0"/>
            <a:ext cx="5328592" cy="3987742"/>
          </a:xfrm>
        </p:spPr>
        <p:txBody>
          <a:bodyPr/>
          <a:lstStyle/>
          <a:p>
            <a:pPr lvl="0"/>
            <a:r>
              <a:rPr lang="it-IT" sz="1800" b="0" dirty="0" err="1">
                <a:solidFill>
                  <a:prstClr val="white"/>
                </a:solidFill>
              </a:rPr>
              <a:t>Government</a:t>
            </a:r>
            <a:r>
              <a:rPr lang="it-IT" sz="1800" b="0" dirty="0">
                <a:solidFill>
                  <a:prstClr val="white"/>
                </a:solidFill>
              </a:rPr>
              <a:t> Fiscal </a:t>
            </a:r>
            <a:r>
              <a:rPr lang="it-IT" sz="1800" b="0" dirty="0" err="1">
                <a:solidFill>
                  <a:prstClr val="white"/>
                </a:solidFill>
              </a:rPr>
              <a:t>Sustainability</a:t>
            </a:r>
            <a:r>
              <a:rPr lang="it-IT" sz="1800" b="0" dirty="0">
                <a:solidFill>
                  <a:prstClr val="white"/>
                </a:solidFill>
              </a:rPr>
              <a:t> </a:t>
            </a:r>
            <a:r>
              <a:rPr lang="it-IT" sz="1800" b="0" dirty="0" smtClean="0">
                <a:solidFill>
                  <a:prstClr val="white"/>
                </a:solidFill>
              </a:rPr>
              <a:t>Workgroup</a:t>
            </a:r>
          </a:p>
          <a:p>
            <a:pPr lvl="0"/>
            <a:r>
              <a:rPr lang="it-IT" sz="1800" b="0" dirty="0" err="1">
                <a:solidFill>
                  <a:prstClr val="white"/>
                </a:solidFill>
              </a:rPr>
              <a:t>Webinar</a:t>
            </a:r>
            <a:r>
              <a:rPr lang="it-IT" sz="1800" b="0" dirty="0">
                <a:solidFill>
                  <a:prstClr val="white"/>
                </a:solidFill>
              </a:rPr>
              <a:t> on Covid-19 and </a:t>
            </a:r>
            <a:r>
              <a:rPr lang="it-IT" sz="1800" b="0" dirty="0" err="1">
                <a:solidFill>
                  <a:prstClr val="white"/>
                </a:solidFill>
              </a:rPr>
              <a:t>local</a:t>
            </a:r>
            <a:r>
              <a:rPr lang="it-IT" sz="1800" b="0" dirty="0">
                <a:solidFill>
                  <a:prstClr val="white"/>
                </a:solidFill>
              </a:rPr>
              <a:t> </a:t>
            </a:r>
            <a:r>
              <a:rPr lang="it-IT" sz="1800" b="0" dirty="0" err="1">
                <a:solidFill>
                  <a:prstClr val="white"/>
                </a:solidFill>
              </a:rPr>
              <a:t>government</a:t>
            </a:r>
            <a:r>
              <a:rPr lang="it-IT" sz="1800" b="0" dirty="0">
                <a:solidFill>
                  <a:prstClr val="white"/>
                </a:solidFill>
              </a:rPr>
              <a:t> fiscal </a:t>
            </a:r>
            <a:r>
              <a:rPr lang="it-IT" sz="1800" b="0" dirty="0" err="1" smtClean="0">
                <a:solidFill>
                  <a:prstClr val="white"/>
                </a:solidFill>
              </a:rPr>
              <a:t>response</a:t>
            </a:r>
            <a:endParaRPr lang="it-IT" sz="1800" b="0" dirty="0" smtClean="0">
              <a:solidFill>
                <a:prstClr val="white"/>
              </a:solidFill>
            </a:endParaRPr>
          </a:p>
          <a:p>
            <a:pPr lvl="0"/>
            <a:r>
              <a:rPr lang="it-IT" sz="1800" b="0" dirty="0" smtClean="0">
                <a:solidFill>
                  <a:prstClr val="white"/>
                </a:solidFill>
              </a:rPr>
              <a:t>3 April 2020, 10am EST</a:t>
            </a:r>
            <a:endParaRPr lang="it-IT" sz="1800" b="0" dirty="0" smtClean="0">
              <a:solidFill>
                <a:prstClr val="white"/>
              </a:solidFill>
            </a:endParaRPr>
          </a:p>
          <a:p>
            <a:pPr lvl="0"/>
            <a:endParaRPr lang="it-IT" sz="1800" b="0" dirty="0" smtClean="0">
              <a:solidFill>
                <a:prstClr val="white"/>
              </a:solidFill>
            </a:endParaRPr>
          </a:p>
          <a:p>
            <a:pPr lvl="0"/>
            <a:endParaRPr lang="it-IT" sz="1800" b="0" dirty="0">
              <a:solidFill>
                <a:prstClr val="white"/>
              </a:solidFill>
            </a:endParaRPr>
          </a:p>
          <a:p>
            <a:r>
              <a:rPr lang="it-IT" sz="3200" dirty="0" smtClean="0"/>
              <a:t>Covid-19 stress test on EU city </a:t>
            </a:r>
            <a:r>
              <a:rPr lang="it-IT" sz="3200" dirty="0" err="1" smtClean="0"/>
              <a:t>governments</a:t>
            </a:r>
            <a:endParaRPr lang="it-IT" sz="320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563888" y="4293096"/>
            <a:ext cx="5256212" cy="425450"/>
          </a:xfrm>
        </p:spPr>
        <p:txBody>
          <a:bodyPr/>
          <a:lstStyle/>
          <a:p>
            <a:r>
              <a:rPr lang="it-IT" sz="1800" dirty="0" smtClean="0"/>
              <a:t>Emanuele Padovani</a:t>
            </a:r>
            <a:endParaRPr lang="it-IT" sz="180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2"/>
          </p:nvPr>
        </p:nvSpPr>
        <p:spPr>
          <a:xfrm>
            <a:off x="3563888" y="4725144"/>
            <a:ext cx="5329237" cy="791418"/>
          </a:xfrm>
        </p:spPr>
        <p:txBody>
          <a:bodyPr/>
          <a:lstStyle/>
          <a:p>
            <a:r>
              <a:rPr lang="it-IT" sz="1800" dirty="0" smtClean="0"/>
              <a:t>UNIBO, </a:t>
            </a:r>
            <a:r>
              <a:rPr lang="it-IT" sz="1800" dirty="0" err="1" smtClean="0"/>
              <a:t>Department</a:t>
            </a:r>
            <a:r>
              <a:rPr lang="it-IT" sz="1800" dirty="0" smtClean="0"/>
              <a:t> of </a:t>
            </a:r>
            <a:r>
              <a:rPr lang="it-IT" sz="1800" dirty="0" smtClean="0"/>
              <a:t>Management</a:t>
            </a:r>
          </a:p>
          <a:p>
            <a:endParaRPr lang="it-IT" sz="1800" dirty="0" smtClean="0"/>
          </a:p>
          <a:p>
            <a:r>
              <a:rPr lang="it-IT" sz="1800" dirty="0" smtClean="0"/>
              <a:t>The </a:t>
            </a:r>
            <a:r>
              <a:rPr lang="it-IT" sz="1800" dirty="0" err="1" smtClean="0"/>
              <a:t>analysis</a:t>
            </a:r>
            <a:r>
              <a:rPr lang="it-IT" sz="1800" dirty="0" smtClean="0"/>
              <a:t> </a:t>
            </a:r>
            <a:r>
              <a:rPr lang="it-IT" sz="1800" dirty="0" err="1" smtClean="0"/>
              <a:t>was</a:t>
            </a:r>
            <a:r>
              <a:rPr lang="it-IT" sz="1800" dirty="0" smtClean="0"/>
              <a:t> </a:t>
            </a:r>
            <a:r>
              <a:rPr lang="it-IT" sz="1800" dirty="0" err="1" smtClean="0"/>
              <a:t>prepared</a:t>
            </a:r>
            <a:r>
              <a:rPr lang="it-IT" sz="1800" dirty="0" smtClean="0"/>
              <a:t> with the help of </a:t>
            </a:r>
            <a:r>
              <a:rPr lang="it-IT" sz="1800" dirty="0"/>
              <a:t>Sebastiano </a:t>
            </a:r>
            <a:r>
              <a:rPr lang="it-IT" sz="1800" dirty="0" smtClean="0"/>
              <a:t>Botticella, Fabio Forni, and Gaia </a:t>
            </a:r>
            <a:r>
              <a:rPr lang="it-IT" sz="1800" dirty="0" err="1" smtClean="0"/>
              <a:t>Spensieri</a:t>
            </a:r>
            <a:r>
              <a:rPr lang="it-IT" sz="1800" dirty="0" smtClean="0"/>
              <a:t>, </a:t>
            </a:r>
            <a:r>
              <a:rPr lang="it-IT" sz="1800" dirty="0" err="1" smtClean="0"/>
              <a:t>undergraduate</a:t>
            </a:r>
            <a:r>
              <a:rPr lang="it-IT" sz="1800" dirty="0" smtClean="0"/>
              <a:t> </a:t>
            </a:r>
            <a:r>
              <a:rPr lang="it-IT" sz="1800" dirty="0" err="1" smtClean="0"/>
              <a:t>students</a:t>
            </a:r>
            <a:r>
              <a:rPr lang="it-IT" sz="1800" dirty="0" smtClean="0"/>
              <a:t> </a:t>
            </a:r>
            <a:r>
              <a:rPr lang="it-IT" sz="1800" dirty="0" err="1" smtClean="0"/>
              <a:t>at</a:t>
            </a:r>
            <a:r>
              <a:rPr lang="it-IT" sz="1800" dirty="0" smtClean="0"/>
              <a:t> UNIBO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3085230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395288" y="332656"/>
            <a:ext cx="8641208" cy="648071"/>
          </a:xfrm>
        </p:spPr>
        <p:txBody>
          <a:bodyPr/>
          <a:lstStyle/>
          <a:p>
            <a:r>
              <a:rPr lang="it-IT" dirty="0" smtClean="0"/>
              <a:t>Goal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-756592" y="1916832"/>
            <a:ext cx="10657184" cy="2520280"/>
          </a:xfrm>
          <a:prstGeom prst="rect">
            <a:avLst/>
          </a:prstGeom>
          <a:solidFill>
            <a:srgbClr val="0000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/>
                <a:cs typeface="Arial"/>
              </a:rPr>
              <a:t>First rough analysis of Covid-19 impact on city governments’ </a:t>
            </a:r>
            <a:r>
              <a:rPr lang="en-US" sz="3200" dirty="0" smtClean="0">
                <a:latin typeface="Arial"/>
                <a:cs typeface="Arial"/>
              </a:rPr>
              <a:t>financial sustainability </a:t>
            </a:r>
            <a:r>
              <a:rPr lang="en-US" sz="3200" dirty="0">
                <a:latin typeface="Arial"/>
                <a:cs typeface="Arial"/>
              </a:rPr>
              <a:t>across EU</a:t>
            </a:r>
          </a:p>
        </p:txBody>
      </p:sp>
    </p:spTree>
    <p:extLst>
      <p:ext uri="{BB962C8B-B14F-4D97-AF65-F5344CB8AC3E}">
        <p14:creationId xmlns:p14="http://schemas.microsoft.com/office/powerpoint/2010/main" val="2775288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395288" y="332656"/>
            <a:ext cx="8641208" cy="648071"/>
          </a:xfrm>
        </p:spPr>
        <p:txBody>
          <a:bodyPr/>
          <a:lstStyle/>
          <a:p>
            <a:r>
              <a:rPr lang="it-IT" dirty="0" smtClean="0"/>
              <a:t>Data</a:t>
            </a:r>
            <a:endParaRPr lang="it-IT" dirty="0"/>
          </a:p>
        </p:txBody>
      </p:sp>
      <p:sp>
        <p:nvSpPr>
          <p:cNvPr id="17" name="Segnaposto testo 6"/>
          <p:cNvSpPr>
            <a:spLocks noGrp="1"/>
          </p:cNvSpPr>
          <p:nvPr>
            <p:ph type="body" sz="quarter" idx="11"/>
          </p:nvPr>
        </p:nvSpPr>
        <p:spPr>
          <a:xfrm>
            <a:off x="395288" y="1196752"/>
            <a:ext cx="8424862" cy="4608413"/>
          </a:xfrm>
        </p:spPr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2000" dirty="0">
                <a:latin typeface="Arial"/>
                <a:cs typeface="Arial"/>
              </a:rPr>
              <a:t>Usage of a beta version database of financial information of city governments from LGFS-Across </a:t>
            </a:r>
            <a:r>
              <a:rPr lang="en-US" sz="2000" dirty="0" smtClean="0">
                <a:latin typeface="Arial"/>
                <a:cs typeface="Arial"/>
              </a:rPr>
              <a:t>project</a:t>
            </a:r>
          </a:p>
          <a:p>
            <a:pPr marL="285750" indent="-285750">
              <a:buFont typeface="Arial"/>
              <a:buChar char="•"/>
            </a:pPr>
            <a:endParaRPr lang="en-US" sz="20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latin typeface="Arial"/>
                <a:cs typeface="Arial"/>
              </a:rPr>
              <a:t>Budget </a:t>
            </a:r>
            <a:r>
              <a:rPr lang="en-US" sz="2000" dirty="0">
                <a:latin typeface="Arial"/>
                <a:cs typeface="Arial"/>
              </a:rPr>
              <a:t>solvency </a:t>
            </a:r>
            <a:r>
              <a:rPr lang="en-US" sz="2000" dirty="0" smtClean="0">
                <a:latin typeface="Arial"/>
                <a:cs typeface="Arial"/>
              </a:rPr>
              <a:t>indicators, </a:t>
            </a:r>
            <a:r>
              <a:rPr lang="en-US" sz="2000" b="1" dirty="0" smtClean="0">
                <a:solidFill>
                  <a:srgbClr val="BD2B0B"/>
                </a:solidFill>
                <a:latin typeface="Arial"/>
                <a:cs typeface="Arial"/>
              </a:rPr>
              <a:t>current balance ratios</a:t>
            </a:r>
            <a:r>
              <a:rPr lang="en-US" sz="2000" dirty="0" smtClean="0">
                <a:latin typeface="Arial"/>
                <a:cs typeface="Arial"/>
              </a:rPr>
              <a:t>:</a:t>
            </a:r>
          </a:p>
          <a:p>
            <a:pPr marL="285750" indent="-285750">
              <a:buFont typeface="Arial"/>
              <a:buChar char="•"/>
            </a:pPr>
            <a:endParaRPr lang="en-US" sz="2000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it-IT" sz="2000" dirty="0" smtClean="0">
              <a:latin typeface="Arial"/>
              <a:cs typeface="Arial"/>
            </a:endParaRPr>
          </a:p>
          <a:p>
            <a:endParaRPr lang="it-IT" sz="2000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it-IT" sz="20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it-IT" sz="2000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it-IT" sz="20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it-IT" sz="2000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it-IT" sz="20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it-IT" sz="2000" dirty="0">
              <a:latin typeface="Arial"/>
              <a:cs typeface="Arial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691680" y="3165936"/>
            <a:ext cx="667169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Arial"/>
                <a:cs typeface="Arial"/>
              </a:rPr>
              <a:t>C</a:t>
            </a:r>
            <a:r>
              <a:rPr lang="en-US" sz="2000" dirty="0" smtClean="0">
                <a:latin typeface="Arial"/>
                <a:cs typeface="Arial"/>
              </a:rPr>
              <a:t>urrent </a:t>
            </a:r>
            <a:r>
              <a:rPr lang="en-US" sz="2000" dirty="0">
                <a:latin typeface="Arial"/>
                <a:cs typeface="Arial"/>
              </a:rPr>
              <a:t>revenues (accrued)</a:t>
            </a:r>
          </a:p>
          <a:p>
            <a:pPr algn="ctr"/>
            <a:endParaRPr lang="en-US" sz="2000" dirty="0" smtClean="0">
              <a:latin typeface="Arial"/>
              <a:cs typeface="Arial"/>
            </a:endParaRPr>
          </a:p>
          <a:p>
            <a:pPr algn="ctr"/>
            <a:r>
              <a:rPr lang="en-US" sz="2000" dirty="0">
                <a:latin typeface="Arial"/>
                <a:cs typeface="Arial"/>
              </a:rPr>
              <a:t>C</a:t>
            </a:r>
            <a:r>
              <a:rPr lang="en-US" sz="2000" dirty="0" smtClean="0">
                <a:latin typeface="Arial"/>
                <a:cs typeface="Arial"/>
              </a:rPr>
              <a:t>urrent </a:t>
            </a:r>
            <a:r>
              <a:rPr lang="en-US" sz="2000" dirty="0">
                <a:latin typeface="Arial"/>
                <a:cs typeface="Arial"/>
              </a:rPr>
              <a:t>expenditures (accrued, depreciation not included)</a:t>
            </a:r>
          </a:p>
          <a:p>
            <a:pPr algn="ctr"/>
            <a:endParaRPr lang="it-IT" sz="2000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1619672" y="4509120"/>
            <a:ext cx="69847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rial"/>
                <a:cs typeface="Arial"/>
              </a:rPr>
              <a:t>Receipts from current operations (current cash inflows)</a:t>
            </a:r>
            <a:endParaRPr lang="en-US" sz="2000" dirty="0">
              <a:latin typeface="Arial"/>
              <a:cs typeface="Arial"/>
            </a:endParaRPr>
          </a:p>
          <a:p>
            <a:pPr algn="ctr"/>
            <a:endParaRPr lang="en-US" sz="2000" dirty="0" smtClean="0">
              <a:latin typeface="Arial"/>
              <a:cs typeface="Arial"/>
            </a:endParaRPr>
          </a:p>
          <a:p>
            <a:pPr algn="ctr"/>
            <a:r>
              <a:rPr lang="en-US" sz="2000" dirty="0" smtClean="0">
                <a:latin typeface="Arial"/>
                <a:cs typeface="Arial"/>
              </a:rPr>
              <a:t>Payments for current operations +</a:t>
            </a:r>
            <a:br>
              <a:rPr lang="en-US" sz="2000" dirty="0" smtClean="0">
                <a:latin typeface="Arial"/>
                <a:cs typeface="Arial"/>
              </a:rPr>
            </a:br>
            <a:r>
              <a:rPr lang="en-US" sz="2000" dirty="0" smtClean="0">
                <a:latin typeface="Arial"/>
                <a:cs typeface="Arial"/>
              </a:rPr>
              <a:t>Payments for debt service (current cash outflow) </a:t>
            </a:r>
            <a:endParaRPr lang="en-US" sz="2000" dirty="0">
              <a:latin typeface="Arial"/>
              <a:cs typeface="Arial"/>
            </a:endParaRPr>
          </a:p>
          <a:p>
            <a:pPr algn="ctr"/>
            <a:endParaRPr lang="it-IT" sz="2000" dirty="0"/>
          </a:p>
        </p:txBody>
      </p:sp>
      <p:cxnSp>
        <p:nvCxnSpPr>
          <p:cNvPr id="6" name="Connettore 1 5"/>
          <p:cNvCxnSpPr/>
          <p:nvPr/>
        </p:nvCxnSpPr>
        <p:spPr>
          <a:xfrm>
            <a:off x="1763688" y="3669992"/>
            <a:ext cx="662473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>
            <a:off x="1763688" y="5085184"/>
            <a:ext cx="662473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ttangolo 22"/>
          <p:cNvSpPr/>
          <p:nvPr/>
        </p:nvSpPr>
        <p:spPr>
          <a:xfrm>
            <a:off x="899592" y="3413898"/>
            <a:ext cx="13681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>
                <a:latin typeface="Arial"/>
                <a:cs typeface="Arial"/>
              </a:rPr>
              <a:t>R1 =</a:t>
            </a:r>
            <a:endParaRPr lang="en-US" sz="2000" dirty="0" smtClean="0">
              <a:latin typeface="Arial"/>
              <a:cs typeface="Arial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899592" y="4901098"/>
            <a:ext cx="13681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>
                <a:latin typeface="Arial"/>
                <a:cs typeface="Arial"/>
              </a:rPr>
              <a:t>R2 =</a:t>
            </a:r>
            <a:endParaRPr lang="en-US" sz="20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5586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1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395288" y="332656"/>
            <a:ext cx="8641208" cy="648071"/>
          </a:xfrm>
        </p:spPr>
        <p:txBody>
          <a:bodyPr/>
          <a:lstStyle/>
          <a:p>
            <a:r>
              <a:rPr lang="it-IT" dirty="0" smtClean="0"/>
              <a:t>Method</a:t>
            </a:r>
            <a:endParaRPr lang="it-IT" dirty="0"/>
          </a:p>
        </p:txBody>
      </p:sp>
      <p:sp>
        <p:nvSpPr>
          <p:cNvPr id="17" name="Segnaposto testo 6"/>
          <p:cNvSpPr>
            <a:spLocks noGrp="1"/>
          </p:cNvSpPr>
          <p:nvPr>
            <p:ph type="body" sz="quarter" idx="11"/>
          </p:nvPr>
        </p:nvSpPr>
        <p:spPr>
          <a:xfrm>
            <a:off x="395288" y="836712"/>
            <a:ext cx="8748712" cy="4608413"/>
          </a:xfrm>
        </p:spPr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2000" dirty="0" smtClean="0">
                <a:latin typeface="Arial"/>
                <a:cs typeface="Arial"/>
              </a:rPr>
              <a:t>Computation of historical R1 and R2, then the numerator (current revenues) has been reduced by the expected economy shrink</a:t>
            </a:r>
          </a:p>
          <a:p>
            <a:pPr marL="285750" indent="-285750">
              <a:buFont typeface="Arial"/>
              <a:buChar char="•"/>
            </a:pPr>
            <a:endParaRPr lang="en-US" sz="2000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latin typeface="Arial"/>
                <a:cs typeface="Arial"/>
              </a:rPr>
              <a:t>Budget solvency condition: R1 ≥ 1, R1 ≥ 1</a:t>
            </a:r>
          </a:p>
          <a:p>
            <a:endParaRPr lang="en-US" sz="2000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latin typeface="Arial"/>
                <a:cs typeface="Arial"/>
              </a:rPr>
              <a:t>Economy shrink (Average) = GDP decrease for current year 2020, for each country, based on analysis published by newspapers (as of 2 April); for countries where info was not available, GDP variation of 2019 adjusted for infection spread based on other countries adjustments</a:t>
            </a:r>
            <a:endParaRPr lang="it-IT" sz="2000" dirty="0" smtClean="0">
              <a:latin typeface="Arial"/>
              <a:cs typeface="Arial"/>
            </a:endParaRPr>
          </a:p>
          <a:p>
            <a:endParaRPr lang="en-US" sz="2000" dirty="0" smtClean="0">
              <a:latin typeface="Arial"/>
              <a:cs typeface="Arial"/>
            </a:endParaRPr>
          </a:p>
          <a:p>
            <a:endParaRPr lang="en-US" sz="2000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it-IT" sz="2000" dirty="0" smtClean="0">
              <a:latin typeface="Arial"/>
              <a:cs typeface="Arial"/>
            </a:endParaRPr>
          </a:p>
          <a:p>
            <a:endParaRPr lang="it-IT" sz="2000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it-IT" sz="20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it-IT" sz="2000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it-IT" sz="20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it-IT" sz="2000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it-IT" sz="20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it-IT" sz="2000" dirty="0"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648072" y="4843025"/>
            <a:ext cx="26997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 smtClean="0">
                <a:solidFill>
                  <a:srgbClr val="BD2B0B"/>
                </a:solidFill>
                <a:latin typeface="Arial"/>
                <a:cs typeface="Arial"/>
              </a:rPr>
              <a:t>Austria</a:t>
            </a:r>
          </a:p>
          <a:p>
            <a:r>
              <a:rPr lang="it-IT" sz="2000" b="1" dirty="0" smtClean="0">
                <a:solidFill>
                  <a:srgbClr val="BD2B0B"/>
                </a:solidFill>
                <a:latin typeface="Arial"/>
                <a:cs typeface="Arial"/>
              </a:rPr>
              <a:t>Germany </a:t>
            </a:r>
          </a:p>
          <a:p>
            <a:r>
              <a:rPr lang="it-IT" sz="2000" b="1" dirty="0" err="1" smtClean="0">
                <a:solidFill>
                  <a:srgbClr val="BD2B0B"/>
                </a:solidFill>
                <a:latin typeface="Arial"/>
                <a:cs typeface="Arial"/>
              </a:rPr>
              <a:t>Italy</a:t>
            </a:r>
            <a:endParaRPr lang="it-IT" sz="2000" b="1" dirty="0" smtClean="0">
              <a:solidFill>
                <a:srgbClr val="BD2B0B"/>
              </a:solidFill>
              <a:latin typeface="Arial"/>
              <a:cs typeface="Arial"/>
            </a:endParaRPr>
          </a:p>
          <a:p>
            <a:r>
              <a:rPr lang="it-IT" sz="2000" b="1" dirty="0" smtClean="0">
                <a:solidFill>
                  <a:srgbClr val="BD2B0B"/>
                </a:solidFill>
                <a:latin typeface="Arial"/>
                <a:cs typeface="Arial"/>
              </a:rPr>
              <a:t>Poland</a:t>
            </a:r>
          </a:p>
          <a:p>
            <a:r>
              <a:rPr lang="it-IT" sz="2000" b="1" dirty="0" err="1" smtClean="0">
                <a:solidFill>
                  <a:srgbClr val="BD2B0B"/>
                </a:solidFill>
                <a:latin typeface="Arial"/>
                <a:cs typeface="Arial"/>
              </a:rPr>
              <a:t>Spain</a:t>
            </a:r>
            <a:endParaRPr lang="it-IT" sz="2000" b="1" dirty="0" smtClean="0">
              <a:solidFill>
                <a:srgbClr val="BD2B0B"/>
              </a:solidFill>
              <a:latin typeface="Arial"/>
              <a:cs typeface="Arial"/>
            </a:endParaRPr>
          </a:p>
          <a:p>
            <a:endParaRPr lang="it-IT" sz="2000" dirty="0"/>
          </a:p>
        </p:txBody>
      </p:sp>
      <p:sp>
        <p:nvSpPr>
          <p:cNvPr id="4" name="Rettangolo 3"/>
          <p:cNvSpPr/>
          <p:nvPr/>
        </p:nvSpPr>
        <p:spPr>
          <a:xfrm>
            <a:off x="2555776" y="4149080"/>
            <a:ext cx="41576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Arial"/>
                <a:cs typeface="Arial"/>
              </a:rPr>
              <a:t>e</a:t>
            </a:r>
            <a:r>
              <a:rPr lang="en-US" sz="2000" b="1" dirty="0" smtClean="0">
                <a:latin typeface="Arial"/>
                <a:cs typeface="Arial"/>
              </a:rPr>
              <a:t>xpected GDP decrease for 2020</a:t>
            </a:r>
            <a:endParaRPr lang="it-IT" sz="2000" b="1" dirty="0"/>
          </a:p>
        </p:txBody>
      </p:sp>
      <p:sp>
        <p:nvSpPr>
          <p:cNvPr id="12" name="Rettangolo 11"/>
          <p:cNvSpPr/>
          <p:nvPr/>
        </p:nvSpPr>
        <p:spPr>
          <a:xfrm>
            <a:off x="2707009" y="4509120"/>
            <a:ext cx="7405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Arial"/>
                <a:cs typeface="Arial"/>
              </a:rPr>
              <a:t>Best</a:t>
            </a:r>
            <a:endParaRPr lang="it-IT" sz="2000" b="1" dirty="0"/>
          </a:p>
        </p:txBody>
      </p:sp>
      <p:sp>
        <p:nvSpPr>
          <p:cNvPr id="13" name="Rettangolo 12"/>
          <p:cNvSpPr/>
          <p:nvPr/>
        </p:nvSpPr>
        <p:spPr>
          <a:xfrm>
            <a:off x="3886030" y="4509120"/>
            <a:ext cx="11874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Arial"/>
                <a:cs typeface="Arial"/>
              </a:rPr>
              <a:t>Average</a:t>
            </a:r>
            <a:endParaRPr lang="it-IT" sz="2000" b="1" dirty="0"/>
          </a:p>
        </p:txBody>
      </p:sp>
      <p:sp>
        <p:nvSpPr>
          <p:cNvPr id="14" name="Rettangolo 13"/>
          <p:cNvSpPr/>
          <p:nvPr/>
        </p:nvSpPr>
        <p:spPr>
          <a:xfrm>
            <a:off x="5508104" y="4509120"/>
            <a:ext cx="9066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Arial"/>
                <a:cs typeface="Arial"/>
              </a:rPr>
              <a:t>Worst</a:t>
            </a:r>
            <a:endParaRPr lang="it-IT" sz="2000" b="1" dirty="0"/>
          </a:p>
        </p:txBody>
      </p:sp>
      <p:sp>
        <p:nvSpPr>
          <p:cNvPr id="15" name="Rettangolo 14"/>
          <p:cNvSpPr/>
          <p:nvPr/>
        </p:nvSpPr>
        <p:spPr>
          <a:xfrm>
            <a:off x="2707009" y="4817941"/>
            <a:ext cx="6266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-2,7</a:t>
            </a:r>
            <a:endParaRPr lang="it-IT" sz="2000" dirty="0"/>
          </a:p>
        </p:txBody>
      </p:sp>
      <p:sp>
        <p:nvSpPr>
          <p:cNvPr id="16" name="Rettangolo 15"/>
          <p:cNvSpPr/>
          <p:nvPr/>
        </p:nvSpPr>
        <p:spPr>
          <a:xfrm>
            <a:off x="4166430" y="4817941"/>
            <a:ext cx="6266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-4,5</a:t>
            </a:r>
            <a:endParaRPr lang="it-IT" sz="2000" dirty="0"/>
          </a:p>
        </p:txBody>
      </p:sp>
      <p:sp>
        <p:nvSpPr>
          <p:cNvPr id="18" name="Rettangolo 17"/>
          <p:cNvSpPr/>
          <p:nvPr/>
        </p:nvSpPr>
        <p:spPr>
          <a:xfrm>
            <a:off x="5648116" y="4817941"/>
            <a:ext cx="6266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-6,3</a:t>
            </a:r>
            <a:endParaRPr lang="it-IT" sz="2000" dirty="0"/>
          </a:p>
        </p:txBody>
      </p:sp>
      <p:sp>
        <p:nvSpPr>
          <p:cNvPr id="19" name="Rettangolo 18"/>
          <p:cNvSpPr/>
          <p:nvPr/>
        </p:nvSpPr>
        <p:spPr>
          <a:xfrm>
            <a:off x="2707009" y="5126762"/>
            <a:ext cx="6266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-1,5</a:t>
            </a:r>
            <a:endParaRPr lang="it-IT" sz="2000" dirty="0"/>
          </a:p>
        </p:txBody>
      </p:sp>
      <p:sp>
        <p:nvSpPr>
          <p:cNvPr id="20" name="Rettangolo 19"/>
          <p:cNvSpPr/>
          <p:nvPr/>
        </p:nvSpPr>
        <p:spPr>
          <a:xfrm>
            <a:off x="4166430" y="5126762"/>
            <a:ext cx="6266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-2,5</a:t>
            </a:r>
            <a:endParaRPr lang="it-IT" sz="2000" dirty="0"/>
          </a:p>
        </p:txBody>
      </p:sp>
      <p:sp>
        <p:nvSpPr>
          <p:cNvPr id="25" name="Rettangolo 24"/>
          <p:cNvSpPr/>
          <p:nvPr/>
        </p:nvSpPr>
        <p:spPr>
          <a:xfrm>
            <a:off x="5648116" y="5126762"/>
            <a:ext cx="6266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-3,5</a:t>
            </a:r>
            <a:endParaRPr lang="it-IT" sz="2000" dirty="0"/>
          </a:p>
        </p:txBody>
      </p:sp>
      <p:sp>
        <p:nvSpPr>
          <p:cNvPr id="26" name="Rettangolo 25"/>
          <p:cNvSpPr/>
          <p:nvPr/>
        </p:nvSpPr>
        <p:spPr>
          <a:xfrm>
            <a:off x="2707009" y="5435583"/>
            <a:ext cx="6266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-4,2</a:t>
            </a:r>
            <a:endParaRPr lang="it-IT" sz="2000" dirty="0"/>
          </a:p>
        </p:txBody>
      </p:sp>
      <p:sp>
        <p:nvSpPr>
          <p:cNvPr id="27" name="Rettangolo 26"/>
          <p:cNvSpPr/>
          <p:nvPr/>
        </p:nvSpPr>
        <p:spPr>
          <a:xfrm>
            <a:off x="4166430" y="5435583"/>
            <a:ext cx="6266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-7,0</a:t>
            </a:r>
            <a:endParaRPr lang="it-IT" sz="2000" dirty="0"/>
          </a:p>
        </p:txBody>
      </p:sp>
      <p:sp>
        <p:nvSpPr>
          <p:cNvPr id="28" name="Rettangolo 27"/>
          <p:cNvSpPr/>
          <p:nvPr/>
        </p:nvSpPr>
        <p:spPr>
          <a:xfrm>
            <a:off x="5648116" y="5435583"/>
            <a:ext cx="6266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-9,8</a:t>
            </a:r>
            <a:endParaRPr lang="it-IT" sz="2000" dirty="0"/>
          </a:p>
        </p:txBody>
      </p:sp>
      <p:sp>
        <p:nvSpPr>
          <p:cNvPr id="29" name="Rettangolo 28"/>
          <p:cNvSpPr/>
          <p:nvPr/>
        </p:nvSpPr>
        <p:spPr>
          <a:xfrm>
            <a:off x="2707009" y="5744404"/>
            <a:ext cx="6266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-3,9</a:t>
            </a:r>
            <a:endParaRPr lang="it-IT" sz="2000" dirty="0"/>
          </a:p>
        </p:txBody>
      </p:sp>
      <p:sp>
        <p:nvSpPr>
          <p:cNvPr id="30" name="Rettangolo 29"/>
          <p:cNvSpPr/>
          <p:nvPr/>
        </p:nvSpPr>
        <p:spPr>
          <a:xfrm>
            <a:off x="4166430" y="5744404"/>
            <a:ext cx="6266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-6,5</a:t>
            </a:r>
            <a:endParaRPr lang="it-IT" sz="2000" dirty="0"/>
          </a:p>
        </p:txBody>
      </p:sp>
      <p:sp>
        <p:nvSpPr>
          <p:cNvPr id="31" name="Rettangolo 30"/>
          <p:cNvSpPr/>
          <p:nvPr/>
        </p:nvSpPr>
        <p:spPr>
          <a:xfrm>
            <a:off x="5648116" y="5744404"/>
            <a:ext cx="6266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-9,1</a:t>
            </a:r>
            <a:endParaRPr lang="it-IT" sz="2000" dirty="0"/>
          </a:p>
        </p:txBody>
      </p:sp>
      <p:sp>
        <p:nvSpPr>
          <p:cNvPr id="32" name="Rettangolo 31"/>
          <p:cNvSpPr/>
          <p:nvPr/>
        </p:nvSpPr>
        <p:spPr>
          <a:xfrm>
            <a:off x="2707009" y="6053226"/>
            <a:ext cx="6266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-5,1</a:t>
            </a:r>
            <a:endParaRPr lang="it-IT" sz="2000" dirty="0"/>
          </a:p>
        </p:txBody>
      </p:sp>
      <p:sp>
        <p:nvSpPr>
          <p:cNvPr id="33" name="Rettangolo 32"/>
          <p:cNvSpPr/>
          <p:nvPr/>
        </p:nvSpPr>
        <p:spPr>
          <a:xfrm>
            <a:off x="4166430" y="6053226"/>
            <a:ext cx="6266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-8,5</a:t>
            </a:r>
            <a:endParaRPr lang="it-IT" sz="2000" dirty="0"/>
          </a:p>
        </p:txBody>
      </p:sp>
      <p:sp>
        <p:nvSpPr>
          <p:cNvPr id="34" name="Rettangolo 33"/>
          <p:cNvSpPr/>
          <p:nvPr/>
        </p:nvSpPr>
        <p:spPr>
          <a:xfrm>
            <a:off x="5586313" y="6053226"/>
            <a:ext cx="7502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-11,9</a:t>
            </a:r>
            <a:endParaRPr lang="it-IT" sz="2000" dirty="0"/>
          </a:p>
        </p:txBody>
      </p:sp>
      <p:sp>
        <p:nvSpPr>
          <p:cNvPr id="7" name="Esplosione 2 6"/>
          <p:cNvSpPr/>
          <p:nvPr/>
        </p:nvSpPr>
        <p:spPr>
          <a:xfrm>
            <a:off x="6950632" y="4509120"/>
            <a:ext cx="2160240" cy="1296144"/>
          </a:xfrm>
          <a:prstGeom prst="irregularSeal2">
            <a:avLst/>
          </a:prstGeom>
          <a:solidFill>
            <a:srgbClr val="00009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bg1"/>
                </a:solidFill>
                <a:latin typeface="Arial"/>
                <a:cs typeface="Arial"/>
              </a:rPr>
              <a:t>Under </a:t>
            </a:r>
            <a:r>
              <a:rPr lang="it-IT" dirty="0" err="1" smtClean="0">
                <a:solidFill>
                  <a:schemeClr val="bg1"/>
                </a:solidFill>
                <a:latin typeface="Arial"/>
                <a:cs typeface="Arial"/>
              </a:rPr>
              <a:t>review</a:t>
            </a:r>
            <a:endParaRPr lang="it-IT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2911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-36512" y="-27384"/>
            <a:ext cx="10166173" cy="6874874"/>
          </a:xfrm>
          <a:prstGeom prst="rect">
            <a:avLst/>
          </a:prstGeom>
        </p:spPr>
      </p:pic>
      <p:sp>
        <p:nvSpPr>
          <p:cNvPr id="3" name="Segnaposto testo 2"/>
          <p:cNvSpPr>
            <a:spLocks noGrp="1"/>
          </p:cNvSpPr>
          <p:nvPr>
            <p:ph type="body" sz="quarter" idx="10"/>
          </p:nvPr>
        </p:nvSpPr>
        <p:spPr>
          <a:xfrm>
            <a:off x="395288" y="332656"/>
            <a:ext cx="8424862" cy="648071"/>
          </a:xfrm>
        </p:spPr>
        <p:txBody>
          <a:bodyPr/>
          <a:lstStyle/>
          <a:p>
            <a:r>
              <a:rPr lang="it-IT" dirty="0" err="1" smtClean="0"/>
              <a:t>Coverage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563888" y="3645024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>
                <a:solidFill>
                  <a:srgbClr val="BD2B0B"/>
                </a:solidFill>
                <a:latin typeface="Arial"/>
                <a:cs typeface="Arial"/>
              </a:rPr>
              <a:t>Italy</a:t>
            </a:r>
            <a:endParaRPr lang="it-IT" b="1" dirty="0" smtClean="0">
              <a:solidFill>
                <a:srgbClr val="BD2B0B"/>
              </a:solidFill>
              <a:latin typeface="Arial"/>
              <a:cs typeface="Arial"/>
            </a:endParaRPr>
          </a:p>
          <a:p>
            <a:r>
              <a:rPr lang="it-IT" dirty="0" smtClean="0">
                <a:latin typeface="Arial"/>
                <a:cs typeface="Arial"/>
              </a:rPr>
              <a:t>top 50</a:t>
            </a:r>
          </a:p>
          <a:p>
            <a:r>
              <a:rPr lang="it-IT" dirty="0" smtClean="0">
                <a:latin typeface="Arial"/>
                <a:cs typeface="Arial"/>
              </a:rPr>
              <a:t>Pop.: 14,6 mln (24%)</a:t>
            </a:r>
          </a:p>
          <a:p>
            <a:r>
              <a:rPr lang="it-IT" dirty="0" err="1" smtClean="0">
                <a:latin typeface="Arial"/>
                <a:cs typeface="Arial"/>
              </a:rPr>
              <a:t>Curr</a:t>
            </a:r>
            <a:r>
              <a:rPr lang="it-IT" dirty="0" smtClean="0">
                <a:latin typeface="Arial"/>
                <a:cs typeface="Arial"/>
              </a:rPr>
              <a:t>. </a:t>
            </a:r>
            <a:r>
              <a:rPr lang="it-IT" dirty="0" err="1" smtClean="0">
                <a:latin typeface="Arial"/>
                <a:cs typeface="Arial"/>
              </a:rPr>
              <a:t>Exp</a:t>
            </a:r>
            <a:r>
              <a:rPr lang="it-IT" dirty="0" smtClean="0">
                <a:latin typeface="Arial"/>
                <a:cs typeface="Arial"/>
              </a:rPr>
              <a:t>.: € 18,5 </a:t>
            </a:r>
            <a:r>
              <a:rPr lang="it-IT" dirty="0" err="1" smtClean="0">
                <a:latin typeface="Arial"/>
                <a:cs typeface="Arial"/>
              </a:rPr>
              <a:t>bln</a:t>
            </a:r>
            <a:endParaRPr lang="it-IT" dirty="0" smtClean="0">
              <a:latin typeface="Arial"/>
              <a:cs typeface="Arial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27584" y="4316903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>
                <a:solidFill>
                  <a:srgbClr val="BD2B0B"/>
                </a:solidFill>
                <a:latin typeface="Arial"/>
                <a:cs typeface="Arial"/>
              </a:rPr>
              <a:t>Spain</a:t>
            </a:r>
            <a:endParaRPr lang="it-IT" b="1" dirty="0" smtClean="0">
              <a:solidFill>
                <a:srgbClr val="BD2B0B"/>
              </a:solidFill>
              <a:latin typeface="Arial"/>
              <a:cs typeface="Arial"/>
            </a:endParaRPr>
          </a:p>
          <a:p>
            <a:r>
              <a:rPr lang="it-IT" dirty="0" smtClean="0">
                <a:latin typeface="Arial"/>
                <a:cs typeface="Arial"/>
              </a:rPr>
              <a:t>top 25</a:t>
            </a:r>
          </a:p>
          <a:p>
            <a:r>
              <a:rPr lang="it-IT" dirty="0" smtClean="0">
                <a:latin typeface="Arial"/>
                <a:cs typeface="Arial"/>
              </a:rPr>
              <a:t>Pop.: 12,8 mln (27%)</a:t>
            </a:r>
          </a:p>
          <a:p>
            <a:r>
              <a:rPr lang="it-IT" dirty="0" err="1" smtClean="0">
                <a:latin typeface="Arial"/>
                <a:cs typeface="Arial"/>
              </a:rPr>
              <a:t>Curr</a:t>
            </a:r>
            <a:r>
              <a:rPr lang="it-IT" dirty="0" smtClean="0">
                <a:latin typeface="Arial"/>
                <a:cs typeface="Arial"/>
              </a:rPr>
              <a:t>. </a:t>
            </a:r>
            <a:r>
              <a:rPr lang="it-IT" dirty="0" err="1" smtClean="0">
                <a:latin typeface="Arial"/>
                <a:cs typeface="Arial"/>
              </a:rPr>
              <a:t>Exp</a:t>
            </a:r>
            <a:r>
              <a:rPr lang="it-IT" dirty="0" smtClean="0">
                <a:latin typeface="Arial"/>
                <a:cs typeface="Arial"/>
              </a:rPr>
              <a:t>.: € 6,0 </a:t>
            </a:r>
            <a:r>
              <a:rPr lang="it-IT" dirty="0" err="1" smtClean="0">
                <a:latin typeface="Arial"/>
                <a:cs typeface="Arial"/>
              </a:rPr>
              <a:t>bln</a:t>
            </a:r>
            <a:endParaRPr lang="it-IT" dirty="0" smtClean="0">
              <a:latin typeface="Arial"/>
              <a:cs typeface="Arial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419872" y="2228671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BD2B0B"/>
                </a:solidFill>
                <a:latin typeface="Arial"/>
                <a:cs typeface="Arial"/>
              </a:rPr>
              <a:t>Germany</a:t>
            </a:r>
          </a:p>
          <a:p>
            <a:r>
              <a:rPr lang="it-IT" dirty="0" smtClean="0">
                <a:latin typeface="Arial"/>
                <a:cs typeface="Arial"/>
              </a:rPr>
              <a:t>top 20</a:t>
            </a:r>
          </a:p>
          <a:p>
            <a:r>
              <a:rPr lang="it-IT" dirty="0" smtClean="0">
                <a:latin typeface="Arial"/>
                <a:cs typeface="Arial"/>
              </a:rPr>
              <a:t>Pop.: 11,0 mln (13%)</a:t>
            </a:r>
          </a:p>
          <a:p>
            <a:r>
              <a:rPr lang="it-IT" dirty="0" err="1" smtClean="0">
                <a:latin typeface="Arial"/>
                <a:cs typeface="Arial"/>
              </a:rPr>
              <a:t>Curr</a:t>
            </a:r>
            <a:r>
              <a:rPr lang="it-IT" dirty="0" smtClean="0">
                <a:latin typeface="Arial"/>
                <a:cs typeface="Arial"/>
              </a:rPr>
              <a:t>. </a:t>
            </a:r>
            <a:r>
              <a:rPr lang="it-IT" dirty="0" err="1" smtClean="0">
                <a:latin typeface="Arial"/>
                <a:cs typeface="Arial"/>
              </a:rPr>
              <a:t>Exp</a:t>
            </a:r>
            <a:r>
              <a:rPr lang="it-IT" dirty="0">
                <a:latin typeface="Arial"/>
                <a:cs typeface="Arial"/>
              </a:rPr>
              <a:t>.</a:t>
            </a:r>
            <a:r>
              <a:rPr lang="it-IT" dirty="0" smtClean="0">
                <a:latin typeface="Arial"/>
                <a:cs typeface="Arial"/>
              </a:rPr>
              <a:t>: € 67,4 </a:t>
            </a:r>
            <a:r>
              <a:rPr lang="it-IT" dirty="0" err="1" smtClean="0">
                <a:latin typeface="Arial"/>
                <a:cs typeface="Arial"/>
              </a:rPr>
              <a:t>bln</a:t>
            </a:r>
            <a:endParaRPr lang="it-IT" dirty="0" smtClean="0">
              <a:latin typeface="Arial"/>
              <a:cs typeface="Arial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444208" y="3212976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BD2B0B"/>
                </a:solidFill>
                <a:latin typeface="Arial"/>
                <a:cs typeface="Arial"/>
              </a:rPr>
              <a:t>Austria</a:t>
            </a:r>
          </a:p>
          <a:p>
            <a:r>
              <a:rPr lang="it-IT" dirty="0" smtClean="0">
                <a:latin typeface="Arial"/>
                <a:cs typeface="Arial"/>
              </a:rPr>
              <a:t>Top 3</a:t>
            </a:r>
          </a:p>
          <a:p>
            <a:r>
              <a:rPr lang="it-IT" dirty="0" smtClean="0">
                <a:latin typeface="Arial"/>
                <a:cs typeface="Arial"/>
              </a:rPr>
              <a:t>Pop.: 2,3 mln (27%)</a:t>
            </a:r>
          </a:p>
          <a:p>
            <a:r>
              <a:rPr lang="it-IT" dirty="0" err="1" smtClean="0">
                <a:latin typeface="Arial"/>
                <a:cs typeface="Arial"/>
              </a:rPr>
              <a:t>Curr</a:t>
            </a:r>
            <a:r>
              <a:rPr lang="it-IT" dirty="0" smtClean="0">
                <a:latin typeface="Arial"/>
                <a:cs typeface="Arial"/>
              </a:rPr>
              <a:t>. </a:t>
            </a:r>
            <a:r>
              <a:rPr lang="it-IT" dirty="0" err="1" smtClean="0">
                <a:latin typeface="Arial"/>
                <a:cs typeface="Arial"/>
              </a:rPr>
              <a:t>Exp</a:t>
            </a:r>
            <a:r>
              <a:rPr lang="it-IT" dirty="0">
                <a:latin typeface="Arial"/>
                <a:cs typeface="Arial"/>
              </a:rPr>
              <a:t>.</a:t>
            </a:r>
            <a:r>
              <a:rPr lang="it-IT" dirty="0" smtClean="0">
                <a:latin typeface="Arial"/>
                <a:cs typeface="Arial"/>
              </a:rPr>
              <a:t>: € 12,7 </a:t>
            </a:r>
            <a:r>
              <a:rPr lang="it-IT" dirty="0" err="1" smtClean="0">
                <a:latin typeface="Arial"/>
                <a:cs typeface="Arial"/>
              </a:rPr>
              <a:t>bln</a:t>
            </a:r>
            <a:endParaRPr lang="it-IT" dirty="0" smtClean="0">
              <a:latin typeface="Arial"/>
              <a:cs typeface="Arial"/>
            </a:endParaRPr>
          </a:p>
        </p:txBody>
      </p:sp>
      <p:cxnSp>
        <p:nvCxnSpPr>
          <p:cNvPr id="11" name="Connettore 1 10"/>
          <p:cNvCxnSpPr/>
          <p:nvPr/>
        </p:nvCxnSpPr>
        <p:spPr>
          <a:xfrm flipV="1">
            <a:off x="5076056" y="3429000"/>
            <a:ext cx="1296144" cy="216024"/>
          </a:xfrm>
          <a:prstGeom prst="line">
            <a:avLst/>
          </a:prstGeom>
          <a:ln>
            <a:solidFill>
              <a:srgbClr val="BD2B0B"/>
            </a:solidFill>
            <a:head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6084168" y="1556792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BD2B0B"/>
                </a:solidFill>
                <a:latin typeface="Arial"/>
                <a:cs typeface="Arial"/>
              </a:rPr>
              <a:t>Poland</a:t>
            </a:r>
          </a:p>
          <a:p>
            <a:r>
              <a:rPr lang="it-IT" dirty="0" smtClean="0">
                <a:latin typeface="Arial"/>
                <a:cs typeface="Arial"/>
              </a:rPr>
              <a:t>top 20</a:t>
            </a:r>
          </a:p>
          <a:p>
            <a:r>
              <a:rPr lang="it-IT" dirty="0" smtClean="0">
                <a:latin typeface="Arial"/>
                <a:cs typeface="Arial"/>
              </a:rPr>
              <a:t>Pop.: 8,4 mln (22%)</a:t>
            </a:r>
          </a:p>
          <a:p>
            <a:r>
              <a:rPr lang="it-IT" dirty="0" err="1" smtClean="0">
                <a:latin typeface="Arial"/>
                <a:cs typeface="Arial"/>
              </a:rPr>
              <a:t>Curr</a:t>
            </a:r>
            <a:r>
              <a:rPr lang="it-IT" dirty="0" smtClean="0">
                <a:latin typeface="Arial"/>
                <a:cs typeface="Arial"/>
              </a:rPr>
              <a:t>. </a:t>
            </a:r>
            <a:r>
              <a:rPr lang="it-IT" dirty="0" err="1" smtClean="0">
                <a:latin typeface="Arial"/>
                <a:cs typeface="Arial"/>
              </a:rPr>
              <a:t>Exp</a:t>
            </a:r>
            <a:r>
              <a:rPr lang="it-IT" dirty="0">
                <a:latin typeface="Arial"/>
                <a:cs typeface="Arial"/>
              </a:rPr>
              <a:t>.</a:t>
            </a:r>
            <a:r>
              <a:rPr lang="it-IT" dirty="0" smtClean="0">
                <a:latin typeface="Arial"/>
                <a:cs typeface="Arial"/>
              </a:rPr>
              <a:t>: € 47,1 </a:t>
            </a:r>
            <a:r>
              <a:rPr lang="it-IT" dirty="0" err="1" smtClean="0">
                <a:latin typeface="Arial"/>
                <a:cs typeface="Arial"/>
              </a:rPr>
              <a:t>bln</a:t>
            </a:r>
            <a:endParaRPr lang="it-IT" dirty="0" smtClean="0">
              <a:latin typeface="Arial"/>
              <a:cs typeface="Arial"/>
            </a:endParaRPr>
          </a:p>
        </p:txBody>
      </p:sp>
      <p:cxnSp>
        <p:nvCxnSpPr>
          <p:cNvPr id="18" name="Connettore 1 17"/>
          <p:cNvCxnSpPr/>
          <p:nvPr/>
        </p:nvCxnSpPr>
        <p:spPr>
          <a:xfrm flipV="1">
            <a:off x="5724128" y="1844824"/>
            <a:ext cx="432048" cy="504056"/>
          </a:xfrm>
          <a:prstGeom prst="line">
            <a:avLst/>
          </a:prstGeom>
          <a:ln>
            <a:solidFill>
              <a:srgbClr val="BD2B0B"/>
            </a:solidFill>
            <a:head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e 19"/>
          <p:cNvSpPr>
            <a:spLocks noChangeAspect="1"/>
          </p:cNvSpPr>
          <p:nvPr/>
        </p:nvSpPr>
        <p:spPr>
          <a:xfrm>
            <a:off x="4644008" y="4941184"/>
            <a:ext cx="144000" cy="144000"/>
          </a:xfrm>
          <a:prstGeom prst="ellipse">
            <a:avLst/>
          </a:prstGeom>
          <a:solidFill>
            <a:srgbClr val="BD2B0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Ovale 20"/>
          <p:cNvSpPr>
            <a:spLocks noChangeAspect="1"/>
          </p:cNvSpPr>
          <p:nvPr/>
        </p:nvSpPr>
        <p:spPr>
          <a:xfrm>
            <a:off x="1691680" y="4653136"/>
            <a:ext cx="144000" cy="144000"/>
          </a:xfrm>
          <a:prstGeom prst="ellipse">
            <a:avLst/>
          </a:prstGeom>
          <a:solidFill>
            <a:srgbClr val="BD2B0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Ovale 21"/>
          <p:cNvSpPr>
            <a:spLocks noChangeAspect="1"/>
          </p:cNvSpPr>
          <p:nvPr/>
        </p:nvSpPr>
        <p:spPr>
          <a:xfrm>
            <a:off x="4427984" y="2564920"/>
            <a:ext cx="144000" cy="144000"/>
          </a:xfrm>
          <a:prstGeom prst="ellipse">
            <a:avLst/>
          </a:prstGeom>
          <a:solidFill>
            <a:srgbClr val="BD2B0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CasellaDiTesto 22"/>
          <p:cNvSpPr txBox="1"/>
          <p:nvPr/>
        </p:nvSpPr>
        <p:spPr>
          <a:xfrm>
            <a:off x="395536" y="764704"/>
            <a:ext cx="360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latin typeface="Arial"/>
                <a:cs typeface="Arial"/>
              </a:rPr>
              <a:t>Top 118 city </a:t>
            </a:r>
            <a:r>
              <a:rPr lang="it-IT" sz="2000" dirty="0" err="1" smtClean="0">
                <a:latin typeface="Arial"/>
                <a:cs typeface="Arial"/>
              </a:rPr>
              <a:t>governments</a:t>
            </a:r>
            <a:endParaRPr lang="it-IT" sz="2000" dirty="0" smtClean="0">
              <a:latin typeface="Arial"/>
              <a:cs typeface="Arial"/>
            </a:endParaRPr>
          </a:p>
          <a:p>
            <a:r>
              <a:rPr lang="it-IT" sz="2000" dirty="0" smtClean="0">
                <a:latin typeface="Arial"/>
                <a:cs typeface="Arial"/>
              </a:rPr>
              <a:t>5 </a:t>
            </a:r>
            <a:r>
              <a:rPr lang="it-IT" sz="2000" dirty="0" err="1" smtClean="0">
                <a:latin typeface="Arial"/>
                <a:cs typeface="Arial"/>
              </a:rPr>
              <a:t>countries</a:t>
            </a:r>
            <a:endParaRPr lang="it-IT" sz="2000" dirty="0" smtClean="0">
              <a:latin typeface="Arial"/>
              <a:cs typeface="Arial"/>
            </a:endParaRPr>
          </a:p>
          <a:p>
            <a:r>
              <a:rPr lang="it-IT" sz="2000" dirty="0" smtClean="0">
                <a:latin typeface="Arial"/>
                <a:cs typeface="Arial"/>
              </a:rPr>
              <a:t>Pop.: 49,1 mln (10%)</a:t>
            </a:r>
          </a:p>
          <a:p>
            <a:r>
              <a:rPr lang="it-IT" sz="2000" dirty="0" err="1" smtClean="0">
                <a:latin typeface="Arial"/>
                <a:cs typeface="Arial"/>
              </a:rPr>
              <a:t>Curr</a:t>
            </a:r>
            <a:r>
              <a:rPr lang="it-IT" sz="2000" dirty="0" smtClean="0">
                <a:latin typeface="Arial"/>
                <a:cs typeface="Arial"/>
              </a:rPr>
              <a:t>. </a:t>
            </a:r>
            <a:r>
              <a:rPr lang="it-IT" sz="2000" dirty="0" err="1" smtClean="0">
                <a:latin typeface="Arial"/>
                <a:cs typeface="Arial"/>
              </a:rPr>
              <a:t>Exp</a:t>
            </a:r>
            <a:r>
              <a:rPr lang="it-IT" sz="2000" dirty="0" smtClean="0">
                <a:latin typeface="Arial"/>
                <a:cs typeface="Arial"/>
              </a:rPr>
              <a:t>.: € 170+ </a:t>
            </a:r>
            <a:r>
              <a:rPr lang="it-IT" sz="2000" dirty="0" err="1" smtClean="0">
                <a:latin typeface="Arial"/>
                <a:cs typeface="Arial"/>
              </a:rPr>
              <a:t>bln</a:t>
            </a:r>
            <a:endParaRPr lang="it-IT" sz="20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8953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3" grpId="0"/>
      <p:bldP spid="20" grpId="0" animBg="1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-36512" y="-27384"/>
            <a:ext cx="10166173" cy="6874874"/>
          </a:xfrm>
          <a:prstGeom prst="rect">
            <a:avLst/>
          </a:prstGeom>
        </p:spPr>
      </p:pic>
      <p:sp>
        <p:nvSpPr>
          <p:cNvPr id="3" name="Segnaposto testo 2"/>
          <p:cNvSpPr>
            <a:spLocks noGrp="1"/>
          </p:cNvSpPr>
          <p:nvPr>
            <p:ph type="body" sz="quarter" idx="10"/>
          </p:nvPr>
        </p:nvSpPr>
        <p:spPr>
          <a:xfrm>
            <a:off x="395288" y="332656"/>
            <a:ext cx="8424862" cy="648071"/>
          </a:xfrm>
        </p:spPr>
        <p:txBody>
          <a:bodyPr/>
          <a:lstStyle/>
          <a:p>
            <a:r>
              <a:rPr lang="it-IT" dirty="0" smtClean="0"/>
              <a:t>Analysis R1 (</a:t>
            </a:r>
            <a:r>
              <a:rPr lang="it-IT" dirty="0" err="1" smtClean="0"/>
              <a:t>accrual</a:t>
            </a:r>
            <a:r>
              <a:rPr lang="it-IT" dirty="0" smtClean="0"/>
              <a:t>,</a:t>
            </a:r>
            <a:r>
              <a:rPr lang="it-IT" dirty="0" smtClean="0"/>
              <a:t> </a:t>
            </a:r>
            <a:r>
              <a:rPr lang="it-IT" dirty="0" err="1" smtClean="0"/>
              <a:t>without</a:t>
            </a:r>
            <a:r>
              <a:rPr lang="it-IT" dirty="0" smtClean="0"/>
              <a:t> </a:t>
            </a:r>
            <a:r>
              <a:rPr lang="it-IT" dirty="0" err="1" smtClean="0"/>
              <a:t>depreciation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13" name="Ovale 12"/>
          <p:cNvSpPr>
            <a:spLocks noChangeAspect="1"/>
          </p:cNvSpPr>
          <p:nvPr/>
        </p:nvSpPr>
        <p:spPr>
          <a:xfrm>
            <a:off x="4644008" y="4941184"/>
            <a:ext cx="144000" cy="144000"/>
          </a:xfrm>
          <a:prstGeom prst="ellipse">
            <a:avLst/>
          </a:prstGeom>
          <a:solidFill>
            <a:srgbClr val="BD2B0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Ovale 13"/>
          <p:cNvSpPr>
            <a:spLocks noChangeAspect="1"/>
          </p:cNvSpPr>
          <p:nvPr/>
        </p:nvSpPr>
        <p:spPr>
          <a:xfrm>
            <a:off x="1691680" y="4653136"/>
            <a:ext cx="144000" cy="144000"/>
          </a:xfrm>
          <a:prstGeom prst="ellipse">
            <a:avLst/>
          </a:prstGeom>
          <a:solidFill>
            <a:srgbClr val="BD2B0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Ovale 14"/>
          <p:cNvSpPr>
            <a:spLocks noChangeAspect="1"/>
          </p:cNvSpPr>
          <p:nvPr/>
        </p:nvSpPr>
        <p:spPr>
          <a:xfrm>
            <a:off x="4427984" y="2564920"/>
            <a:ext cx="144000" cy="144000"/>
          </a:xfrm>
          <a:prstGeom prst="ellipse">
            <a:avLst/>
          </a:prstGeom>
          <a:solidFill>
            <a:srgbClr val="BD2B0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592" y="3676632"/>
            <a:ext cx="2448272" cy="832488"/>
          </a:xfrm>
          <a:prstGeom prst="rect">
            <a:avLst/>
          </a:prstGeom>
        </p:spPr>
      </p:pic>
      <p:sp>
        <p:nvSpPr>
          <p:cNvPr id="18" name="Rettangolo 17"/>
          <p:cNvSpPr/>
          <p:nvPr/>
        </p:nvSpPr>
        <p:spPr>
          <a:xfrm>
            <a:off x="5256584" y="3100568"/>
            <a:ext cx="2699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smtClean="0">
                <a:solidFill>
                  <a:srgbClr val="BD2B0B"/>
                </a:solidFill>
                <a:latin typeface="Arial"/>
                <a:cs typeface="Arial"/>
              </a:rPr>
              <a:t>Austria</a:t>
            </a:r>
            <a:endParaRPr lang="it-IT" dirty="0" smtClean="0">
              <a:latin typeface="Arial"/>
              <a:cs typeface="Arial"/>
            </a:endParaRPr>
          </a:p>
          <a:p>
            <a:r>
              <a:rPr lang="it-IT" dirty="0" err="1" smtClean="0">
                <a:latin typeface="Arial"/>
                <a:cs typeface="Arial"/>
              </a:rPr>
              <a:t>Current</a:t>
            </a:r>
            <a:r>
              <a:rPr lang="it-IT" dirty="0" smtClean="0">
                <a:latin typeface="Arial"/>
                <a:cs typeface="Arial"/>
              </a:rPr>
              <a:t>   Best    </a:t>
            </a:r>
            <a:r>
              <a:rPr lang="it-IT" dirty="0" err="1">
                <a:latin typeface="Arial"/>
                <a:cs typeface="Arial"/>
              </a:rPr>
              <a:t>W</a:t>
            </a:r>
            <a:r>
              <a:rPr lang="it-IT" dirty="0" err="1" smtClean="0">
                <a:latin typeface="Arial"/>
                <a:cs typeface="Arial"/>
              </a:rPr>
              <a:t>orst</a:t>
            </a:r>
            <a:endParaRPr lang="it-IT" dirty="0"/>
          </a:p>
        </p:txBody>
      </p:sp>
      <p:sp>
        <p:nvSpPr>
          <p:cNvPr id="19" name="Ovale 18"/>
          <p:cNvSpPr>
            <a:spLocks noChangeAspect="1"/>
          </p:cNvSpPr>
          <p:nvPr/>
        </p:nvSpPr>
        <p:spPr>
          <a:xfrm>
            <a:off x="5004064" y="3556852"/>
            <a:ext cx="144000" cy="144000"/>
          </a:xfrm>
          <a:prstGeom prst="ellipse">
            <a:avLst/>
          </a:prstGeom>
          <a:solidFill>
            <a:srgbClr val="BD2B0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Rettangolo 19"/>
          <p:cNvSpPr/>
          <p:nvPr/>
        </p:nvSpPr>
        <p:spPr>
          <a:xfrm>
            <a:off x="4427984" y="824978"/>
            <a:ext cx="2699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smtClean="0">
                <a:solidFill>
                  <a:srgbClr val="BD2B0B"/>
                </a:solidFill>
                <a:latin typeface="Arial"/>
                <a:cs typeface="Arial"/>
              </a:rPr>
              <a:t>Poland</a:t>
            </a:r>
            <a:endParaRPr lang="it-IT" dirty="0" smtClean="0">
              <a:latin typeface="Arial"/>
              <a:cs typeface="Arial"/>
            </a:endParaRPr>
          </a:p>
          <a:p>
            <a:r>
              <a:rPr lang="it-IT" dirty="0" err="1" smtClean="0">
                <a:latin typeface="Arial"/>
                <a:cs typeface="Arial"/>
              </a:rPr>
              <a:t>Current</a:t>
            </a:r>
            <a:r>
              <a:rPr lang="it-IT" dirty="0" smtClean="0">
                <a:latin typeface="Arial"/>
                <a:cs typeface="Arial"/>
              </a:rPr>
              <a:t>   Best    </a:t>
            </a:r>
            <a:r>
              <a:rPr lang="it-IT" dirty="0" err="1">
                <a:latin typeface="Arial"/>
                <a:cs typeface="Arial"/>
              </a:rPr>
              <a:t>W</a:t>
            </a:r>
            <a:r>
              <a:rPr lang="it-IT" dirty="0" err="1" smtClean="0">
                <a:latin typeface="Arial"/>
                <a:cs typeface="Arial"/>
              </a:rPr>
              <a:t>orst</a:t>
            </a:r>
            <a:endParaRPr lang="it-IT" dirty="0"/>
          </a:p>
        </p:txBody>
      </p:sp>
      <p:pic>
        <p:nvPicPr>
          <p:cNvPr id="21" name="Immagin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1992" y="2780928"/>
            <a:ext cx="2448000" cy="832396"/>
          </a:xfrm>
          <a:prstGeom prst="rect">
            <a:avLst/>
          </a:prstGeom>
        </p:spPr>
      </p:pic>
      <p:sp>
        <p:nvSpPr>
          <p:cNvPr id="22" name="Rettangolo 21"/>
          <p:cNvSpPr/>
          <p:nvPr/>
        </p:nvSpPr>
        <p:spPr>
          <a:xfrm>
            <a:off x="1979712" y="2132856"/>
            <a:ext cx="2699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smtClean="0">
                <a:solidFill>
                  <a:srgbClr val="BD2B0B"/>
                </a:solidFill>
                <a:latin typeface="Arial"/>
                <a:cs typeface="Arial"/>
              </a:rPr>
              <a:t>Germany</a:t>
            </a:r>
            <a:endParaRPr lang="it-IT" dirty="0" smtClean="0">
              <a:latin typeface="Arial"/>
              <a:cs typeface="Arial"/>
            </a:endParaRPr>
          </a:p>
          <a:p>
            <a:r>
              <a:rPr lang="it-IT" dirty="0" err="1" smtClean="0">
                <a:latin typeface="Arial"/>
                <a:cs typeface="Arial"/>
              </a:rPr>
              <a:t>Current</a:t>
            </a:r>
            <a:r>
              <a:rPr lang="it-IT" dirty="0" smtClean="0">
                <a:latin typeface="Arial"/>
                <a:cs typeface="Arial"/>
              </a:rPr>
              <a:t>   Best    </a:t>
            </a:r>
            <a:r>
              <a:rPr lang="it-IT" dirty="0" err="1">
                <a:latin typeface="Arial"/>
                <a:cs typeface="Arial"/>
              </a:rPr>
              <a:t>W</a:t>
            </a:r>
            <a:r>
              <a:rPr lang="it-IT" dirty="0" err="1" smtClean="0">
                <a:latin typeface="Arial"/>
                <a:cs typeface="Arial"/>
              </a:rPr>
              <a:t>orst</a:t>
            </a:r>
            <a:endParaRPr lang="it-IT" dirty="0"/>
          </a:p>
        </p:txBody>
      </p:sp>
      <p:pic>
        <p:nvPicPr>
          <p:cNvPr id="23" name="Immagin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9504" y="1484784"/>
            <a:ext cx="2448760" cy="832653"/>
          </a:xfrm>
          <a:prstGeom prst="rect">
            <a:avLst/>
          </a:prstGeom>
        </p:spPr>
      </p:pic>
      <p:sp>
        <p:nvSpPr>
          <p:cNvPr id="24" name="Ovale 23"/>
          <p:cNvSpPr>
            <a:spLocks noChangeAspect="1"/>
          </p:cNvSpPr>
          <p:nvPr/>
        </p:nvSpPr>
        <p:spPr>
          <a:xfrm>
            <a:off x="5652136" y="2276872"/>
            <a:ext cx="144000" cy="144000"/>
          </a:xfrm>
          <a:prstGeom prst="ellipse">
            <a:avLst/>
          </a:prstGeom>
          <a:solidFill>
            <a:srgbClr val="BD2B0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4"/>
          <p:cNvSpPr/>
          <p:nvPr/>
        </p:nvSpPr>
        <p:spPr>
          <a:xfrm>
            <a:off x="3491880" y="5085184"/>
            <a:ext cx="2699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err="1" smtClean="0">
                <a:solidFill>
                  <a:srgbClr val="BD2B0B"/>
                </a:solidFill>
                <a:latin typeface="Arial"/>
                <a:cs typeface="Arial"/>
              </a:rPr>
              <a:t>Italy</a:t>
            </a:r>
            <a:endParaRPr lang="it-IT" dirty="0" smtClean="0">
              <a:latin typeface="Arial"/>
              <a:cs typeface="Arial"/>
            </a:endParaRPr>
          </a:p>
          <a:p>
            <a:r>
              <a:rPr lang="it-IT" dirty="0" err="1" smtClean="0">
                <a:latin typeface="Arial"/>
                <a:cs typeface="Arial"/>
              </a:rPr>
              <a:t>Current</a:t>
            </a:r>
            <a:r>
              <a:rPr lang="it-IT" dirty="0" smtClean="0">
                <a:latin typeface="Arial"/>
                <a:cs typeface="Arial"/>
              </a:rPr>
              <a:t>   Best    </a:t>
            </a:r>
            <a:r>
              <a:rPr lang="it-IT" dirty="0" err="1">
                <a:latin typeface="Arial"/>
                <a:cs typeface="Arial"/>
              </a:rPr>
              <a:t>W</a:t>
            </a:r>
            <a:r>
              <a:rPr lang="it-IT" dirty="0" err="1" smtClean="0">
                <a:latin typeface="Arial"/>
                <a:cs typeface="Arial"/>
              </a:rPr>
              <a:t>orst</a:t>
            </a:r>
            <a:endParaRPr lang="it-IT" dirty="0"/>
          </a:p>
        </p:txBody>
      </p:sp>
      <p:pic>
        <p:nvPicPr>
          <p:cNvPr id="26" name="Immagine 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63888" y="5661248"/>
            <a:ext cx="2447973" cy="832392"/>
          </a:xfrm>
          <a:prstGeom prst="rect">
            <a:avLst/>
          </a:prstGeom>
        </p:spPr>
      </p:pic>
      <p:pic>
        <p:nvPicPr>
          <p:cNvPr id="27" name="Immagine 2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7816" y="5445224"/>
            <a:ext cx="2448000" cy="832396"/>
          </a:xfrm>
          <a:prstGeom prst="rect">
            <a:avLst/>
          </a:prstGeom>
        </p:spPr>
      </p:pic>
      <p:sp>
        <p:nvSpPr>
          <p:cNvPr id="28" name="Rettangolo 27"/>
          <p:cNvSpPr/>
          <p:nvPr/>
        </p:nvSpPr>
        <p:spPr>
          <a:xfrm>
            <a:off x="395536" y="4869160"/>
            <a:ext cx="2699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err="1" smtClean="0">
                <a:solidFill>
                  <a:srgbClr val="BD2B0B"/>
                </a:solidFill>
                <a:latin typeface="Arial"/>
                <a:cs typeface="Arial"/>
              </a:rPr>
              <a:t>Spain</a:t>
            </a:r>
            <a:endParaRPr lang="it-IT" dirty="0" smtClean="0">
              <a:latin typeface="Arial"/>
              <a:cs typeface="Arial"/>
            </a:endParaRPr>
          </a:p>
          <a:p>
            <a:r>
              <a:rPr lang="it-IT" dirty="0" err="1" smtClean="0">
                <a:latin typeface="Arial"/>
                <a:cs typeface="Arial"/>
              </a:rPr>
              <a:t>Current</a:t>
            </a:r>
            <a:r>
              <a:rPr lang="it-IT" dirty="0" smtClean="0">
                <a:latin typeface="Arial"/>
                <a:cs typeface="Arial"/>
              </a:rPr>
              <a:t>   Best    </a:t>
            </a:r>
            <a:r>
              <a:rPr lang="it-IT" dirty="0" err="1">
                <a:latin typeface="Arial"/>
                <a:cs typeface="Arial"/>
              </a:rPr>
              <a:t>W</a:t>
            </a:r>
            <a:r>
              <a:rPr lang="it-IT" dirty="0" err="1" smtClean="0">
                <a:latin typeface="Arial"/>
                <a:cs typeface="Arial"/>
              </a:rPr>
              <a:t>orst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6358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2" grpId="0"/>
      <p:bldP spid="25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-36512" y="-27384"/>
            <a:ext cx="10166173" cy="6874874"/>
          </a:xfrm>
          <a:prstGeom prst="rect">
            <a:avLst/>
          </a:prstGeom>
        </p:spPr>
      </p:pic>
      <p:sp>
        <p:nvSpPr>
          <p:cNvPr id="3" name="Segnaposto testo 2"/>
          <p:cNvSpPr>
            <a:spLocks noGrp="1"/>
          </p:cNvSpPr>
          <p:nvPr>
            <p:ph type="body" sz="quarter" idx="10"/>
          </p:nvPr>
        </p:nvSpPr>
        <p:spPr>
          <a:xfrm>
            <a:off x="395288" y="332656"/>
            <a:ext cx="8424862" cy="648071"/>
          </a:xfrm>
        </p:spPr>
        <p:txBody>
          <a:bodyPr/>
          <a:lstStyle/>
          <a:p>
            <a:r>
              <a:rPr lang="it-IT" dirty="0" smtClean="0"/>
              <a:t>Analysis R2 (cash, with </a:t>
            </a:r>
            <a:r>
              <a:rPr lang="it-IT" dirty="0" err="1" smtClean="0"/>
              <a:t>debt</a:t>
            </a:r>
            <a:r>
              <a:rPr lang="it-IT" dirty="0" smtClean="0"/>
              <a:t> service)</a:t>
            </a:r>
            <a:endParaRPr lang="it-IT" dirty="0"/>
          </a:p>
        </p:txBody>
      </p:sp>
      <p:sp>
        <p:nvSpPr>
          <p:cNvPr id="13" name="Ovale 12"/>
          <p:cNvSpPr>
            <a:spLocks noChangeAspect="1"/>
          </p:cNvSpPr>
          <p:nvPr/>
        </p:nvSpPr>
        <p:spPr>
          <a:xfrm>
            <a:off x="4644008" y="4941184"/>
            <a:ext cx="144000" cy="144000"/>
          </a:xfrm>
          <a:prstGeom prst="ellipse">
            <a:avLst/>
          </a:prstGeom>
          <a:solidFill>
            <a:srgbClr val="BD2B0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Ovale 13"/>
          <p:cNvSpPr>
            <a:spLocks noChangeAspect="1"/>
          </p:cNvSpPr>
          <p:nvPr/>
        </p:nvSpPr>
        <p:spPr>
          <a:xfrm>
            <a:off x="1691680" y="4653136"/>
            <a:ext cx="144000" cy="144000"/>
          </a:xfrm>
          <a:prstGeom prst="ellipse">
            <a:avLst/>
          </a:prstGeom>
          <a:solidFill>
            <a:srgbClr val="BD2B0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Ovale 14"/>
          <p:cNvSpPr>
            <a:spLocks noChangeAspect="1"/>
          </p:cNvSpPr>
          <p:nvPr/>
        </p:nvSpPr>
        <p:spPr>
          <a:xfrm>
            <a:off x="4427984" y="2564920"/>
            <a:ext cx="144000" cy="144000"/>
          </a:xfrm>
          <a:prstGeom prst="ellipse">
            <a:avLst/>
          </a:prstGeom>
          <a:solidFill>
            <a:srgbClr val="BD2B0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5256584" y="3100568"/>
            <a:ext cx="2699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smtClean="0">
                <a:solidFill>
                  <a:srgbClr val="BD2B0B"/>
                </a:solidFill>
                <a:latin typeface="Arial"/>
                <a:cs typeface="Arial"/>
              </a:rPr>
              <a:t>Austria</a:t>
            </a:r>
            <a:endParaRPr lang="it-IT" dirty="0" smtClean="0">
              <a:latin typeface="Arial"/>
              <a:cs typeface="Arial"/>
            </a:endParaRPr>
          </a:p>
          <a:p>
            <a:r>
              <a:rPr lang="it-IT" dirty="0" err="1" smtClean="0">
                <a:latin typeface="Arial"/>
                <a:cs typeface="Arial"/>
              </a:rPr>
              <a:t>Current</a:t>
            </a:r>
            <a:r>
              <a:rPr lang="it-IT" dirty="0" smtClean="0">
                <a:latin typeface="Arial"/>
                <a:cs typeface="Arial"/>
              </a:rPr>
              <a:t>   Best    </a:t>
            </a:r>
            <a:r>
              <a:rPr lang="it-IT" dirty="0" err="1">
                <a:latin typeface="Arial"/>
                <a:cs typeface="Arial"/>
              </a:rPr>
              <a:t>W</a:t>
            </a:r>
            <a:r>
              <a:rPr lang="it-IT" dirty="0" err="1" smtClean="0">
                <a:latin typeface="Arial"/>
                <a:cs typeface="Arial"/>
              </a:rPr>
              <a:t>orst</a:t>
            </a:r>
            <a:endParaRPr lang="it-IT" dirty="0"/>
          </a:p>
        </p:txBody>
      </p:sp>
      <p:sp>
        <p:nvSpPr>
          <p:cNvPr id="19" name="Ovale 18"/>
          <p:cNvSpPr>
            <a:spLocks noChangeAspect="1"/>
          </p:cNvSpPr>
          <p:nvPr/>
        </p:nvSpPr>
        <p:spPr>
          <a:xfrm>
            <a:off x="5004064" y="3556852"/>
            <a:ext cx="144000" cy="144000"/>
          </a:xfrm>
          <a:prstGeom prst="ellipse">
            <a:avLst/>
          </a:prstGeom>
          <a:solidFill>
            <a:srgbClr val="BD2B0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Rettangolo 19"/>
          <p:cNvSpPr/>
          <p:nvPr/>
        </p:nvSpPr>
        <p:spPr>
          <a:xfrm>
            <a:off x="4427984" y="836712"/>
            <a:ext cx="26997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smtClean="0">
                <a:solidFill>
                  <a:srgbClr val="BD2B0B"/>
                </a:solidFill>
                <a:latin typeface="Arial"/>
                <a:cs typeface="Arial"/>
              </a:rPr>
              <a:t>Poland</a:t>
            </a:r>
            <a:endParaRPr lang="it-IT" dirty="0" smtClean="0">
              <a:latin typeface="Arial"/>
              <a:cs typeface="Arial"/>
            </a:endParaRPr>
          </a:p>
          <a:p>
            <a:r>
              <a:rPr lang="it-IT" dirty="0" err="1" smtClean="0">
                <a:latin typeface="Arial"/>
                <a:cs typeface="Arial"/>
              </a:rPr>
              <a:t>Current</a:t>
            </a:r>
            <a:r>
              <a:rPr lang="it-IT" dirty="0" smtClean="0">
                <a:latin typeface="Arial"/>
                <a:cs typeface="Arial"/>
              </a:rPr>
              <a:t>   Best    </a:t>
            </a:r>
            <a:r>
              <a:rPr lang="it-IT" dirty="0" err="1" smtClean="0">
                <a:latin typeface="Arial"/>
                <a:cs typeface="Arial"/>
              </a:rPr>
              <a:t>Worst</a:t>
            </a:r>
            <a:endParaRPr lang="it-IT" dirty="0" smtClean="0">
              <a:latin typeface="Arial"/>
              <a:cs typeface="Arial"/>
            </a:endParaRPr>
          </a:p>
          <a:p>
            <a:r>
              <a:rPr lang="it-IT" dirty="0">
                <a:latin typeface="Arial"/>
                <a:cs typeface="Arial"/>
              </a:rPr>
              <a:t> </a:t>
            </a:r>
            <a:r>
              <a:rPr lang="it-IT" dirty="0" smtClean="0">
                <a:latin typeface="Arial"/>
                <a:cs typeface="Arial"/>
              </a:rPr>
              <a:t>   </a:t>
            </a:r>
            <a:r>
              <a:rPr lang="it-IT" dirty="0" err="1" smtClean="0">
                <a:latin typeface="Arial"/>
                <a:cs typeface="Arial"/>
              </a:rPr>
              <a:t>n</a:t>
            </a:r>
            <a:r>
              <a:rPr lang="it-IT" dirty="0" smtClean="0">
                <a:latin typeface="Arial"/>
                <a:cs typeface="Arial"/>
              </a:rPr>
              <a:t>/a	  </a:t>
            </a:r>
            <a:r>
              <a:rPr lang="it-IT" dirty="0" err="1" smtClean="0">
                <a:latin typeface="Arial"/>
                <a:cs typeface="Arial"/>
              </a:rPr>
              <a:t>n</a:t>
            </a:r>
            <a:r>
              <a:rPr lang="it-IT" dirty="0" smtClean="0">
                <a:latin typeface="Arial"/>
                <a:cs typeface="Arial"/>
              </a:rPr>
              <a:t>/a	</a:t>
            </a:r>
            <a:r>
              <a:rPr lang="it-IT" dirty="0" err="1" smtClean="0">
                <a:latin typeface="Arial"/>
                <a:cs typeface="Arial"/>
              </a:rPr>
              <a:t>n</a:t>
            </a:r>
            <a:r>
              <a:rPr lang="it-IT" dirty="0" smtClean="0">
                <a:latin typeface="Arial"/>
                <a:cs typeface="Arial"/>
              </a:rPr>
              <a:t>/a</a:t>
            </a:r>
            <a:endParaRPr lang="it-IT" dirty="0"/>
          </a:p>
        </p:txBody>
      </p:sp>
      <p:sp>
        <p:nvSpPr>
          <p:cNvPr id="22" name="Rettangolo 21"/>
          <p:cNvSpPr/>
          <p:nvPr/>
        </p:nvSpPr>
        <p:spPr>
          <a:xfrm>
            <a:off x="1979712" y="2132856"/>
            <a:ext cx="26997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smtClean="0">
                <a:solidFill>
                  <a:srgbClr val="BD2B0B"/>
                </a:solidFill>
                <a:latin typeface="Arial"/>
                <a:cs typeface="Arial"/>
              </a:rPr>
              <a:t>Germany</a:t>
            </a:r>
            <a:endParaRPr lang="it-IT" dirty="0" smtClean="0">
              <a:latin typeface="Arial"/>
              <a:cs typeface="Arial"/>
            </a:endParaRPr>
          </a:p>
          <a:p>
            <a:r>
              <a:rPr lang="it-IT" dirty="0" err="1">
                <a:latin typeface="Arial"/>
                <a:cs typeface="Arial"/>
              </a:rPr>
              <a:t>Current</a:t>
            </a:r>
            <a:r>
              <a:rPr lang="it-IT" dirty="0">
                <a:latin typeface="Arial"/>
                <a:cs typeface="Arial"/>
              </a:rPr>
              <a:t>   Best    </a:t>
            </a:r>
            <a:r>
              <a:rPr lang="it-IT" dirty="0" err="1">
                <a:latin typeface="Arial"/>
                <a:cs typeface="Arial"/>
              </a:rPr>
              <a:t>Worst</a:t>
            </a:r>
            <a:endParaRPr lang="it-IT" dirty="0">
              <a:latin typeface="Arial"/>
              <a:cs typeface="Arial"/>
            </a:endParaRPr>
          </a:p>
          <a:p>
            <a:r>
              <a:rPr lang="it-IT" dirty="0">
                <a:latin typeface="Arial"/>
                <a:cs typeface="Arial"/>
              </a:rPr>
              <a:t>    </a:t>
            </a:r>
            <a:r>
              <a:rPr lang="it-IT" dirty="0" err="1">
                <a:latin typeface="Arial"/>
                <a:cs typeface="Arial"/>
              </a:rPr>
              <a:t>n</a:t>
            </a:r>
            <a:r>
              <a:rPr lang="it-IT" dirty="0">
                <a:latin typeface="Arial"/>
                <a:cs typeface="Arial"/>
              </a:rPr>
              <a:t>/a	  </a:t>
            </a:r>
            <a:r>
              <a:rPr lang="it-IT" dirty="0" err="1">
                <a:latin typeface="Arial"/>
                <a:cs typeface="Arial"/>
              </a:rPr>
              <a:t>n</a:t>
            </a:r>
            <a:r>
              <a:rPr lang="it-IT" dirty="0">
                <a:latin typeface="Arial"/>
                <a:cs typeface="Arial"/>
              </a:rPr>
              <a:t>/a	</a:t>
            </a:r>
            <a:r>
              <a:rPr lang="it-IT" dirty="0" err="1">
                <a:latin typeface="Arial"/>
                <a:cs typeface="Arial"/>
              </a:rPr>
              <a:t>n</a:t>
            </a:r>
            <a:r>
              <a:rPr lang="it-IT" dirty="0">
                <a:latin typeface="Arial"/>
                <a:cs typeface="Arial"/>
              </a:rPr>
              <a:t>/a</a:t>
            </a:r>
            <a:endParaRPr lang="it-IT" dirty="0"/>
          </a:p>
        </p:txBody>
      </p:sp>
      <p:sp>
        <p:nvSpPr>
          <p:cNvPr id="24" name="Ovale 23"/>
          <p:cNvSpPr>
            <a:spLocks noChangeAspect="1"/>
          </p:cNvSpPr>
          <p:nvPr/>
        </p:nvSpPr>
        <p:spPr>
          <a:xfrm>
            <a:off x="5652136" y="2276872"/>
            <a:ext cx="144000" cy="144000"/>
          </a:xfrm>
          <a:prstGeom prst="ellipse">
            <a:avLst/>
          </a:prstGeom>
          <a:solidFill>
            <a:srgbClr val="BD2B0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4"/>
          <p:cNvSpPr/>
          <p:nvPr/>
        </p:nvSpPr>
        <p:spPr>
          <a:xfrm>
            <a:off x="3491880" y="5085184"/>
            <a:ext cx="2699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err="1" smtClean="0">
                <a:solidFill>
                  <a:srgbClr val="BD2B0B"/>
                </a:solidFill>
                <a:latin typeface="Arial"/>
                <a:cs typeface="Arial"/>
              </a:rPr>
              <a:t>Italy</a:t>
            </a:r>
            <a:endParaRPr lang="it-IT" dirty="0" smtClean="0">
              <a:latin typeface="Arial"/>
              <a:cs typeface="Arial"/>
            </a:endParaRPr>
          </a:p>
          <a:p>
            <a:r>
              <a:rPr lang="it-IT" dirty="0" err="1" smtClean="0">
                <a:latin typeface="Arial"/>
                <a:cs typeface="Arial"/>
              </a:rPr>
              <a:t>Current</a:t>
            </a:r>
            <a:r>
              <a:rPr lang="it-IT" dirty="0" smtClean="0">
                <a:latin typeface="Arial"/>
                <a:cs typeface="Arial"/>
              </a:rPr>
              <a:t>   Best    </a:t>
            </a:r>
            <a:r>
              <a:rPr lang="it-IT" dirty="0" err="1">
                <a:latin typeface="Arial"/>
                <a:cs typeface="Arial"/>
              </a:rPr>
              <a:t>W</a:t>
            </a:r>
            <a:r>
              <a:rPr lang="it-IT" dirty="0" err="1" smtClean="0">
                <a:latin typeface="Arial"/>
                <a:cs typeface="Arial"/>
              </a:rPr>
              <a:t>orst</a:t>
            </a:r>
            <a:endParaRPr lang="it-IT" dirty="0"/>
          </a:p>
        </p:txBody>
      </p:sp>
      <p:sp>
        <p:nvSpPr>
          <p:cNvPr id="28" name="Rettangolo 27"/>
          <p:cNvSpPr/>
          <p:nvPr/>
        </p:nvSpPr>
        <p:spPr>
          <a:xfrm>
            <a:off x="395536" y="4869160"/>
            <a:ext cx="2699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err="1" smtClean="0">
                <a:solidFill>
                  <a:srgbClr val="BD2B0B"/>
                </a:solidFill>
                <a:latin typeface="Arial"/>
                <a:cs typeface="Arial"/>
              </a:rPr>
              <a:t>Spain</a:t>
            </a:r>
            <a:endParaRPr lang="it-IT" dirty="0" smtClean="0">
              <a:latin typeface="Arial"/>
              <a:cs typeface="Arial"/>
            </a:endParaRPr>
          </a:p>
          <a:p>
            <a:r>
              <a:rPr lang="it-IT" dirty="0" err="1" smtClean="0">
                <a:latin typeface="Arial"/>
                <a:cs typeface="Arial"/>
              </a:rPr>
              <a:t>Current</a:t>
            </a:r>
            <a:r>
              <a:rPr lang="it-IT" dirty="0" smtClean="0">
                <a:latin typeface="Arial"/>
                <a:cs typeface="Arial"/>
              </a:rPr>
              <a:t>   Best    </a:t>
            </a:r>
            <a:r>
              <a:rPr lang="it-IT" dirty="0" err="1">
                <a:latin typeface="Arial"/>
                <a:cs typeface="Arial"/>
              </a:rPr>
              <a:t>W</a:t>
            </a:r>
            <a:r>
              <a:rPr lang="it-IT" dirty="0" err="1" smtClean="0">
                <a:latin typeface="Arial"/>
                <a:cs typeface="Arial"/>
              </a:rPr>
              <a:t>orst</a:t>
            </a:r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990" y="3672938"/>
            <a:ext cx="2448000" cy="832396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3888" y="5661248"/>
            <a:ext cx="2448000" cy="832396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816" y="5445224"/>
            <a:ext cx="2448000" cy="832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016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0"/>
          </p:nvPr>
        </p:nvSpPr>
        <p:spPr>
          <a:xfrm>
            <a:off x="395288" y="332656"/>
            <a:ext cx="8424862" cy="648071"/>
          </a:xfrm>
        </p:spPr>
        <p:txBody>
          <a:bodyPr/>
          <a:lstStyle/>
          <a:p>
            <a:r>
              <a:rPr lang="it-IT" dirty="0" err="1" smtClean="0"/>
              <a:t>Conclusions</a:t>
            </a:r>
            <a:endParaRPr lang="it-IT" dirty="0"/>
          </a:p>
        </p:txBody>
      </p:sp>
      <p:sp>
        <p:nvSpPr>
          <p:cNvPr id="4" name="Segnaposto testo 6"/>
          <p:cNvSpPr>
            <a:spLocks noGrp="1"/>
          </p:cNvSpPr>
          <p:nvPr>
            <p:ph type="body" sz="quarter" idx="11"/>
          </p:nvPr>
        </p:nvSpPr>
        <p:spPr>
          <a:xfrm>
            <a:off x="395288" y="1052736"/>
            <a:ext cx="7921128" cy="4608413"/>
          </a:xfrm>
        </p:spPr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it-IT" sz="2000" dirty="0" err="1" smtClean="0">
                <a:latin typeface="Arial"/>
                <a:cs typeface="Arial"/>
              </a:rPr>
              <a:t>Risk</a:t>
            </a:r>
            <a:r>
              <a:rPr lang="it-IT" sz="2000" dirty="0" smtClean="0">
                <a:latin typeface="Arial"/>
                <a:cs typeface="Arial"/>
              </a:rPr>
              <a:t> </a:t>
            </a:r>
            <a:r>
              <a:rPr lang="it-IT" sz="2000" dirty="0" err="1" smtClean="0">
                <a:latin typeface="Arial"/>
                <a:cs typeface="Arial"/>
              </a:rPr>
              <a:t>that</a:t>
            </a:r>
            <a:r>
              <a:rPr lang="it-IT" sz="2000" dirty="0" smtClean="0">
                <a:latin typeface="Arial"/>
                <a:cs typeface="Arial"/>
              </a:rPr>
              <a:t> </a:t>
            </a:r>
            <a:r>
              <a:rPr lang="it-IT" sz="2000" dirty="0" err="1" smtClean="0">
                <a:latin typeface="Arial"/>
                <a:cs typeface="Arial"/>
              </a:rPr>
              <a:t>affects</a:t>
            </a:r>
            <a:r>
              <a:rPr lang="it-IT" sz="2000" dirty="0" smtClean="0">
                <a:latin typeface="Arial"/>
                <a:cs typeface="Arial"/>
              </a:rPr>
              <a:t> </a:t>
            </a:r>
            <a:r>
              <a:rPr lang="it-IT" sz="2000" dirty="0" err="1" smtClean="0">
                <a:latin typeface="Arial"/>
                <a:cs typeface="Arial"/>
              </a:rPr>
              <a:t>several</a:t>
            </a:r>
            <a:r>
              <a:rPr lang="it-IT" sz="2000" dirty="0" smtClean="0">
                <a:latin typeface="Arial"/>
                <a:cs typeface="Arial"/>
              </a:rPr>
              <a:t> </a:t>
            </a:r>
            <a:r>
              <a:rPr lang="it-IT" sz="2000" dirty="0" err="1" smtClean="0">
                <a:latin typeface="Arial"/>
                <a:cs typeface="Arial"/>
              </a:rPr>
              <a:t>citizens</a:t>
            </a:r>
            <a:r>
              <a:rPr lang="it-IT" sz="2000" dirty="0" smtClean="0">
                <a:latin typeface="Arial"/>
                <a:cs typeface="Arial"/>
              </a:rPr>
              <a:t> living in </a:t>
            </a:r>
            <a:r>
              <a:rPr lang="it-IT" sz="2000" dirty="0" err="1" smtClean="0">
                <a:latin typeface="Arial"/>
                <a:cs typeface="Arial"/>
              </a:rPr>
              <a:t>urban</a:t>
            </a:r>
            <a:r>
              <a:rPr lang="it-IT" sz="2000" dirty="0" smtClean="0">
                <a:latin typeface="Arial"/>
                <a:cs typeface="Arial"/>
              </a:rPr>
              <a:t> </a:t>
            </a:r>
            <a:r>
              <a:rPr lang="it-IT" sz="2000" dirty="0" err="1" smtClean="0">
                <a:latin typeface="Arial"/>
                <a:cs typeface="Arial"/>
              </a:rPr>
              <a:t>areas</a:t>
            </a:r>
            <a:r>
              <a:rPr lang="it-IT" sz="2000" dirty="0" smtClean="0">
                <a:latin typeface="Arial"/>
                <a:cs typeface="Arial"/>
              </a:rPr>
              <a:t>, </a:t>
            </a:r>
            <a:r>
              <a:rPr lang="it-IT" sz="2000" dirty="0" err="1" smtClean="0">
                <a:latin typeface="Arial"/>
                <a:cs typeface="Arial"/>
              </a:rPr>
              <a:t>especially</a:t>
            </a:r>
            <a:r>
              <a:rPr lang="it-IT" sz="2000" dirty="0" smtClean="0">
                <a:latin typeface="Arial"/>
                <a:cs typeface="Arial"/>
              </a:rPr>
              <a:t> in </a:t>
            </a:r>
            <a:r>
              <a:rPr lang="it-IT" sz="2000" dirty="0" err="1" smtClean="0">
                <a:latin typeface="Arial"/>
                <a:cs typeface="Arial"/>
              </a:rPr>
              <a:t>Italy</a:t>
            </a:r>
            <a:r>
              <a:rPr lang="it-IT" sz="2000" dirty="0" smtClean="0">
                <a:latin typeface="Arial"/>
                <a:cs typeface="Arial"/>
              </a:rPr>
              <a:t> and </a:t>
            </a:r>
            <a:r>
              <a:rPr lang="it-IT" sz="2000" dirty="0" err="1" smtClean="0">
                <a:latin typeface="Arial"/>
                <a:cs typeface="Arial"/>
              </a:rPr>
              <a:t>Spain</a:t>
            </a:r>
            <a:r>
              <a:rPr lang="it-IT" sz="2000" dirty="0" smtClean="0">
                <a:latin typeface="Arial"/>
                <a:cs typeface="Arial"/>
              </a:rPr>
              <a:t> (</a:t>
            </a:r>
            <a:r>
              <a:rPr lang="it-IT" sz="2000" dirty="0" err="1" smtClean="0">
                <a:latin typeface="Arial"/>
                <a:cs typeface="Arial"/>
              </a:rPr>
              <a:t>but</a:t>
            </a:r>
            <a:r>
              <a:rPr lang="it-IT" sz="2000" dirty="0" smtClean="0">
                <a:latin typeface="Arial"/>
                <a:cs typeface="Arial"/>
              </a:rPr>
              <a:t> </a:t>
            </a:r>
            <a:r>
              <a:rPr lang="it-IT" sz="2000" dirty="0" err="1" smtClean="0">
                <a:latin typeface="Arial"/>
                <a:cs typeface="Arial"/>
              </a:rPr>
              <a:t>also</a:t>
            </a:r>
            <a:r>
              <a:rPr lang="it-IT" sz="2000" dirty="0" smtClean="0">
                <a:latin typeface="Arial"/>
                <a:cs typeface="Arial"/>
              </a:rPr>
              <a:t> Germany)</a:t>
            </a:r>
          </a:p>
          <a:p>
            <a:pPr marL="285750" indent="-285750">
              <a:buFont typeface="Arial"/>
              <a:buChar char="•"/>
            </a:pPr>
            <a:endParaRPr lang="it-IT" sz="2000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it-IT" sz="2000" dirty="0" err="1" smtClean="0">
                <a:latin typeface="Arial"/>
                <a:cs typeface="Arial"/>
              </a:rPr>
              <a:t>Needs</a:t>
            </a:r>
            <a:r>
              <a:rPr lang="it-IT" sz="2000" dirty="0" smtClean="0">
                <a:latin typeface="Arial"/>
                <a:cs typeface="Arial"/>
              </a:rPr>
              <a:t> of </a:t>
            </a:r>
            <a:r>
              <a:rPr lang="it-IT" sz="2000" dirty="0" err="1" smtClean="0">
                <a:latin typeface="Arial"/>
                <a:cs typeface="Arial"/>
              </a:rPr>
              <a:t>further</a:t>
            </a:r>
            <a:r>
              <a:rPr lang="it-IT" sz="2000" dirty="0" smtClean="0">
                <a:latin typeface="Arial"/>
                <a:cs typeface="Arial"/>
              </a:rPr>
              <a:t> </a:t>
            </a:r>
            <a:r>
              <a:rPr lang="it-IT" sz="2000" dirty="0" err="1" smtClean="0">
                <a:latin typeface="Arial"/>
                <a:cs typeface="Arial"/>
              </a:rPr>
              <a:t>investigation</a:t>
            </a:r>
            <a:r>
              <a:rPr lang="it-IT" sz="2000" dirty="0" smtClean="0">
                <a:latin typeface="Arial"/>
                <a:cs typeface="Arial"/>
              </a:rPr>
              <a:t>, </a:t>
            </a:r>
            <a:r>
              <a:rPr lang="it-IT" sz="2000" dirty="0" err="1" smtClean="0">
                <a:latin typeface="Arial"/>
                <a:cs typeface="Arial"/>
              </a:rPr>
              <a:t>considering</a:t>
            </a:r>
            <a:r>
              <a:rPr lang="it-IT" sz="2000" dirty="0" smtClean="0">
                <a:latin typeface="Arial"/>
                <a:cs typeface="Arial"/>
              </a:rPr>
              <a:t> </a:t>
            </a:r>
            <a:r>
              <a:rPr lang="it-IT" sz="2000" dirty="0" err="1" smtClean="0">
                <a:latin typeface="Arial"/>
                <a:cs typeface="Arial"/>
              </a:rPr>
              <a:t>debt</a:t>
            </a:r>
            <a:r>
              <a:rPr lang="it-IT" sz="2000" dirty="0" smtClean="0">
                <a:latin typeface="Arial"/>
                <a:cs typeface="Arial"/>
              </a:rPr>
              <a:t> </a:t>
            </a:r>
            <a:r>
              <a:rPr lang="it-IT" sz="2000" dirty="0" err="1" smtClean="0">
                <a:latin typeface="Arial"/>
                <a:cs typeface="Arial"/>
              </a:rPr>
              <a:t>burden</a:t>
            </a:r>
            <a:r>
              <a:rPr lang="it-IT" sz="2000" dirty="0" smtClean="0">
                <a:latin typeface="Arial"/>
                <a:cs typeface="Arial"/>
              </a:rPr>
              <a:t> and cash </a:t>
            </a:r>
            <a:r>
              <a:rPr lang="it-IT" sz="2000" dirty="0" err="1" smtClean="0">
                <a:latin typeface="Arial"/>
                <a:cs typeface="Arial"/>
              </a:rPr>
              <a:t>solvency</a:t>
            </a:r>
            <a:endParaRPr lang="it-IT" sz="2000" dirty="0" smtClean="0">
              <a:latin typeface="Arial"/>
              <a:cs typeface="Arial"/>
            </a:endParaRPr>
          </a:p>
          <a:p>
            <a:endParaRPr lang="it-IT" sz="20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it-IT" sz="2000" dirty="0" err="1" smtClean="0">
                <a:latin typeface="Arial"/>
                <a:cs typeface="Arial"/>
              </a:rPr>
              <a:t>Difficulty</a:t>
            </a:r>
            <a:r>
              <a:rPr lang="it-IT" sz="2000" dirty="0" smtClean="0">
                <a:latin typeface="Arial"/>
                <a:cs typeface="Arial"/>
              </a:rPr>
              <a:t> to include </a:t>
            </a:r>
            <a:r>
              <a:rPr lang="it-IT" sz="2000" dirty="0" err="1" smtClean="0">
                <a:latin typeface="Arial"/>
                <a:cs typeface="Arial"/>
              </a:rPr>
              <a:t>other</a:t>
            </a:r>
            <a:r>
              <a:rPr lang="it-IT" sz="2000" dirty="0" smtClean="0">
                <a:latin typeface="Arial"/>
                <a:cs typeface="Arial"/>
              </a:rPr>
              <a:t> </a:t>
            </a:r>
            <a:r>
              <a:rPr lang="it-IT" sz="2000" dirty="0" err="1" smtClean="0">
                <a:latin typeface="Arial"/>
                <a:cs typeface="Arial"/>
              </a:rPr>
              <a:t>countries</a:t>
            </a:r>
            <a:r>
              <a:rPr lang="it-IT" sz="2000" dirty="0" smtClean="0">
                <a:latin typeface="Arial"/>
                <a:cs typeface="Arial"/>
              </a:rPr>
              <a:t> for </a:t>
            </a:r>
            <a:r>
              <a:rPr lang="it-IT" sz="2000" dirty="0" err="1" smtClean="0">
                <a:latin typeface="Arial"/>
                <a:cs typeface="Arial"/>
              </a:rPr>
              <a:t>which</a:t>
            </a:r>
            <a:r>
              <a:rPr lang="it-IT" sz="2000" dirty="0" smtClean="0">
                <a:latin typeface="Arial"/>
                <a:cs typeface="Arial"/>
              </a:rPr>
              <a:t> </a:t>
            </a:r>
            <a:r>
              <a:rPr lang="it-IT" sz="2000" dirty="0" err="1" smtClean="0">
                <a:latin typeface="Arial"/>
                <a:cs typeface="Arial"/>
              </a:rPr>
              <a:t>we</a:t>
            </a:r>
            <a:r>
              <a:rPr lang="it-IT" sz="2000" dirty="0" smtClean="0">
                <a:latin typeface="Arial"/>
                <a:cs typeface="Arial"/>
              </a:rPr>
              <a:t> </a:t>
            </a:r>
            <a:r>
              <a:rPr lang="it-IT" sz="2000" dirty="0" err="1" smtClean="0">
                <a:latin typeface="Arial"/>
                <a:cs typeface="Arial"/>
              </a:rPr>
              <a:t>have</a:t>
            </a:r>
            <a:r>
              <a:rPr lang="it-IT" sz="2000" dirty="0" smtClean="0">
                <a:latin typeface="Arial"/>
                <a:cs typeface="Arial"/>
              </a:rPr>
              <a:t> </a:t>
            </a:r>
            <a:r>
              <a:rPr lang="it-IT" sz="2000" dirty="0" err="1" smtClean="0">
                <a:latin typeface="Arial"/>
                <a:cs typeface="Arial"/>
              </a:rPr>
              <a:t>already</a:t>
            </a:r>
            <a:r>
              <a:rPr lang="it-IT" sz="2000" dirty="0" smtClean="0">
                <a:latin typeface="Arial"/>
                <a:cs typeface="Arial"/>
              </a:rPr>
              <a:t> data, </a:t>
            </a:r>
            <a:r>
              <a:rPr lang="it-IT" sz="2000" dirty="0" err="1" smtClean="0">
                <a:latin typeface="Arial"/>
                <a:cs typeface="Arial"/>
              </a:rPr>
              <a:t>but</a:t>
            </a:r>
            <a:r>
              <a:rPr lang="it-IT" sz="2000" dirty="0" smtClean="0">
                <a:latin typeface="Arial"/>
                <a:cs typeface="Arial"/>
              </a:rPr>
              <a:t> </a:t>
            </a:r>
            <a:r>
              <a:rPr lang="it-IT" sz="2000" dirty="0" err="1" smtClean="0">
                <a:latin typeface="Arial"/>
                <a:cs typeface="Arial"/>
              </a:rPr>
              <a:t>incompleted</a:t>
            </a:r>
            <a:r>
              <a:rPr lang="it-IT" sz="2000" dirty="0" smtClean="0">
                <a:latin typeface="Arial"/>
                <a:cs typeface="Arial"/>
              </a:rPr>
              <a:t> or </a:t>
            </a:r>
            <a:r>
              <a:rPr lang="it-IT" sz="2000" dirty="0" err="1" smtClean="0">
                <a:latin typeface="Arial"/>
                <a:cs typeface="Arial"/>
              </a:rPr>
              <a:t>not</a:t>
            </a:r>
            <a:r>
              <a:rPr lang="it-IT" sz="2000" dirty="0" smtClean="0">
                <a:latin typeface="Arial"/>
                <a:cs typeface="Arial"/>
              </a:rPr>
              <a:t> </a:t>
            </a:r>
            <a:r>
              <a:rPr lang="it-IT" sz="2000" dirty="0" err="1" smtClean="0">
                <a:latin typeface="Arial"/>
                <a:cs typeface="Arial"/>
              </a:rPr>
              <a:t>comparable</a:t>
            </a:r>
            <a:r>
              <a:rPr lang="it-IT" sz="2000" dirty="0" smtClean="0">
                <a:latin typeface="Arial"/>
                <a:cs typeface="Arial"/>
              </a:rPr>
              <a:t> (Bosnia i </a:t>
            </a:r>
            <a:r>
              <a:rPr lang="it-IT" sz="2000" dirty="0" err="1" smtClean="0">
                <a:latin typeface="Arial"/>
                <a:cs typeface="Arial"/>
              </a:rPr>
              <a:t>Herzegovina</a:t>
            </a:r>
            <a:r>
              <a:rPr lang="it-IT" sz="2000" dirty="0" smtClean="0">
                <a:latin typeface="Arial"/>
                <a:cs typeface="Arial"/>
              </a:rPr>
              <a:t>, France, Portugal)</a:t>
            </a:r>
          </a:p>
          <a:p>
            <a:endParaRPr lang="en-US" sz="2000" dirty="0" smtClean="0">
              <a:latin typeface="Arial"/>
              <a:cs typeface="Arial"/>
            </a:endParaRPr>
          </a:p>
          <a:p>
            <a:endParaRPr lang="en-US" sz="2000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it-IT" sz="2000" dirty="0" smtClean="0">
              <a:latin typeface="Arial"/>
              <a:cs typeface="Arial"/>
            </a:endParaRPr>
          </a:p>
          <a:p>
            <a:endParaRPr lang="it-IT" sz="2000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it-IT" sz="20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it-IT" sz="2000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it-IT" sz="20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it-IT" sz="2000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it-IT" sz="20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it-IT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94830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sz="3600" dirty="0"/>
              <a:t>#</a:t>
            </a:r>
            <a:r>
              <a:rPr lang="it-IT" sz="3600" dirty="0" err="1"/>
              <a:t>StayHomeStaySafe</a:t>
            </a:r>
            <a:endParaRPr lang="it-IT" sz="3600" dirty="0"/>
          </a:p>
        </p:txBody>
      </p:sp>
      <p:pic>
        <p:nvPicPr>
          <p:cNvPr id="2" name="Immagine 1" descr="news_img1_110606_lutto-nazionale-wikipedia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942" y="4989266"/>
            <a:ext cx="1044116" cy="6966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69412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PERTI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b="1" dirty="0" smtClean="0">
            <a:solidFill>
              <a:schemeClr val="bg1"/>
            </a:solidFill>
            <a:latin typeface="Century Gothic" panose="020B0502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IAPOSITI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IUSURA">
  <a:themeElements>
    <a:clrScheme name="Personalizzato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EEECE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4012</TotalTime>
  <Words>513</Words>
  <Application>Microsoft Macintosh PowerPoint</Application>
  <PresentationFormat>Presentazione su schermo (4:3)</PresentationFormat>
  <Paragraphs>134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Titoli diapositive</vt:lpstr>
      </vt:variant>
      <vt:variant>
        <vt:i4>9</vt:i4>
      </vt:variant>
    </vt:vector>
  </HeadingPairs>
  <TitlesOfParts>
    <vt:vector size="12" baseType="lpstr">
      <vt:lpstr>COPERTINA</vt:lpstr>
      <vt:lpstr>DIAPOSITIVE</vt:lpstr>
      <vt:lpstr>CHIUSURA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>Università di Bologna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Emanuele Padovani</cp:lastModifiedBy>
  <cp:revision>296</cp:revision>
  <dcterms:created xsi:type="dcterms:W3CDTF">2017-11-13T10:11:35Z</dcterms:created>
  <dcterms:modified xsi:type="dcterms:W3CDTF">2020-04-03T13:17:25Z</dcterms:modified>
</cp:coreProperties>
</file>