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8"/>
  </p:notesMasterIdLst>
  <p:sldIdLst>
    <p:sldId id="263" r:id="rId5"/>
    <p:sldId id="298" r:id="rId6"/>
    <p:sldId id="299" r:id="rId7"/>
    <p:sldId id="303" r:id="rId8"/>
    <p:sldId id="267" r:id="rId9"/>
    <p:sldId id="268" r:id="rId10"/>
    <p:sldId id="269" r:id="rId11"/>
    <p:sldId id="270" r:id="rId12"/>
    <p:sldId id="271" r:id="rId13"/>
    <p:sldId id="274" r:id="rId14"/>
    <p:sldId id="275" r:id="rId15"/>
    <p:sldId id="277" r:id="rId16"/>
    <p:sldId id="308" r:id="rId17"/>
    <p:sldId id="284" r:id="rId18"/>
    <p:sldId id="305" r:id="rId19"/>
    <p:sldId id="304" r:id="rId20"/>
    <p:sldId id="289" r:id="rId21"/>
    <p:sldId id="285" r:id="rId22"/>
    <p:sldId id="290" r:id="rId23"/>
    <p:sldId id="294" r:id="rId24"/>
    <p:sldId id="286" r:id="rId25"/>
    <p:sldId id="306" r:id="rId26"/>
    <p:sldId id="28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8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E14E4-7B63-46B1-8C41-4ECD10FCACFC}" type="datetimeFigureOut">
              <a:rPr lang="en-CA" smtClean="0"/>
              <a:t>2015-01-20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BDB61-2D33-4DA9-BC1B-514695BF82F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463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88C0BF-2B56-4834-BE09-847CC702A72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32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1200" y="1483199"/>
            <a:ext cx="5664150" cy="20267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1200" y="3602038"/>
            <a:ext cx="5664150" cy="25395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556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5751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0979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163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1243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14741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2494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4808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05249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368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9008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50400" y="1324800"/>
            <a:ext cx="5764950" cy="1569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0400" y="2894399"/>
            <a:ext cx="5764950" cy="328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D4FA9-6CC9-44F4-857E-615950B5694C}" type="datetimeFigureOut">
              <a:rPr lang="en-CA" smtClean="0"/>
              <a:t>2015-01-20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CEA98-31E7-49C7-A514-BD7E8C1AEA4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516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bit.ly/IYOPDropBo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28021" y="5141439"/>
            <a:ext cx="72879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Presentation on CICILS IYOP Activities</a:t>
            </a:r>
            <a:endParaRPr lang="en-C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42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Market Access &amp; Stability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50400" y="2894399"/>
            <a:ext cx="5990984" cy="328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Pulse Statistics Tracking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CODEX Reform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Commodity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Exchange For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Pulses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Side Events at FAO CCPR</a:t>
            </a:r>
          </a:p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07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9" y="1324800"/>
            <a:ext cx="5990985" cy="156959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Productivity </a:t>
            </a:r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&amp; Environmental </a:t>
            </a:r>
            <a:r>
              <a:rPr lang="en-US" b="1" dirty="0">
                <a:latin typeface="Helvetica" panose="020B0604020202020204" pitchFamily="34" charset="0"/>
                <a:cs typeface="Helvetica" panose="020B0604020202020204" pitchFamily="34" charset="0"/>
              </a:rPr>
              <a:t>Sustainability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50399" y="3130062"/>
            <a:ext cx="5990985" cy="304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Pan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African Grain Legume Research Conf.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Pea and Lentil </a:t>
            </a:r>
            <a:r>
              <a:rPr lang="en-US" smtClean="0">
                <a:latin typeface="Helvetica" panose="020B0604020202020204" pitchFamily="34" charset="0"/>
                <a:cs typeface="Helvetica" panose="020B0604020202020204" pitchFamily="34" charset="0"/>
              </a:rPr>
              <a:t>Genomes announced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Publication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Review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Productivity Baseline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16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9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Recipes Program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50398" y="2894399"/>
            <a:ext cx="5990985" cy="32825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 recipes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site will feature 2 aspects:</a:t>
            </a: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National Signature Dish</a:t>
            </a:r>
            <a:b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 single recipe will be selected by each National Committee to represent that country. The recipe will have accompanying video and nutritional analysis</a:t>
            </a: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Recipes Database</a:t>
            </a:r>
            <a:b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Any recipe submitted by a National Committee will be posted on an online database, which allows users to rate the recipes</a:t>
            </a:r>
          </a:p>
        </p:txBody>
      </p:sp>
    </p:spTree>
    <p:extLst>
      <p:ext uri="{BB962C8B-B14F-4D97-AF65-F5344CB8AC3E}">
        <p14:creationId xmlns:p14="http://schemas.microsoft.com/office/powerpoint/2010/main" val="412286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9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Fundraising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50399" y="3136288"/>
            <a:ext cx="6206032" cy="30468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Another $1.6 Million in Fundraising is being completed, with many more proposals nearing completion!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076" name="Picture 3" descr="http://www.saskpulse.com/assets/images/logo@2x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7659" y="4452478"/>
            <a:ext cx="1543050" cy="790575"/>
          </a:xfrm>
          <a:prstGeom prst="rect">
            <a:avLst/>
          </a:prstGeom>
          <a:solidFill>
            <a:schemeClr val="bg2"/>
          </a:solidFill>
          <a:extLst/>
        </p:spPr>
      </p:pic>
      <p:pic>
        <p:nvPicPr>
          <p:cNvPr id="3075" name="Picture 8" descr="20140102_C7025_PHOTO_EN_353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106" y="4575736"/>
            <a:ext cx="2352675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Picture 6" descr="http://www.cvbean.com/images/site/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7341" y="4855293"/>
            <a:ext cx="88582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6" descr="logoHaka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4514" y="5632451"/>
            <a:ext cx="2886075" cy="79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2004646" y="204787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004646" y="32956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701937" y="5298357"/>
            <a:ext cx="2254494" cy="14619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                    </a:t>
            </a:r>
            <a:endParaRPr kumimoji="0" lang="en-CA" altLang="en-US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                                              </a:t>
            </a: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ILTA                                                             COMMODITIES S.A.</a:t>
            </a:r>
            <a:endParaRPr kumimoji="0" lang="en-CA" altLang="en-US" sz="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004646" y="64008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0542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8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National Committees Highlights	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50398" y="3015049"/>
            <a:ext cx="5990985" cy="3161913"/>
          </a:xfrm>
        </p:spPr>
        <p:txBody>
          <a:bodyPr>
            <a:normAutofit fontScale="92500" lnSpcReduction="20000"/>
          </a:bodyPr>
          <a:lstStyle/>
          <a:p>
            <a:r>
              <a:rPr lang="en-US" sz="3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Japan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Booth at FOODEX Japan 2015</a:t>
            </a:r>
          </a:p>
          <a:p>
            <a:pPr lvl="2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Distributing 4 kinds of cookbooks, 1200 copies total</a:t>
            </a:r>
          </a:p>
          <a:p>
            <a:pPr lvl="2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Tasting Samples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School Program for Japan Beans Day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2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40 Elementary Schools applied, 10 selected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Cultivation Kit Distributed</a:t>
            </a:r>
          </a:p>
          <a:p>
            <a:pPr lvl="2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Included seeds, fertilizer, rhizobium and a cultivation manual</a:t>
            </a:r>
          </a:p>
          <a:p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5122" name="Picture 2" descr="http://upload.wikimedia.org/wikipedia/en/thumb/9/9e/Flag_of_Japan.svg/1280px-Flag_of_Japan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6676" y="2109599"/>
            <a:ext cx="1504653" cy="1002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612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8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National Committees Highlights	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50398" y="3015049"/>
            <a:ext cx="5990985" cy="3161913"/>
          </a:xfrm>
        </p:spPr>
        <p:txBody>
          <a:bodyPr>
            <a:normAutofit/>
          </a:bodyPr>
          <a:lstStyle/>
          <a:p>
            <a:r>
              <a:rPr lang="en-US" b="1" dirty="0"/>
              <a:t>Turkey </a:t>
            </a:r>
          </a:p>
          <a:p>
            <a:pPr lvl="1"/>
            <a:r>
              <a:rPr lang="en-US" sz="2000" dirty="0"/>
              <a:t>Staunch supporter of the Year</a:t>
            </a:r>
          </a:p>
          <a:p>
            <a:pPr lvl="1"/>
            <a:r>
              <a:rPr lang="en-US" sz="2000" dirty="0" smtClean="0"/>
              <a:t>Ministerial </a:t>
            </a:r>
            <a:r>
              <a:rPr lang="en-US" sz="2000" dirty="0"/>
              <a:t>engagement - Food, Agriculture and Livestock.</a:t>
            </a:r>
          </a:p>
          <a:p>
            <a:pPr lvl="1"/>
            <a:r>
              <a:rPr lang="en-US" sz="2000" dirty="0"/>
              <a:t>Planned GPC convention in Istanbul for 2016.</a:t>
            </a:r>
          </a:p>
          <a:p>
            <a:pPr lvl="1"/>
            <a:r>
              <a:rPr lang="en-US" sz="2000" dirty="0"/>
              <a:t>Sustainable Healthy Diets Conference in 2016.</a:t>
            </a:r>
          </a:p>
          <a:p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148" name="Picture 4" descr="http://upload.wikimedia.org/wikipedia/commons/thumb/b/b4/Flag_of_Turkey.svg/2000px-Flag_of_Turkey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4615" y="2109599"/>
            <a:ext cx="1559170" cy="1039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590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8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National Committees Highlights	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50398" y="3015049"/>
            <a:ext cx="5990985" cy="349125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CA" sz="3000" b="1" dirty="0">
                <a:latin typeface="Helvetica" panose="020B0604020202020204" pitchFamily="34" charset="0"/>
                <a:cs typeface="Helvetica" panose="020B0604020202020204" pitchFamily="34" charset="0"/>
              </a:rPr>
              <a:t>Argentina</a:t>
            </a: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Joint ventures with government: Ministries of Agriculture, Health and  Education</a:t>
            </a: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Nutritional sheets on pulses under development</a:t>
            </a: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Recipe compilations </a:t>
            </a: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Good agricultural practices reference manual </a:t>
            </a: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Promotion of the benefits of pulses and increased consumption</a:t>
            </a: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Conferences to be held in 2015: Forum for Food, Nutrition and Health; National Association of Pediatrics. </a:t>
            </a: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4098" name="Picture 2" descr="http://upload.wikimedia.org/wikipedia/commons/thumb/1/1a/Flag_of_Argentina.svg/240px-Flag_of_Argentina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452" y="2109599"/>
            <a:ext cx="1661502" cy="1038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04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8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National Committees Highlights	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50398" y="3015049"/>
            <a:ext cx="5990985" cy="316191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Canada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Working on production of a series of 5 minute videos to promote pulses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Major pulse placement on television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food shows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Launch event in Toronto (January 5 tbc)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3074" name="Picture 2" descr="http://upload.wikimedia.org/wikipedia/en/thumb/c/cf/Flag_of_Canada.svg/1280px-Flag_of_Canada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046" y="2109600"/>
            <a:ext cx="2111263" cy="1055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09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8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National Committees Highlights	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50398" y="3015049"/>
            <a:ext cx="5990985" cy="316191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UK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Beginning outreach on securing a national level celebrity chef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Activities underway involving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Tesco as a major food retailer to promote pulses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School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programme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6016" y="2109599"/>
            <a:ext cx="2073656" cy="1031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59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8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National Committees Highlights	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50398" y="3015049"/>
            <a:ext cx="5990985" cy="3161913"/>
          </a:xfrm>
        </p:spPr>
        <p:txBody>
          <a:bodyPr>
            <a:normAutofit fontScale="92500" lnSpcReduction="10000"/>
          </a:bodyPr>
          <a:lstStyle/>
          <a:p>
            <a:r>
              <a:rPr lang="en-US" sz="3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Australia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Formed National Steering Committees</a:t>
            </a:r>
          </a:p>
          <a:p>
            <a:pPr lvl="2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Activities will focus on Creating Awareness and Health and Nutrition.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First Industry Workshop to be held in Sydney in Late August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Planning Food festivals and Health Conferences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Planning Outreach to Hospitality Sector – Cooking Schools</a:t>
            </a:r>
          </a:p>
        </p:txBody>
      </p:sp>
      <p:pic>
        <p:nvPicPr>
          <p:cNvPr id="1028" name="Picture 4" descr="http://upload.wikimedia.org/wikipedia/commons/thumb/8/88/Flag_of_Australia_(converted).svg/2000px-Flag_of_Australia_(converted)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4349" y="2109599"/>
            <a:ext cx="2032602" cy="101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6839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957754" y="773724"/>
            <a:ext cx="3908180" cy="832338"/>
          </a:xfrm>
        </p:spPr>
        <p:txBody>
          <a:bodyPr>
            <a:normAutofit/>
          </a:bodyPr>
          <a:lstStyle/>
          <a:p>
            <a:pPr algn="ctr"/>
            <a:r>
              <a:rPr lang="en-CA" b="1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About CICILS</a:t>
            </a:r>
            <a:endParaRPr lang="en-US" b="1" dirty="0">
              <a:latin typeface="Helvetica" panose="020B060402020202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>
          <a:xfrm>
            <a:off x="2750400" y="1743959"/>
            <a:ext cx="5764950" cy="443300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Global Pulse Confederation</a:t>
            </a:r>
          </a:p>
          <a:p>
            <a:r>
              <a:rPr lang="en-U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Peak Body of the Global Pulses Industry Value Chain</a:t>
            </a:r>
          </a:p>
          <a:p>
            <a:r>
              <a:rPr lang="en-U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Not-For-Profit</a:t>
            </a:r>
          </a:p>
          <a:p>
            <a:r>
              <a:rPr lang="en-US" sz="24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Includes 18 National Associations &amp; over 600 Private Sector Members around the world</a:t>
            </a:r>
            <a:endParaRPr lang="en-US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Helvetica" panose="020B0604020202020204" pitchFamily="34" charset="0"/>
                <a:ea typeface="Verdana" panose="020B0604030504040204" pitchFamily="34" charset="0"/>
                <a:cs typeface="Helvetica" panose="020B0604020202020204" pitchFamily="34" charset="0"/>
              </a:rPr>
              <a:t>Dropbox  </a:t>
            </a:r>
            <a:r>
              <a:rPr lang="en-CA" dirty="0"/>
              <a:t/>
            </a:r>
            <a:br>
              <a:rPr lang="en-CA" dirty="0"/>
            </a:br>
            <a:endParaRPr lang="en-US" b="1" dirty="0">
              <a:latin typeface="Helvetica" panose="020B0604020202020204" pitchFamily="34" charset="0"/>
              <a:ea typeface="Verdana" panose="020B060403050404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0160"/>
            <a:ext cx="7886700" cy="5577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/>
          <a:srcRect l="9397" t="16172" r="21423" b="11002"/>
          <a:stretch/>
        </p:blipFill>
        <p:spPr>
          <a:xfrm>
            <a:off x="354725" y="1235929"/>
            <a:ext cx="8434551" cy="5549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290713" y="1574276"/>
            <a:ext cx="29600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hlinkClick r:id="rId4"/>
              </a:rPr>
              <a:t>bit.ly/</a:t>
            </a:r>
            <a:r>
              <a:rPr lang="en-GB" sz="2400" dirty="0" err="1">
                <a:hlinkClick r:id="rId4"/>
              </a:rPr>
              <a:t>IYOPDropBox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149013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8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Total Target Budget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15228" y="3015049"/>
            <a:ext cx="5990985" cy="3161913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$8,131,104 for IYOP Activities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Based on Workplans developed by the Thematic Committees and approved by the Oversight Committee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Includes items already funded, such as the Pan African Legumes Research Conference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Running 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total: 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pprox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$3.1 raised and being finalized in Q1 2015 </a:t>
            </a: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80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0398" y="1324800"/>
            <a:ext cx="5990985" cy="15695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GET ON BOARD!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715228" y="3015049"/>
            <a:ext cx="5990985" cy="316191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Join us in helping to plan IYOP 2016 activities!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Donate to CICILS IYOP!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Join our National Committees and plan your own IYOP 2016 Activities!</a:t>
            </a:r>
          </a:p>
        </p:txBody>
      </p:sp>
    </p:spTree>
    <p:extLst>
      <p:ext uri="{BB962C8B-B14F-4D97-AF65-F5344CB8AC3E}">
        <p14:creationId xmlns:p14="http://schemas.microsoft.com/office/powerpoint/2010/main" val="26021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033751" y="5446239"/>
            <a:ext cx="26779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Visit IYOP.net</a:t>
            </a:r>
            <a:endParaRPr lang="en-C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9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544" y="433633"/>
            <a:ext cx="6846806" cy="1300900"/>
          </a:xfrm>
        </p:spPr>
        <p:txBody>
          <a:bodyPr>
            <a:normAutofit/>
          </a:bodyPr>
          <a:lstStyle/>
          <a:p>
            <a:r>
              <a:rPr lang="en-CA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Many On Board </a:t>
            </a:r>
            <a:br>
              <a:rPr lang="en-CA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CA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Already!</a:t>
            </a:r>
            <a:endParaRPr lang="en-CA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0400" y="1866507"/>
            <a:ext cx="5764950" cy="4310455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International </a:t>
            </a:r>
            <a:r>
              <a:rPr lang="en-GB" sz="2900" dirty="0" err="1">
                <a:latin typeface="Helvetica" panose="020B0604020202020204" pitchFamily="34" charset="0"/>
                <a:cs typeface="Helvetica" panose="020B0604020202020204" pitchFamily="34" charset="0"/>
              </a:rPr>
              <a:t>Center</a:t>
            </a:r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 for Agricultural Research in the Dry Areas (ICARDA)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International Crops Research Institute for the Semi-Arid Tropics (ICRISAT)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International Food Policy Research Institute (IFPRI)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Commonwealth Scientific and Industrial Research Organisation (CSIRO)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University of Saskatchewan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McGill University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Michigan State University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University of Minnesota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 err="1">
                <a:latin typeface="Helvetica" panose="020B0604020202020204" pitchFamily="34" charset="0"/>
                <a:cs typeface="Helvetica" panose="020B0604020202020204" pitchFamily="34" charset="0"/>
              </a:rPr>
              <a:t>Institut</a:t>
            </a:r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 national de la </a:t>
            </a:r>
            <a:r>
              <a:rPr lang="en-GB" sz="2900" dirty="0" err="1">
                <a:latin typeface="Helvetica" panose="020B0604020202020204" pitchFamily="34" charset="0"/>
                <a:cs typeface="Helvetica" panose="020B0604020202020204" pitchFamily="34" charset="0"/>
              </a:rPr>
              <a:t>recherche</a:t>
            </a:r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en-GB" sz="2900" dirty="0" err="1">
                <a:latin typeface="Helvetica" panose="020B0604020202020204" pitchFamily="34" charset="0"/>
                <a:cs typeface="Helvetica" panose="020B0604020202020204" pitchFamily="34" charset="0"/>
              </a:rPr>
              <a:t>agronomique</a:t>
            </a:r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 (INRA)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Pan American Health Organization (PAHO</a:t>
            </a:r>
            <a:r>
              <a:rPr lang="en-GB" sz="29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)</a:t>
            </a:r>
          </a:p>
          <a:p>
            <a:r>
              <a:rPr lang="en-GB" sz="2900" dirty="0">
                <a:latin typeface="Helvetica" panose="020B0604020202020204" pitchFamily="34" charset="0"/>
                <a:cs typeface="Helvetica" panose="020B0604020202020204" pitchFamily="34" charset="0"/>
              </a:rPr>
              <a:t>The INCLEN Trust International (International Clinical Epidemiology Network) </a:t>
            </a:r>
            <a:endParaRPr lang="en-CA" sz="29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0"/>
            <a:endParaRPr lang="en-GB" dirty="0" smtClean="0"/>
          </a:p>
          <a:p>
            <a:pPr lvl="0"/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9974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005893" y="1516460"/>
            <a:ext cx="5533291" cy="92966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CA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IYOP </a:t>
            </a:r>
            <a:br>
              <a:rPr lang="en-CA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CA" sz="4000" b="1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Signature Events</a:t>
            </a:r>
            <a:endParaRPr lang="en-CA" sz="4000" b="1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379842" y="2843968"/>
            <a:ext cx="6764158" cy="5345002"/>
            <a:chOff x="-312527" y="238981"/>
            <a:chExt cx="5865212" cy="3412586"/>
          </a:xfrm>
        </p:grpSpPr>
        <p:sp>
          <p:nvSpPr>
            <p:cNvPr id="18" name="Circular Arrow 17"/>
            <p:cNvSpPr/>
            <p:nvPr/>
          </p:nvSpPr>
          <p:spPr>
            <a:xfrm>
              <a:off x="-294113" y="946467"/>
              <a:ext cx="5846798" cy="2705100"/>
            </a:xfrm>
            <a:prstGeom prst="circularArrow">
              <a:avLst>
                <a:gd name="adj1" fmla="val 3674"/>
                <a:gd name="adj2" fmla="val 498054"/>
                <a:gd name="adj3" fmla="val 20526299"/>
                <a:gd name="adj4" fmla="val 11676967"/>
                <a:gd name="adj5" fmla="val 9133"/>
              </a:avLst>
            </a:prstGeom>
            <a:solidFill>
              <a:schemeClr val="accent2">
                <a:alpha val="77000"/>
              </a:schemeClr>
            </a:solidFill>
            <a:ln w="3175" cmpd="sng">
              <a:prstDash val="dot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CA"/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-312527" y="238981"/>
              <a:ext cx="5766036" cy="1385666"/>
              <a:chOff x="-312527" y="238981"/>
              <a:chExt cx="5766036" cy="1385666"/>
            </a:xfrm>
          </p:grpSpPr>
          <p:sp>
            <p:nvSpPr>
              <p:cNvPr id="20" name="Text Box 6"/>
              <p:cNvSpPr txBox="1"/>
              <p:nvPr/>
            </p:nvSpPr>
            <p:spPr>
              <a:xfrm>
                <a:off x="-312527" y="753205"/>
                <a:ext cx="1107331" cy="4981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en-GB" sz="1100" dirty="0" smtClean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Nov 19, </a:t>
                </a:r>
                <a:r>
                  <a:rPr lang="en-GB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2015</a:t>
                </a:r>
                <a:endParaRPr lang="en-CA" sz="1100" dirty="0">
                  <a:solidFill>
                    <a:schemeClr val="bg1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endParaRPr>
              </a:p>
              <a:p>
                <a:pPr algn="ctr"/>
                <a:r>
                  <a:rPr lang="en-GB" sz="1100" dirty="0" err="1" smtClean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Sackler</a:t>
                </a:r>
                <a:r>
                  <a:rPr lang="en-GB" sz="1100" dirty="0" smtClean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 </a:t>
                </a:r>
                <a:r>
                  <a:rPr lang="en-GB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Event</a:t>
                </a:r>
                <a:br>
                  <a:rPr lang="en-GB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</a:br>
                <a:r>
                  <a:rPr lang="en-GB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New York City, USA</a:t>
                </a:r>
                <a:endParaRPr lang="en-CA" sz="1100" dirty="0">
                  <a:solidFill>
                    <a:schemeClr val="bg1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endParaRPr>
              </a:p>
            </p:txBody>
          </p:sp>
          <p:sp>
            <p:nvSpPr>
              <p:cNvPr id="21" name="Text Box 7"/>
              <p:cNvSpPr txBox="1"/>
              <p:nvPr/>
            </p:nvSpPr>
            <p:spPr>
              <a:xfrm>
                <a:off x="1900941" y="238981"/>
                <a:ext cx="1252220" cy="59182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CA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March 2016</a:t>
                </a:r>
              </a:p>
              <a:p>
                <a:pPr algn="ctr">
                  <a:spcAft>
                    <a:spcPts val="0"/>
                  </a:spcAft>
                </a:pPr>
                <a:r>
                  <a:rPr lang="en-GB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Pan African Legumes Conference </a:t>
                </a:r>
                <a:br>
                  <a:rPr lang="en-GB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</a:br>
                <a:r>
                  <a:rPr lang="en-GB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Livingstone, Zambia</a:t>
                </a:r>
                <a:endParaRPr lang="en-CA" sz="1100" dirty="0">
                  <a:solidFill>
                    <a:schemeClr val="bg1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endParaRPr>
              </a:p>
            </p:txBody>
          </p:sp>
          <p:sp>
            <p:nvSpPr>
              <p:cNvPr id="22" name="Text Box 8"/>
              <p:cNvSpPr txBox="1"/>
              <p:nvPr/>
            </p:nvSpPr>
            <p:spPr>
              <a:xfrm>
                <a:off x="4425818" y="890493"/>
                <a:ext cx="1027691" cy="4229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C572A759-6A51-4108-AA02-DFA0A04FC94B}">
                  <ma14:wrappingTextBoxFlag xmlns:lc="http://schemas.openxmlformats.org/drawingml/2006/lockedCanvas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    </a:ext>
              </a:extLst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en-GB" sz="1100" dirty="0" smtClean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Oct 16, </a:t>
                </a:r>
                <a:r>
                  <a:rPr lang="en-GB" sz="1100" dirty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2016 World Food </a:t>
                </a:r>
                <a:r>
                  <a:rPr lang="en-GB" sz="1100" dirty="0" smtClean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Day</a:t>
                </a:r>
                <a:br>
                  <a:rPr lang="en-GB" sz="1100" dirty="0" smtClean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</a:br>
                <a:r>
                  <a:rPr lang="en-GB" sz="1100" dirty="0" smtClean="0">
                    <a:solidFill>
                      <a:schemeClr val="bg1"/>
                    </a:solidFill>
                    <a:latin typeface="Helvetica" panose="020B0604020202020204" pitchFamily="34" charset="0"/>
                    <a:ea typeface="MS Mincho" panose="02020609040205080304" pitchFamily="49" charset="-128"/>
                    <a:cs typeface="Helvetica" panose="020B0604020202020204" pitchFamily="34" charset="0"/>
                  </a:rPr>
                  <a:t>Rome, Italy</a:t>
                </a:r>
                <a:endParaRPr lang="en-CA" sz="1100" dirty="0">
                  <a:solidFill>
                    <a:schemeClr val="bg1"/>
                  </a:solidFill>
                  <a:latin typeface="Helvetica" panose="020B0604020202020204" pitchFamily="34" charset="0"/>
                  <a:ea typeface="MS Mincho" panose="02020609040205080304" pitchFamily="49" charset="-128"/>
                  <a:cs typeface="Helvetica" panose="020B0604020202020204" pitchFamily="34" charset="0"/>
                </a:endParaRPr>
              </a:p>
            </p:txBody>
          </p:sp>
          <p:sp>
            <p:nvSpPr>
              <p:cNvPr id="23" name="5-Point Star 22"/>
              <p:cNvSpPr>
                <a:spLocks noChangeAspect="1"/>
              </p:cNvSpPr>
              <p:nvPr/>
            </p:nvSpPr>
            <p:spPr>
              <a:xfrm>
                <a:off x="138518" y="1413192"/>
                <a:ext cx="241300" cy="211455"/>
              </a:xfrm>
              <a:prstGeom prst="star5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CA"/>
              </a:p>
            </p:txBody>
          </p:sp>
          <p:sp>
            <p:nvSpPr>
              <p:cNvPr id="24" name="5-Point Star 23"/>
              <p:cNvSpPr>
                <a:spLocks noChangeAspect="1"/>
              </p:cNvSpPr>
              <p:nvPr/>
            </p:nvSpPr>
            <p:spPr>
              <a:xfrm>
                <a:off x="2406403" y="854153"/>
                <a:ext cx="241300" cy="211455"/>
              </a:xfrm>
              <a:prstGeom prst="star5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CA"/>
              </a:p>
            </p:txBody>
          </p:sp>
          <p:sp>
            <p:nvSpPr>
              <p:cNvPr id="25" name="5-Point Star 24"/>
              <p:cNvSpPr>
                <a:spLocks noChangeAspect="1"/>
              </p:cNvSpPr>
              <p:nvPr/>
            </p:nvSpPr>
            <p:spPr>
              <a:xfrm>
                <a:off x="4819015" y="1410034"/>
                <a:ext cx="241300" cy="211455"/>
              </a:xfrm>
              <a:prstGeom prst="star5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CA"/>
              </a:p>
            </p:txBody>
          </p:sp>
        </p:grpSp>
      </p:grpSp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3450733" y="3115702"/>
            <a:ext cx="1154253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100" dirty="0" smtClean="0">
                <a:solidFill>
                  <a:schemeClr val="bg1"/>
                </a:solidFill>
                <a:latin typeface="Helvetica" panose="020B0604020202020204" pitchFamily="34" charset="0"/>
                <a:ea typeface="MS Mincho" panose="02020609040205080304" pitchFamily="49" charset="-128"/>
                <a:cs typeface="Helvetica" panose="020B0604020202020204" pitchFamily="34" charset="0"/>
              </a:rPr>
              <a:t>Feb</a:t>
            </a: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ea typeface="MS Mincho" panose="02020609040205080304" pitchFamily="49" charset="-128"/>
                <a:cs typeface="Helvetica" panose="020B0604020202020204" pitchFamily="34" charset="0"/>
              </a:rPr>
              <a:t> 2016</a:t>
            </a:r>
            <a:endParaRPr kumimoji="0" lang="en-CA" altLang="en-US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1100" dirty="0" smtClean="0">
                <a:solidFill>
                  <a:schemeClr val="bg1"/>
                </a:solidFill>
                <a:latin typeface="Helvetica" panose="020B0604020202020204" pitchFamily="34" charset="0"/>
                <a:ea typeface="MS Mincho" panose="02020609040205080304" pitchFamily="49" charset="-128"/>
                <a:cs typeface="Helvetica" panose="020B0604020202020204" pitchFamily="34" charset="0"/>
              </a:rPr>
              <a:t>Pulse Conclave</a:t>
            </a:r>
            <a:br>
              <a:rPr lang="en-GB" altLang="en-US" sz="1100" dirty="0" smtClean="0">
                <a:solidFill>
                  <a:schemeClr val="bg1"/>
                </a:solidFill>
                <a:latin typeface="Helvetica" panose="020B0604020202020204" pitchFamily="34" charset="0"/>
                <a:ea typeface="MS Mincho" panose="02020609040205080304" pitchFamily="49" charset="-128"/>
                <a:cs typeface="Helvetica" panose="020B0604020202020204" pitchFamily="34" charset="0"/>
              </a:rPr>
            </a:br>
            <a:r>
              <a:rPr lang="en-GB" altLang="en-US" sz="1100" dirty="0" smtClean="0">
                <a:solidFill>
                  <a:schemeClr val="bg1"/>
                </a:solidFill>
                <a:latin typeface="Helvetica" panose="020B0604020202020204" pitchFamily="34" charset="0"/>
                <a:ea typeface="MS Mincho" panose="02020609040205080304" pitchFamily="49" charset="-128"/>
                <a:cs typeface="Helvetica" panose="020B0604020202020204" pitchFamily="34" charset="0"/>
              </a:rPr>
              <a:t>Jaipur, India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6695515" y="3136316"/>
            <a:ext cx="1256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GB" altLang="en-US" sz="11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Helvetica" panose="020B0604020202020204" pitchFamily="34" charset="0"/>
                <a:ea typeface="MS Mincho" panose="02020609040205080304" pitchFamily="49" charset="-128"/>
                <a:cs typeface="Helvetica" panose="020B0604020202020204" pitchFamily="34" charset="0"/>
              </a:rPr>
              <a:t>May 2016 </a:t>
            </a:r>
            <a:r>
              <a:rPr lang="en-GB" sz="11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Sustainable Healthy Diets </a:t>
            </a:r>
            <a:r>
              <a:rPr lang="en-GB" sz="11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/>
            </a:r>
            <a:br>
              <a:rPr lang="en-GB" sz="11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en-GB" sz="11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Istanbul</a:t>
            </a:r>
            <a:r>
              <a:rPr lang="en-GB" sz="1100" dirty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, Turkey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CA"/>
          </a:p>
        </p:txBody>
      </p:sp>
      <p:sp>
        <p:nvSpPr>
          <p:cNvPr id="27" name="5-Point Star 26"/>
          <p:cNvSpPr>
            <a:spLocks noChangeAspect="1"/>
          </p:cNvSpPr>
          <p:nvPr/>
        </p:nvSpPr>
        <p:spPr>
          <a:xfrm>
            <a:off x="3888719" y="3976900"/>
            <a:ext cx="278283" cy="331194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 sz="240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8" name="5-Point Star 27"/>
          <p:cNvSpPr>
            <a:spLocks noChangeAspect="1"/>
          </p:cNvSpPr>
          <p:nvPr/>
        </p:nvSpPr>
        <p:spPr>
          <a:xfrm>
            <a:off x="7190605" y="3976900"/>
            <a:ext cx="278283" cy="331194"/>
          </a:xfrm>
          <a:prstGeom prst="star5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CA" sz="240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69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40908" y="2020330"/>
            <a:ext cx="5721178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Sackler </a:t>
            </a:r>
            <a:r>
              <a:rPr lang="en-CA" dirty="0">
                <a:latin typeface="Helvetica" panose="020B0604020202020204" pitchFamily="34" charset="0"/>
                <a:cs typeface="Helvetica" panose="020B0604020202020204" pitchFamily="34" charset="0"/>
              </a:rPr>
              <a:t>Institute Event (NYC) </a:t>
            </a:r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November 19</a:t>
            </a:r>
            <a:r>
              <a:rPr lang="en-CA" baseline="30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th</a:t>
            </a:r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, 2015</a:t>
            </a:r>
          </a:p>
          <a:p>
            <a:pPr marL="0" indent="0">
              <a:buNone/>
            </a:pP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C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Pan-African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Grain Legume Research Conference and World Cowpea Conference, March 2016, Livingston, Zambia</a:t>
            </a: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74808" y="3721336"/>
            <a:ext cx="1371600" cy="11239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2" descr="http://www.nyas.org/image.axd?id=73dceb80-3dc9-40e6-8abf-e52d9857bede&amp;t=6346594357617300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6637" y="2924690"/>
            <a:ext cx="4533900" cy="1171575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48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940908" y="2020330"/>
            <a:ext cx="572117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dirty="0">
                <a:latin typeface="Helvetica" panose="020B0604020202020204" pitchFamily="34" charset="0"/>
                <a:cs typeface="Helvetica" panose="020B0604020202020204" pitchFamily="34" charset="0"/>
              </a:rPr>
              <a:t>Leo Burnett Branding </a:t>
            </a:r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Project</a:t>
            </a: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CA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CA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Announcement and unveiling of new Pulse Brand at CICILS Convention 2015 in Las Vegas</a:t>
            </a:r>
          </a:p>
        </p:txBody>
      </p:sp>
      <p:pic>
        <p:nvPicPr>
          <p:cNvPr id="1028" name="Picture 4" descr="https://upload.wikimedia.org/wikipedia/en/0/07/Leo-Burnett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902" y="2705138"/>
            <a:ext cx="3089189" cy="1578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130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Plan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CA" sz="4000" dirty="0">
                <a:latin typeface="Helvetica" panose="020B0604020202020204" pitchFamily="34" charset="0"/>
                <a:cs typeface="Helvetica" panose="020B0604020202020204" pitchFamily="34" charset="0"/>
              </a:rPr>
              <a:t>Each of the </a:t>
            </a:r>
            <a:r>
              <a:rPr lang="en-CA" sz="4000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proposed </a:t>
            </a:r>
            <a:r>
              <a:rPr lang="en-CA" sz="4000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four thematic areas have developed workplans</a:t>
            </a:r>
            <a:endParaRPr lang="en-CA" sz="4000" baseline="30000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55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Food and Nutritional Security and Innovation*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50400" y="3071446"/>
            <a:ext cx="5990984" cy="31055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Helvetica" panose="020B0604020202020204" pitchFamily="34" charset="0"/>
                <a:cs typeface="Helvetica" panose="020B0604020202020204" pitchFamily="34" charset="0"/>
              </a:rPr>
              <a:t>Sackler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 Institute</a:t>
            </a:r>
          </a:p>
          <a:p>
            <a:pPr lvl="1"/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Publication plan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Dryland </a:t>
            </a:r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Pulse Conf.</a:t>
            </a: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Sustainable Healthy Diets Conf</a:t>
            </a:r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r>
              <a:rPr lang="en-US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Global Pulse Food Product Competition</a:t>
            </a:r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en-US" dirty="0">
                <a:latin typeface="Helvetica" panose="020B0604020202020204" pitchFamily="34" charset="0"/>
                <a:cs typeface="Helvetica" panose="020B0604020202020204" pitchFamily="34" charset="0"/>
              </a:rPr>
              <a:t>Research on local Pulse Products</a:t>
            </a:r>
          </a:p>
          <a:p>
            <a:pPr lvl="1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01108" y="6353908"/>
            <a:ext cx="5514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*Proposed title</a:t>
            </a:r>
            <a:endParaRPr lang="en-CA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93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Creating Awareness</a:t>
            </a:r>
            <a:endParaRPr lang="en-CA" b="1" dirty="0">
              <a:solidFill>
                <a:schemeClr val="bg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750400" y="2894399"/>
            <a:ext cx="5990984" cy="3282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Outward Facing Website</a:t>
            </a:r>
          </a:p>
          <a:p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Recipes Program</a:t>
            </a:r>
          </a:p>
          <a:p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Event Kit</a:t>
            </a:r>
          </a:p>
          <a:p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Message Maps</a:t>
            </a:r>
          </a:p>
          <a:p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Global Media Outreach Strategy</a:t>
            </a:r>
          </a:p>
          <a:p>
            <a:r>
              <a:rPr lang="en-CA" dirty="0" smtClean="0">
                <a:latin typeface="Helvetica" panose="020B0604020202020204" pitchFamily="34" charset="0"/>
                <a:cs typeface="Helvetica" panose="020B0604020202020204" pitchFamily="34" charset="0"/>
              </a:rPr>
              <a:t>Promotional Videos</a:t>
            </a:r>
          </a:p>
          <a:p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lvl="1"/>
            <a:endParaRPr lang="en-US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43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D4ACB5B8064148A33B5FD518979485" ma:contentTypeVersion="1" ma:contentTypeDescription="Create a new document." ma:contentTypeScope="" ma:versionID="2ee84a1fcdc81d103a484da24e8fd2cb">
  <xsd:schema xmlns:xsd="http://www.w3.org/2001/XMLSchema" xmlns:xs="http://www.w3.org/2001/XMLSchema" xmlns:p="http://schemas.microsoft.com/office/2006/metadata/properties" xmlns:ns2="df37c0a6-91ef-4ca4-8c2e-27964dae2cbe" targetNamespace="http://schemas.microsoft.com/office/2006/metadata/properties" ma:root="true" ma:fieldsID="b19ff0155766e034437fe09a28e166ad" ns2:_="">
    <xsd:import namespace="df37c0a6-91ef-4ca4-8c2e-27964dae2cbe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37c0a6-91ef-4ca4-8c2e-27964dae2cb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E8A83A-BDB5-48EF-B554-C61A37F8818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df37c0a6-91ef-4ca4-8c2e-27964dae2cbe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ACBEABD-BB3B-4184-959B-0D66E8C4D2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E58981-5A64-4B01-84D1-3C9DEB9ED9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f37c0a6-91ef-4ca4-8c2e-27964dae2c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1082</TotalTime>
  <Words>644</Words>
  <Application>Microsoft Office PowerPoint</Application>
  <PresentationFormat>On-screen Show (4:3)</PresentationFormat>
  <Paragraphs>130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MS Mincho</vt:lpstr>
      <vt:lpstr>Arial</vt:lpstr>
      <vt:lpstr>Calibri</vt:lpstr>
      <vt:lpstr>Calibri Light</vt:lpstr>
      <vt:lpstr>Helvetica</vt:lpstr>
      <vt:lpstr>Times New Roman</vt:lpstr>
      <vt:lpstr>Verdana</vt:lpstr>
      <vt:lpstr>Office Theme</vt:lpstr>
      <vt:lpstr>PowerPoint Presentation</vt:lpstr>
      <vt:lpstr>About CICILS</vt:lpstr>
      <vt:lpstr>Many On Board  Already!</vt:lpstr>
      <vt:lpstr>PowerPoint Presentation</vt:lpstr>
      <vt:lpstr>PowerPoint Presentation</vt:lpstr>
      <vt:lpstr>PowerPoint Presentation</vt:lpstr>
      <vt:lpstr>The Plan</vt:lpstr>
      <vt:lpstr>Food and Nutritional Security and Innovation*</vt:lpstr>
      <vt:lpstr>Creating Awareness</vt:lpstr>
      <vt:lpstr>Market Access &amp; Stability</vt:lpstr>
      <vt:lpstr>Productivity &amp; Environmental Sustainability</vt:lpstr>
      <vt:lpstr>Recipes Program</vt:lpstr>
      <vt:lpstr>Fundraising</vt:lpstr>
      <vt:lpstr>National Committees Highlights </vt:lpstr>
      <vt:lpstr>National Committees Highlights </vt:lpstr>
      <vt:lpstr>National Committees Highlights </vt:lpstr>
      <vt:lpstr>National Committees Highlights </vt:lpstr>
      <vt:lpstr>National Committees Highlights </vt:lpstr>
      <vt:lpstr>National Committees Highlights </vt:lpstr>
      <vt:lpstr>Dropbox   </vt:lpstr>
      <vt:lpstr>Total Target Budget</vt:lpstr>
      <vt:lpstr>GET ON BOARD!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Dundas</dc:creator>
  <cp:lastModifiedBy>PSM</cp:lastModifiedBy>
  <cp:revision>62</cp:revision>
  <dcterms:created xsi:type="dcterms:W3CDTF">2014-09-25T19:11:14Z</dcterms:created>
  <dcterms:modified xsi:type="dcterms:W3CDTF">2015-01-20T21:01:49Z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0x0101002CD4ACB5B8064148A33B5FD518979485</vt:lpwstr>
  </property>
</Properties>
</file>