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41" autoAdjust="0"/>
  </p:normalViewPr>
  <p:slideViewPr>
    <p:cSldViewPr>
      <p:cViewPr varScale="1">
        <p:scale>
          <a:sx n="54" d="100"/>
          <a:sy n="5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E3FBD5-D9D8-4373-9BFE-07D731A0FD26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E0A770-D226-405F-B783-4A8AE59BF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  A brief review of the department policy that was implemented a year ago to ensure researchers in our department are receiving sufficient 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training on the responsible conduct of research.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  Over the last year the graduate school has been working on having a tracking system in place.  Initial attempts didn’t work as well as planned. 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Engineering designed a user-friendly, effective tracking system specifically to track RCR compliance and validation  for their departments.     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Grad school worked with engineering to make this available for other departments to use. 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2FDEAA-1369-427E-9C04-C103F84A75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MSU Human Research Protection Program and/or MSU Institutional Animal Use and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    Care Committee Certification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RCR Grad School Series: 4 of 6 sessions covering these topics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If unable to attend sessions substitution with appropriate content with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    PI documentation is allowable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Readings from Grad School Research Integrity website with individual f/u PI meetings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   on publication practices &amp; responsible authorship, and peer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     review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0EB7ED-08AE-4B62-A9F7-00E20658B8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Refresher Training to be completed annually: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Human Research Protection Program and/or Animal Protection recertification process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Collaborative Institutional Training Initiative ( CITI ) Modules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So that you have a minimum of 3 hours annually of training deemed appropriate by your PI.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CF18D-21C9-4A6F-94DA-E9D45DFA13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  This system will allow students to log in themselves, record information of activities they have completed,  and print their report. 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  Faculty can look at their students’ progress and run reports.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BFEFB-6310-4663-B7F9-1C9712FC86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 University, Graduate School and Department take this training very seriously. 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60A02F-8422-48A4-999F-E66420BD73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C8B6-EC18-43A3-9127-05FF054A17FB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EFF25-7C67-420D-8617-B58F27E43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E8BC-D16A-4275-AF71-38088829FC18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2A356-65A4-4ABA-A6E7-E02CD58BF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36A9C-352F-45CD-8D03-B809291E93A6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83020-DE0B-404D-BDE8-52D4FE049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C7F6-D425-46A4-9F53-E0FEF3E216D3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6F8D-E87B-4553-B7FF-57FF03ACB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E073-38EA-42DC-9FA0-B36E4733C341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BF58A-948B-456D-B6AA-7D8B2CCAD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D445-0840-4A57-A0F1-965C7321B15E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9DD3E-0B50-4087-9EE0-E206E5EEF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8238F-5293-464C-912C-8CD49E789840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A371-1A09-4161-99CA-472775651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C61FF-BB7E-4C17-A6E5-7CD1B9D79836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CE9C-5E0B-4B3A-B275-6A996EF09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42099-82FE-43C7-8272-BC32956D5F17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A8706-96C9-4126-B0AE-B3A005D24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930A-B351-49F4-ACFB-0F41E9B8050A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ED22-5537-4271-A301-95CBED162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9C2E0-65D2-496C-87A8-D9B181EDBCD5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85AD-B3E3-4748-8077-3CDB9266D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ECAE167-62BF-40B7-9D43-7849C066BAD8}" type="datetimeFigureOut">
              <a:rPr lang="en-US"/>
              <a:pPr>
                <a:defRPr/>
              </a:pPr>
              <a:t>8/3/2011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362FB18-482F-47E2-8324-C3ABA66B5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8" r:id="rId7"/>
    <p:sldLayoutId id="2147483759" r:id="rId8"/>
    <p:sldLayoutId id="2147483760" r:id="rId9"/>
    <p:sldLayoutId id="2147483751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8077200" cy="220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Tracking of Responsible Conduct of Research, Scholarship and Creative Activities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143000"/>
          </a:xfrm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457200" y="5562600"/>
            <a:ext cx="7467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July 26, 2011</a:t>
            </a:r>
          </a:p>
          <a:p>
            <a:pPr>
              <a:spcBef>
                <a:spcPct val="50000"/>
              </a:spcBef>
            </a:pPr>
            <a:r>
              <a:rPr lang="en-US"/>
              <a:t>Tracie Bolton</a:t>
            </a:r>
          </a:p>
          <a:p>
            <a:pPr>
              <a:spcBef>
                <a:spcPct val="50000"/>
              </a:spcBef>
            </a:pPr>
            <a:r>
              <a:rPr lang="en-US"/>
              <a:t>boltontr@msu.edu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Outline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Requirements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Tracking System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Deadlines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Requirements – Initial Training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Introduction to RCR – FSHN Grad Orientation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HRPP &amp;/or IACUC Certification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RCR Graduate School Series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 smtClean="0"/>
              <a:t>Research Integrity/Misconduct, Mentoring, Data Acquisition &amp; Ownership/ Sharing, and Conflict of Interest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PI Meetings &amp; Graduate School Readings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 smtClean="0"/>
              <a:t>Publication Practices &amp; Responsible Authorship, &amp; Peer Review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Mid-year Faculty-led Seminar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 smtClean="0"/>
              <a:t>Collaborative Science, the Scientist as a Responsible Member of Society, Contemporary Ethical Issues in Biomedical Research, &amp; the Environmental &amp; Societal Impacts of Scientific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Requirements - Refresher Training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HRPP &amp;/or Animal Protection Recertification</a:t>
            </a:r>
          </a:p>
          <a:p>
            <a:pPr eaLnBrk="1" hangingPunct="1">
              <a:buFont typeface="Wingdings 2" pitchFamily="18" charset="2"/>
              <a:buNone/>
            </a:pPr>
            <a:endParaRPr lang="en-US" sz="1800" smtClean="0"/>
          </a:p>
          <a:p>
            <a:pPr eaLnBrk="1" hangingPunct="1"/>
            <a:r>
              <a:rPr lang="en-US" smtClean="0"/>
              <a:t>CITI Modules for General RCR</a:t>
            </a:r>
          </a:p>
          <a:p>
            <a:pPr eaLnBrk="1" hangingPunct="1">
              <a:buFont typeface="Wingdings 2" pitchFamily="18" charset="2"/>
              <a:buNone/>
            </a:pPr>
            <a:endParaRPr lang="en-US" sz="1800" smtClean="0"/>
          </a:p>
          <a:p>
            <a:pPr eaLnBrk="1" hangingPunct="1"/>
            <a:r>
              <a:rPr lang="en-US" smtClean="0"/>
              <a:t>PI-led Readings/Discussions on Important Areas</a:t>
            </a:r>
          </a:p>
          <a:p>
            <a:pPr eaLnBrk="1" hangingPunct="1">
              <a:buFont typeface="Wingdings 2" pitchFamily="18" charset="2"/>
              <a:buNone/>
            </a:pPr>
            <a:endParaRPr lang="en-US" sz="1800" smtClean="0"/>
          </a:p>
          <a:p>
            <a:pPr eaLnBrk="1" hangingPunct="1"/>
            <a:r>
              <a:rPr lang="en-US" smtClean="0"/>
              <a:t>Mid-year Faculty-led Seminar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077200" cy="1676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Research Training Tracking System (RTTS)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6" name="Subtitle 3"/>
          <p:cNvSpPr>
            <a:spLocks noGrp="1"/>
          </p:cNvSpPr>
          <p:nvPr>
            <p:ph type="subTitle" idx="1"/>
          </p:nvPr>
        </p:nvSpPr>
        <p:spPr>
          <a:xfrm>
            <a:off x="304800" y="4648200"/>
            <a:ext cx="8534400" cy="1500188"/>
          </a:xfrm>
        </p:spPr>
        <p:txBody>
          <a:bodyPr/>
          <a:lstStyle/>
          <a:p>
            <a:pPr algn="ctr" eaLnBrk="1" hangingPunct="1"/>
            <a:r>
              <a:rPr lang="en-US" sz="3000" b="1" smtClean="0">
                <a:solidFill>
                  <a:schemeClr val="tx1"/>
                </a:solidFill>
              </a:rPr>
              <a:t>https://www.egr.msu.edu/secureresearchcourses/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Deadline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Students will need to enter their information for the past year, print a report and have it signed by their faculty advisor to submit to Deb Klein by </a:t>
            </a:r>
            <a:r>
              <a:rPr lang="en-US" b="1" i="1" dirty="0" smtClean="0"/>
              <a:t>August 15th</a:t>
            </a:r>
            <a:r>
              <a:rPr lang="en-US" dirty="0" smtClean="0"/>
              <a:t>. 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Deb will mark students as trained in the grad school’s database. 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i="1" dirty="0" smtClean="0"/>
              <a:t>Failure to turn in a signed report may result in the withholding of TA or </a:t>
            </a:r>
            <a:r>
              <a:rPr lang="en-US" b="1" i="1" dirty="0" err="1" smtClean="0"/>
              <a:t>RAships</a:t>
            </a:r>
            <a:r>
              <a:rPr lang="en-US" b="1" i="1" dirty="0" smtClean="0"/>
              <a:t> and/or a Dean’s hold which will lock students out of enrollment and related systems. 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1001</TotalTime>
  <Words>391</Words>
  <Application>Microsoft Office PowerPoint</Application>
  <PresentationFormat>On-screen Show (4:3)</PresentationFormat>
  <Paragraphs>54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Module</vt:lpstr>
      <vt:lpstr>Module</vt:lpstr>
      <vt:lpstr>Module</vt:lpstr>
      <vt:lpstr>Module</vt:lpstr>
      <vt:lpstr>Module</vt:lpstr>
      <vt:lpstr>Module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of Responsible Conduct of Research, Scholarship and Creative Activities</dc:title>
  <dc:creator>Tracie</dc:creator>
  <cp:lastModifiedBy>boltontr</cp:lastModifiedBy>
  <cp:revision>24</cp:revision>
  <dcterms:created xsi:type="dcterms:W3CDTF">2011-07-25T17:49:24Z</dcterms:created>
  <dcterms:modified xsi:type="dcterms:W3CDTF">2011-08-03T20:38:31Z</dcterms:modified>
</cp:coreProperties>
</file>