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54FFE9-6EB8-017A-C418-06CE38D6435B}" v="20" dt="2026-01-20T16:13:29.2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p:scale>
          <a:sx n="100" d="100"/>
          <a:sy n="100" d="100"/>
        </p:scale>
        <p:origin x="18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4029283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359427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505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46199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EEC0C1-C65D-4043-9F41-990B0E83F32E}" type="datetimeFigureOut">
              <a:rPr lang="en-US" smtClean="0"/>
              <a:t>1/20/2026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3722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EEC0C1-C65D-4043-9F41-990B0E83F32E}"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300176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EEC0C1-C65D-4043-9F41-990B0E83F32E}" type="datetimeFigureOut">
              <a:rPr lang="en-US" smtClean="0"/>
              <a:t>1/20/2026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78044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EEC0C1-C65D-4043-9F41-990B0E83F32E}" type="datetimeFigureOut">
              <a:rPr lang="en-US" smtClean="0"/>
              <a:t>1/20/2026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3460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EC0C1-C65D-4043-9F41-990B0E83F32E}" type="datetimeFigureOut">
              <a:rPr lang="en-US" smtClean="0"/>
              <a:t>1/20/2026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1101439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EC0C1-C65D-4043-9F41-990B0E83F32E}"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2430001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EEC0C1-C65D-4043-9F41-990B0E83F32E}" type="datetimeFigureOut">
              <a:rPr lang="en-US" smtClean="0"/>
              <a:t>1/20/2026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B9FAD-59E3-4862-AD3D-E7B9A4D0E217}" type="slidenum">
              <a:rPr lang="en-US" smtClean="0"/>
              <a:t>‹#›</a:t>
            </a:fld>
            <a:endParaRPr lang="en-US"/>
          </a:p>
        </p:txBody>
      </p:sp>
    </p:spTree>
    <p:extLst>
      <p:ext uri="{BB962C8B-B14F-4D97-AF65-F5344CB8AC3E}">
        <p14:creationId xmlns:p14="http://schemas.microsoft.com/office/powerpoint/2010/main" val="2032055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EEC0C1-C65D-4043-9F41-990B0E83F32E}" type="datetimeFigureOut">
              <a:rPr lang="en-US" smtClean="0"/>
              <a:t>1/20/2026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BB9FAD-59E3-4862-AD3D-E7B9A4D0E217}" type="slidenum">
              <a:rPr lang="en-US" smtClean="0"/>
              <a:t>‹#›</a:t>
            </a:fld>
            <a:endParaRPr lang="en-US"/>
          </a:p>
        </p:txBody>
      </p:sp>
    </p:spTree>
    <p:extLst>
      <p:ext uri="{BB962C8B-B14F-4D97-AF65-F5344CB8AC3E}">
        <p14:creationId xmlns:p14="http://schemas.microsoft.com/office/powerpoint/2010/main" val="25372348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anr.msu.edu/nfms"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7E5935E-A015-BF19-B720-AF2401DD2D6C}"/>
              </a:ext>
            </a:extLst>
          </p:cNvPr>
          <p:cNvSpPr/>
          <p:nvPr/>
        </p:nvSpPr>
        <p:spPr>
          <a:xfrm>
            <a:off x="0" y="0"/>
            <a:ext cx="12192000" cy="2076790"/>
          </a:xfrm>
          <a:prstGeom prst="rect">
            <a:avLst/>
          </a:prstGeom>
          <a:solidFill>
            <a:srgbClr val="1845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0C31AC9-63C4-FC43-0B2A-11180D5853BC}"/>
              </a:ext>
            </a:extLst>
          </p:cNvPr>
          <p:cNvSpPr txBox="1">
            <a:spLocks/>
          </p:cNvSpPr>
          <p:nvPr/>
        </p:nvSpPr>
        <p:spPr>
          <a:xfrm>
            <a:off x="476250" y="2232660"/>
            <a:ext cx="11334750" cy="3055620"/>
          </a:xfrm>
          <a:prstGeom prst="rect">
            <a:avLst/>
          </a:prstGeom>
        </p:spPr>
        <p:txBody>
          <a:bodyPr vert="horz" lIns="128588" tIns="64294" rIns="128588" bIns="64294" rtlCol="0" anchor="t">
            <a:normAutofit/>
          </a:bodyPr>
          <a:lstStyle>
            <a:defPPr>
              <a:defRPr lang="en-US"/>
            </a:defPPr>
            <a:lvl1pPr marL="0" algn="ct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Bef>
                <a:spcPts val="1200"/>
              </a:spcBef>
              <a:spcAft>
                <a:spcPts val="1800"/>
              </a:spcAft>
            </a:pPr>
            <a:r>
              <a:rPr lang="en-US" sz="2000" dirty="0">
                <a:solidFill>
                  <a:srgbClr val="074A25"/>
                </a:solidFill>
                <a:latin typeface="Arial"/>
                <a:cs typeface="Arial"/>
              </a:rPr>
              <a:t>The National Farmers Market Management Survey collects insights from market managers nationwide to better understand operations, funding, and vendors. Your input helps farmers market leaders, researchers, and policymakers develop resources and strategies that strengthen markets across the country.</a:t>
            </a:r>
          </a:p>
          <a:p>
            <a:pPr>
              <a:spcBef>
                <a:spcPts val="1200"/>
              </a:spcBef>
              <a:spcAft>
                <a:spcPts val="1800"/>
              </a:spcAft>
            </a:pPr>
            <a:r>
              <a:rPr lang="en-US" sz="2000" dirty="0">
                <a:solidFill>
                  <a:srgbClr val="074A25"/>
                </a:solidFill>
                <a:latin typeface="Arial"/>
                <a:cs typeface="Arial"/>
              </a:rPr>
              <a:t>The survey takes just 20 minutes, and all responses are confidential. Representative results rely on ample participation and state level data will be available in states with high enough response rates. By participating, you contribute to a national effort that supports farmers markets and the communities they serve.</a:t>
            </a:r>
          </a:p>
        </p:txBody>
      </p:sp>
      <p:sp>
        <p:nvSpPr>
          <p:cNvPr id="8" name="Text Placeholder 7">
            <a:extLst>
              <a:ext uri="{FF2B5EF4-FFF2-40B4-BE49-F238E27FC236}">
                <a16:creationId xmlns:a16="http://schemas.microsoft.com/office/drawing/2014/main" id="{FC7C2035-C9D9-7D98-85AE-9D8998204FF0}"/>
              </a:ext>
            </a:extLst>
          </p:cNvPr>
          <p:cNvSpPr txBox="1">
            <a:spLocks/>
          </p:cNvSpPr>
          <p:nvPr/>
        </p:nvSpPr>
        <p:spPr>
          <a:xfrm>
            <a:off x="1930772" y="5645693"/>
            <a:ext cx="3093467" cy="754610"/>
          </a:xfrm>
          <a:prstGeom prst="rect">
            <a:avLst/>
          </a:prstGeom>
        </p:spPr>
        <p:txBody>
          <a:bodyPr vert="horz" lIns="0" tIns="64294" rIns="0" bIns="64294" rtlCol="0" anchor="t">
            <a:normAutofit/>
          </a:bodyP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36" dirty="0">
                <a:solidFill>
                  <a:srgbClr val="074A25"/>
                </a:solidFill>
                <a:latin typeface="Arial"/>
                <a:cs typeface="Arial"/>
              </a:rPr>
              <a:t>Questions? Visit our website at </a:t>
            </a:r>
            <a:r>
              <a:rPr lang="en-US" sz="1336" dirty="0">
                <a:solidFill>
                  <a:srgbClr val="074A25"/>
                </a:solidFill>
                <a:latin typeface="Arial"/>
                <a:cs typeface="Arial"/>
                <a:hlinkClick r:id="rId2">
                  <a:extLst>
                    <a:ext uri="{A12FA001-AC4F-418D-AE19-62706E023703}">
                      <ahyp:hlinkClr xmlns:ahyp="http://schemas.microsoft.com/office/drawing/2018/hyperlinkcolor" val="tx"/>
                    </a:ext>
                  </a:extLst>
                </a:hlinkClick>
              </a:rPr>
              <a:t>CANR.MSU.EDU/NFMS</a:t>
            </a:r>
            <a:r>
              <a:rPr lang="en-US" sz="1336" dirty="0">
                <a:solidFill>
                  <a:srgbClr val="074A25"/>
                </a:solidFill>
                <a:latin typeface="Arial"/>
                <a:cs typeface="Arial"/>
              </a:rPr>
              <a:t> for more information or to meet the team!</a:t>
            </a:r>
            <a:endParaRPr lang="en-US" sz="1336" dirty="0">
              <a:solidFill>
                <a:srgbClr val="074A25"/>
              </a:solidFill>
            </a:endParaRPr>
          </a:p>
        </p:txBody>
      </p:sp>
      <p:pic>
        <p:nvPicPr>
          <p:cNvPr id="9" name="Picture 8" descr="A qr code on a white background&#10;&#10;AI-generated content may be incorrect.">
            <a:extLst>
              <a:ext uri="{FF2B5EF4-FFF2-40B4-BE49-F238E27FC236}">
                <a16:creationId xmlns:a16="http://schemas.microsoft.com/office/drawing/2014/main" id="{03E78A6E-57B0-EA1A-A00A-82DBBFF8FE51}"/>
              </a:ext>
            </a:extLst>
          </p:cNvPr>
          <p:cNvPicPr>
            <a:picLocks noChangeAspect="1"/>
          </p:cNvPicPr>
          <p:nvPr/>
        </p:nvPicPr>
        <p:blipFill>
          <a:blip r:embed="rId3"/>
          <a:stretch>
            <a:fillRect/>
          </a:stretch>
        </p:blipFill>
        <p:spPr>
          <a:xfrm>
            <a:off x="5228775" y="5282711"/>
            <a:ext cx="1832143" cy="1480575"/>
          </a:xfrm>
          <a:prstGeom prst="rect">
            <a:avLst/>
          </a:prstGeom>
        </p:spPr>
      </p:pic>
      <p:pic>
        <p:nvPicPr>
          <p:cNvPr id="10" name="Picture 9" descr="A green text on a black background&#10;&#10;AI-generated content may be incorrect.">
            <a:extLst>
              <a:ext uri="{FF2B5EF4-FFF2-40B4-BE49-F238E27FC236}">
                <a16:creationId xmlns:a16="http://schemas.microsoft.com/office/drawing/2014/main" id="{934D8F82-B4C3-11CC-D721-4935D232F499}"/>
              </a:ext>
            </a:extLst>
          </p:cNvPr>
          <p:cNvPicPr>
            <a:picLocks noChangeAspect="1"/>
          </p:cNvPicPr>
          <p:nvPr/>
        </p:nvPicPr>
        <p:blipFill>
          <a:blip r:embed="rId4"/>
          <a:stretch>
            <a:fillRect/>
          </a:stretch>
        </p:blipFill>
        <p:spPr>
          <a:xfrm>
            <a:off x="7275223" y="5840291"/>
            <a:ext cx="2730506" cy="365414"/>
          </a:xfrm>
          <a:prstGeom prst="rect">
            <a:avLst/>
          </a:prstGeom>
        </p:spPr>
      </p:pic>
      <p:pic>
        <p:nvPicPr>
          <p:cNvPr id="12" name="Picture 11">
            <a:extLst>
              <a:ext uri="{FF2B5EF4-FFF2-40B4-BE49-F238E27FC236}">
                <a16:creationId xmlns:a16="http://schemas.microsoft.com/office/drawing/2014/main" id="{845730D7-DE01-0058-6FBC-D55CE0BD3416}"/>
              </a:ext>
            </a:extLst>
          </p:cNvPr>
          <p:cNvPicPr>
            <a:picLocks noChangeAspect="1"/>
          </p:cNvPicPr>
          <p:nvPr/>
        </p:nvPicPr>
        <p:blipFill>
          <a:blip r:embed="rId5">
            <a:extLst>
              <a:ext uri="{28A0092B-C50C-407E-A947-70E740481C1C}">
                <a14:useLocalDpi xmlns:a14="http://schemas.microsoft.com/office/drawing/2010/main" val="0"/>
              </a:ext>
            </a:extLst>
          </a:blip>
          <a:srcRect t="3666" b="5485"/>
          <a:stretch>
            <a:fillRect/>
          </a:stretch>
        </p:blipFill>
        <p:spPr>
          <a:xfrm>
            <a:off x="1524000" y="1"/>
            <a:ext cx="9144000" cy="2076791"/>
          </a:xfrm>
          <a:prstGeom prst="rect">
            <a:avLst/>
          </a:prstGeom>
        </p:spPr>
      </p:pic>
    </p:spTree>
    <p:extLst>
      <p:ext uri="{BB962C8B-B14F-4D97-AF65-F5344CB8AC3E}">
        <p14:creationId xmlns:p14="http://schemas.microsoft.com/office/powerpoint/2010/main" val="42818178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22177130-642f-41d9-9211-74237ad5687d}" enabled="0" method="" siteId="{22177130-642f-41d9-9211-74237ad5687d}" removed="1"/>
</clbl:labelList>
</file>

<file path=docProps/app.xml><?xml version="1.0" encoding="utf-8"?>
<Properties xmlns="http://schemas.openxmlformats.org/officeDocument/2006/extended-properties" xmlns:vt="http://schemas.openxmlformats.org/officeDocument/2006/docPropsVTypes">
  <Template>Office Theme</Template>
  <TotalTime>691</TotalTime>
  <Words>119</Words>
  <Application>Microsoft Office PowerPoint</Application>
  <PresentationFormat>Widescreen</PresentationFormat>
  <Paragraphs>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Miller, Steven</dc:creator>
  <cp:lastModifiedBy>Miller, Steven</cp:lastModifiedBy>
  <cp:revision>11</cp:revision>
  <dcterms:created xsi:type="dcterms:W3CDTF">2026-01-14T18:10:00Z</dcterms:created>
  <dcterms:modified xsi:type="dcterms:W3CDTF">2026-01-20T16:13:47Z</dcterms:modified>
</cp:coreProperties>
</file>