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E4A"/>
    <a:srgbClr val="9FCA0B"/>
    <a:srgbClr val="18453B"/>
    <a:srgbClr val="003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75C30-DC8A-57BE-32E7-1794E5A34569}" v="167" dt="2026-01-13T20:30:25.038"/>
    <p1510:client id="{A4E5AB84-A14A-A5AD-6DF1-403A826A142E}" v="1" dt="2026-01-13T17:41:51.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E35D-ABF4-EC59-918E-3A234590B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3A580-2BB4-1F20-7B2D-F388E7ACB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829D2-F38B-DEDF-8560-AD000A1DF09E}"/>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5" name="Footer Placeholder 4">
            <a:extLst>
              <a:ext uri="{FF2B5EF4-FFF2-40B4-BE49-F238E27FC236}">
                <a16:creationId xmlns:a16="http://schemas.microsoft.com/office/drawing/2014/main" id="{3F701D74-B1AB-F0E0-E0FE-2C45CD990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5308E-D21E-37F1-D7FA-494AE4794B9E}"/>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142988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E97D-BFC2-2AD4-0C46-4AACFEC168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CE99DA-B3E9-9EE5-1DB6-49B2A64FC1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F3925-C9E9-C09D-BF37-424DDB58F69D}"/>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5" name="Footer Placeholder 4">
            <a:extLst>
              <a:ext uri="{FF2B5EF4-FFF2-40B4-BE49-F238E27FC236}">
                <a16:creationId xmlns:a16="http://schemas.microsoft.com/office/drawing/2014/main" id="{743190B7-E8F4-B325-764A-4DA343E25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72F38-92CF-BCF2-4B63-04B3C0445052}"/>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255217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91A7-7BFB-89A6-F457-DB772A47C8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E2CD29-939B-B8E5-713D-B3CB83A7BA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CBE1A-F754-0D0E-954B-ACEBFAFD3AC4}"/>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5" name="Footer Placeholder 4">
            <a:extLst>
              <a:ext uri="{FF2B5EF4-FFF2-40B4-BE49-F238E27FC236}">
                <a16:creationId xmlns:a16="http://schemas.microsoft.com/office/drawing/2014/main" id="{CC36B3F8-D91A-F099-5CA1-59EAE65DA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5AFCE-12B5-3619-F2CB-3F3030EA28D1}"/>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109681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BB66-AAA6-0767-DD9B-ACD5112F1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BDACF-D2D6-21D3-D096-94A858DED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837CE-DDEB-7381-4E07-DC164ED16EFF}"/>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5" name="Footer Placeholder 4">
            <a:extLst>
              <a:ext uri="{FF2B5EF4-FFF2-40B4-BE49-F238E27FC236}">
                <a16:creationId xmlns:a16="http://schemas.microsoft.com/office/drawing/2014/main" id="{57B4F49C-7036-DF47-A833-67343EF22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B97C6-692E-D030-2E25-B819191243A0}"/>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394572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DFAC-45E6-CA3E-83A3-7B4EB3F5EA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56E4A-97ED-4292-F0E0-26499CA8AB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1C07C-548A-B79E-277C-D55E7ED23060}"/>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5" name="Footer Placeholder 4">
            <a:extLst>
              <a:ext uri="{FF2B5EF4-FFF2-40B4-BE49-F238E27FC236}">
                <a16:creationId xmlns:a16="http://schemas.microsoft.com/office/drawing/2014/main" id="{9544A539-112D-3398-B62D-CE05C7019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2C784-816A-6C85-1CFB-47A0DAF4323A}"/>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423414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43FA-4F6F-9C87-AF99-B9B23C95A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3B090-0535-33B6-6321-1EC710C4D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E77F3C-7061-64CD-A3A2-0E6AD383B4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6D7C8-2402-8353-3006-255605B5B756}"/>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6" name="Footer Placeholder 5">
            <a:extLst>
              <a:ext uri="{FF2B5EF4-FFF2-40B4-BE49-F238E27FC236}">
                <a16:creationId xmlns:a16="http://schemas.microsoft.com/office/drawing/2014/main" id="{B3E6AF7F-6A1D-A273-DB37-A18AEC87A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F8F6-1F4F-F1B5-57C0-EC3CC5416B05}"/>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208645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F45E-9920-BA63-2264-7C38B63287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622B0-30D6-7518-2C43-6608BF843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3170A7-1171-F20F-899B-CE5B5101A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F99CF-6BB1-B56F-90E7-3E1BF6FC2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2C5FB-CAB8-E11D-9504-AD55D1D02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16AF9-19BB-E7BD-D607-E927142131CF}"/>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8" name="Footer Placeholder 7">
            <a:extLst>
              <a:ext uri="{FF2B5EF4-FFF2-40B4-BE49-F238E27FC236}">
                <a16:creationId xmlns:a16="http://schemas.microsoft.com/office/drawing/2014/main" id="{6C99299C-B1EA-FA3F-702F-95A7D86CA1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CAD964-A0F3-41FB-7366-86D054A5C354}"/>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260591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8C06-0270-8B19-5972-23AC18200C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591F73-65BC-C6E2-8921-3A94F5D87BF3}"/>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4" name="Footer Placeholder 3">
            <a:extLst>
              <a:ext uri="{FF2B5EF4-FFF2-40B4-BE49-F238E27FC236}">
                <a16:creationId xmlns:a16="http://schemas.microsoft.com/office/drawing/2014/main" id="{B5DA1230-FA68-CDBB-C443-8DF7ED278E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0B10E-F3E0-8574-0F17-42DC12CF0C23}"/>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208649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305A56-EE5E-B21A-7CFB-3E5A1EEE42C9}"/>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3" name="Footer Placeholder 2">
            <a:extLst>
              <a:ext uri="{FF2B5EF4-FFF2-40B4-BE49-F238E27FC236}">
                <a16:creationId xmlns:a16="http://schemas.microsoft.com/office/drawing/2014/main" id="{809D9C73-9716-239A-9086-8518C0A12B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49FDC6-7B7F-9F7B-E86D-F6EF2DFBBD0A}"/>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8372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FB00-26B1-1B43-1696-3F5F6CE71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7E59BA-1730-1D75-DC23-88B535912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08F30-9D1E-750D-2A51-62D196DC6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947A0-0336-890B-7FC9-152CDB712EDB}"/>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6" name="Footer Placeholder 5">
            <a:extLst>
              <a:ext uri="{FF2B5EF4-FFF2-40B4-BE49-F238E27FC236}">
                <a16:creationId xmlns:a16="http://schemas.microsoft.com/office/drawing/2014/main" id="{64AA71C5-79F7-F81F-446A-905827740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43856-6E96-9F8B-0776-65F7362E9667}"/>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271173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D278-42A3-ED9E-DB96-8223871A5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16F29-91E8-5C58-90CC-5272F879A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8D6CB-2A84-E09F-4E50-5631D721F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718DB-79F4-EC29-2462-C68FFB0137EA}"/>
              </a:ext>
            </a:extLst>
          </p:cNvPr>
          <p:cNvSpPr>
            <a:spLocks noGrp="1"/>
          </p:cNvSpPr>
          <p:nvPr>
            <p:ph type="dt" sz="half" idx="10"/>
          </p:nvPr>
        </p:nvSpPr>
        <p:spPr/>
        <p:txBody>
          <a:bodyPr/>
          <a:lstStyle/>
          <a:p>
            <a:fld id="{86CA214E-6116-411D-A947-D7EB740AC588}" type="datetimeFigureOut">
              <a:rPr lang="en-US" smtClean="0"/>
              <a:t>1/13/2026</a:t>
            </a:fld>
            <a:endParaRPr lang="en-US"/>
          </a:p>
        </p:txBody>
      </p:sp>
      <p:sp>
        <p:nvSpPr>
          <p:cNvPr id="6" name="Footer Placeholder 5">
            <a:extLst>
              <a:ext uri="{FF2B5EF4-FFF2-40B4-BE49-F238E27FC236}">
                <a16:creationId xmlns:a16="http://schemas.microsoft.com/office/drawing/2014/main" id="{2ABE8C3E-CCF0-28B4-BB5D-D53DBFAC8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C734A-40D0-64E2-50AD-42C1BD77F986}"/>
              </a:ext>
            </a:extLst>
          </p:cNvPr>
          <p:cNvSpPr>
            <a:spLocks noGrp="1"/>
          </p:cNvSpPr>
          <p:nvPr>
            <p:ph type="sldNum" sz="quarter" idx="12"/>
          </p:nvPr>
        </p:nvSpPr>
        <p:spPr/>
        <p:txBody>
          <a:bodyPr/>
          <a:lstStyle/>
          <a:p>
            <a:fld id="{C909945B-E26E-4E26-8D71-B46FB511F722}" type="slidenum">
              <a:rPr lang="en-US" smtClean="0"/>
              <a:t>‹#›</a:t>
            </a:fld>
            <a:endParaRPr lang="en-US"/>
          </a:p>
        </p:txBody>
      </p:sp>
    </p:spTree>
    <p:extLst>
      <p:ext uri="{BB962C8B-B14F-4D97-AF65-F5344CB8AC3E}">
        <p14:creationId xmlns:p14="http://schemas.microsoft.com/office/powerpoint/2010/main" val="381864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72DBF9-2F2D-BB8D-8754-773179EE6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215493-509E-5390-20F5-82EA97EF8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9D223-7FB4-F9F4-38C6-D69698AA0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CA214E-6116-411D-A947-D7EB740AC588}" type="datetimeFigureOut">
              <a:rPr lang="en-US" smtClean="0"/>
              <a:t>1/13/2026</a:t>
            </a:fld>
            <a:endParaRPr lang="en-US"/>
          </a:p>
        </p:txBody>
      </p:sp>
      <p:sp>
        <p:nvSpPr>
          <p:cNvPr id="5" name="Footer Placeholder 4">
            <a:extLst>
              <a:ext uri="{FF2B5EF4-FFF2-40B4-BE49-F238E27FC236}">
                <a16:creationId xmlns:a16="http://schemas.microsoft.com/office/drawing/2014/main" id="{30E577EF-C81E-ED0F-6FC8-414F0FB57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D2A55F-92F8-7676-C8F1-D5B721C2F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09945B-E26E-4E26-8D71-B46FB511F722}" type="slidenum">
              <a:rPr lang="en-US" smtClean="0"/>
              <a:t>‹#›</a:t>
            </a:fld>
            <a:endParaRPr lang="en-US"/>
          </a:p>
        </p:txBody>
      </p:sp>
    </p:spTree>
    <p:extLst>
      <p:ext uri="{BB962C8B-B14F-4D97-AF65-F5344CB8AC3E}">
        <p14:creationId xmlns:p14="http://schemas.microsoft.com/office/powerpoint/2010/main" val="5418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farmersmarketsurvey@msu.edu?subject=Farmers%20Market%20Survey%20Fli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453B"/>
        </a:solidFill>
        <a:effectLst/>
      </p:bgPr>
    </p:bg>
    <p:spTree>
      <p:nvGrpSpPr>
        <p:cNvPr id="1" name="">
          <a:extLst>
            <a:ext uri="{FF2B5EF4-FFF2-40B4-BE49-F238E27FC236}">
              <a16:creationId xmlns:a16="http://schemas.microsoft.com/office/drawing/2014/main" id="{25CCA3B4-3F9A-77DD-7224-AC29B2A164C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508B9E0-6EB4-BE6F-F00A-4E7622B4DD35}"/>
              </a:ext>
            </a:extLst>
          </p:cNvPr>
          <p:cNvSpPr/>
          <p:nvPr/>
        </p:nvSpPr>
        <p:spPr>
          <a:xfrm>
            <a:off x="0" y="0"/>
            <a:ext cx="12192000" cy="4599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square with white text">
            <a:extLst>
              <a:ext uri="{FF2B5EF4-FFF2-40B4-BE49-F238E27FC236}">
                <a16:creationId xmlns:a16="http://schemas.microsoft.com/office/drawing/2014/main" id="{1C1DE324-5DDC-FD78-A6D0-B53ED85D8B31}"/>
              </a:ext>
            </a:extLst>
          </p:cNvPr>
          <p:cNvPicPr>
            <a:picLocks noChangeAspect="1"/>
          </p:cNvPicPr>
          <p:nvPr/>
        </p:nvPicPr>
        <p:blipFill>
          <a:blip r:embed="rId2"/>
          <a:stretch>
            <a:fillRect/>
          </a:stretch>
        </p:blipFill>
        <p:spPr>
          <a:xfrm>
            <a:off x="0" y="4464"/>
            <a:ext cx="6858000" cy="6858000"/>
          </a:xfrm>
          <a:prstGeom prst="rect">
            <a:avLst/>
          </a:prstGeom>
        </p:spPr>
      </p:pic>
      <p:sp>
        <p:nvSpPr>
          <p:cNvPr id="9" name="TextBox 8">
            <a:extLst>
              <a:ext uri="{FF2B5EF4-FFF2-40B4-BE49-F238E27FC236}">
                <a16:creationId xmlns:a16="http://schemas.microsoft.com/office/drawing/2014/main" id="{B5CA778A-8738-223B-C896-59D7924D328B}"/>
              </a:ext>
            </a:extLst>
          </p:cNvPr>
          <p:cNvSpPr txBox="1"/>
          <p:nvPr/>
        </p:nvSpPr>
        <p:spPr>
          <a:xfrm>
            <a:off x="6858000" y="805229"/>
            <a:ext cx="5334000" cy="3785652"/>
          </a:xfrm>
          <a:prstGeom prst="rect">
            <a:avLst/>
          </a:prstGeom>
          <a:noFill/>
        </p:spPr>
        <p:txBody>
          <a:bodyPr wrap="square" lIns="274320" tIns="274320" rIns="274320" bIns="274320">
            <a:spAutoFit/>
          </a:bodyPr>
          <a:lstStyle/>
          <a:p>
            <a:r>
              <a:rPr lang="en-US" sz="2100" b="0" i="0" u="none" strike="noStrike">
                <a:solidFill>
                  <a:schemeClr val="bg2">
                    <a:lumMod val="50000"/>
                  </a:schemeClr>
                </a:solidFill>
                <a:effectLst/>
                <a:latin typeface="Arial" panose="020B0604020202020204" pitchFamily="34" charset="0"/>
              </a:rPr>
              <a:t>This survey is designed to collect information about the structure, staffing, funding, and vendors within farmers markets across the United States. The data will help farmers market leaders, researchers, and policymakers understand and benchmark characteristics of markets today, ultimately guiding resources and best practices to support their success.</a:t>
            </a:r>
            <a:endParaRPr lang="en-US" sz="2100">
              <a:solidFill>
                <a:schemeClr val="bg2">
                  <a:lumMod val="50000"/>
                </a:schemeClr>
              </a:solidFill>
            </a:endParaRPr>
          </a:p>
        </p:txBody>
      </p:sp>
      <p:pic>
        <p:nvPicPr>
          <p:cNvPr id="12" name="Picture 11" descr="qr_website.png">
            <a:extLst>
              <a:ext uri="{FF2B5EF4-FFF2-40B4-BE49-F238E27FC236}">
                <a16:creationId xmlns:a16="http://schemas.microsoft.com/office/drawing/2014/main" id="{6D05FDC4-977F-B543-6534-F4ABD68D1B52}"/>
              </a:ext>
            </a:extLst>
          </p:cNvPr>
          <p:cNvPicPr>
            <a:picLocks noChangeAspect="1"/>
          </p:cNvPicPr>
          <p:nvPr/>
        </p:nvPicPr>
        <p:blipFill>
          <a:blip r:embed="rId3"/>
          <a:stretch>
            <a:fillRect/>
          </a:stretch>
        </p:blipFill>
        <p:spPr>
          <a:xfrm>
            <a:off x="10523745" y="4734229"/>
            <a:ext cx="1519388" cy="1529686"/>
          </a:xfrm>
          <a:prstGeom prst="rect">
            <a:avLst/>
          </a:prstGeom>
        </p:spPr>
      </p:pic>
      <p:sp>
        <p:nvSpPr>
          <p:cNvPr id="13" name="TextBox 12">
            <a:extLst>
              <a:ext uri="{FF2B5EF4-FFF2-40B4-BE49-F238E27FC236}">
                <a16:creationId xmlns:a16="http://schemas.microsoft.com/office/drawing/2014/main" id="{ED72FD8F-36CC-47D8-4E6C-CB3192AE292B}"/>
              </a:ext>
            </a:extLst>
          </p:cNvPr>
          <p:cNvSpPr txBox="1"/>
          <p:nvPr/>
        </p:nvSpPr>
        <p:spPr>
          <a:xfrm>
            <a:off x="7043351" y="202789"/>
            <a:ext cx="5334000" cy="769441"/>
          </a:xfrm>
          <a:prstGeom prst="rect">
            <a:avLst/>
          </a:prstGeom>
          <a:noFill/>
        </p:spPr>
        <p:txBody>
          <a:bodyPr wrap="square" lIns="91440" tIns="45720" rIns="91440" bIns="45720" rtlCol="0" anchor="t">
            <a:spAutoFit/>
          </a:bodyPr>
          <a:lstStyle/>
          <a:p>
            <a:r>
              <a:rPr lang="en-US" sz="4400" b="1" dirty="0">
                <a:solidFill>
                  <a:srgbClr val="94AE4A"/>
                </a:solidFill>
              </a:rPr>
              <a:t>PURPOSE</a:t>
            </a:r>
          </a:p>
        </p:txBody>
      </p:sp>
      <p:sp>
        <p:nvSpPr>
          <p:cNvPr id="16" name="TextBox 15">
            <a:extLst>
              <a:ext uri="{FF2B5EF4-FFF2-40B4-BE49-F238E27FC236}">
                <a16:creationId xmlns:a16="http://schemas.microsoft.com/office/drawing/2014/main" id="{EC90D33E-7F68-14A4-D0BF-5C3382B1E17E}"/>
              </a:ext>
            </a:extLst>
          </p:cNvPr>
          <p:cNvSpPr txBox="1"/>
          <p:nvPr/>
        </p:nvSpPr>
        <p:spPr>
          <a:xfrm>
            <a:off x="7042862" y="5652890"/>
            <a:ext cx="3934291" cy="1200329"/>
          </a:xfrm>
          <a:prstGeom prst="rect">
            <a:avLst/>
          </a:prstGeom>
          <a:noFill/>
        </p:spPr>
        <p:txBody>
          <a:bodyPr wrap="square" lIns="91440" tIns="45720" rIns="91440" bIns="45720" rtlCol="0" anchor="t">
            <a:spAutoFit/>
          </a:bodyPr>
          <a:lstStyle/>
          <a:p>
            <a:r>
              <a:rPr lang="en-US" sz="2400" b="1" dirty="0">
                <a:solidFill>
                  <a:schemeClr val="bg2">
                    <a:lumMod val="90000"/>
                  </a:schemeClr>
                </a:solidFill>
              </a:rPr>
              <a:t>For more information, </a:t>
            </a:r>
            <a:endParaRPr lang="en-US">
              <a:solidFill>
                <a:schemeClr val="bg2">
                  <a:lumMod val="90000"/>
                </a:schemeClr>
              </a:solidFill>
            </a:endParaRPr>
          </a:p>
          <a:p>
            <a:r>
              <a:rPr lang="en-US" sz="2400" b="1" dirty="0">
                <a:solidFill>
                  <a:schemeClr val="bg2">
                    <a:lumMod val="90000"/>
                  </a:schemeClr>
                </a:solidFill>
              </a:rPr>
              <a:t>visit our site at www.canr.msu.edu/NFMS</a:t>
            </a:r>
            <a:endParaRPr lang="en-US">
              <a:solidFill>
                <a:schemeClr val="bg2">
                  <a:lumMod val="90000"/>
                </a:schemeClr>
              </a:solidFill>
            </a:endParaRPr>
          </a:p>
        </p:txBody>
      </p:sp>
    </p:spTree>
    <p:extLst>
      <p:ext uri="{BB962C8B-B14F-4D97-AF65-F5344CB8AC3E}">
        <p14:creationId xmlns:p14="http://schemas.microsoft.com/office/powerpoint/2010/main" val="259520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453B"/>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2CF695-20A8-2420-FEF6-7941968857AC}"/>
              </a:ext>
            </a:extLst>
          </p:cNvPr>
          <p:cNvSpPr/>
          <p:nvPr/>
        </p:nvSpPr>
        <p:spPr>
          <a:xfrm>
            <a:off x="0" y="3429000"/>
            <a:ext cx="12192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ipboard with a checklist&#10;&#10;AI-generated content may be incorrect.">
            <a:extLst>
              <a:ext uri="{FF2B5EF4-FFF2-40B4-BE49-F238E27FC236}">
                <a16:creationId xmlns:a16="http://schemas.microsoft.com/office/drawing/2014/main" id="{279EA4F5-E674-3451-BF79-2F755504927F}"/>
              </a:ext>
            </a:extLst>
          </p:cNvPr>
          <p:cNvPicPr>
            <a:picLocks noChangeAspect="1"/>
          </p:cNvPicPr>
          <p:nvPr/>
        </p:nvPicPr>
        <p:blipFill>
          <a:blip r:embed="rId2"/>
          <a:srcRect t="4578" b="15223"/>
          <a:stretch>
            <a:fillRect/>
          </a:stretch>
        </p:blipFill>
        <p:spPr>
          <a:xfrm rot="1481320">
            <a:off x="6977352" y="388027"/>
            <a:ext cx="5763378" cy="6933257"/>
          </a:xfrm>
          <a:prstGeom prst="rect">
            <a:avLst/>
          </a:prstGeom>
        </p:spPr>
      </p:pic>
      <p:sp>
        <p:nvSpPr>
          <p:cNvPr id="7" name="Text Placeholder 39">
            <a:extLst>
              <a:ext uri="{FF2B5EF4-FFF2-40B4-BE49-F238E27FC236}">
                <a16:creationId xmlns:a16="http://schemas.microsoft.com/office/drawing/2014/main" id="{A76BD1D6-B461-9D92-6C35-BCFFE684857C}"/>
              </a:ext>
            </a:extLst>
          </p:cNvPr>
          <p:cNvSpPr txBox="1">
            <a:spLocks/>
          </p:cNvSpPr>
          <p:nvPr/>
        </p:nvSpPr>
        <p:spPr>
          <a:xfrm>
            <a:off x="241762" y="292673"/>
            <a:ext cx="4484914" cy="487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94AE4A"/>
                </a:solidFill>
              </a:rPr>
              <a:t>WHY PARTICIPATE</a:t>
            </a:r>
          </a:p>
        </p:txBody>
      </p:sp>
      <p:sp>
        <p:nvSpPr>
          <p:cNvPr id="8" name="Text Placeholder 40">
            <a:extLst>
              <a:ext uri="{FF2B5EF4-FFF2-40B4-BE49-F238E27FC236}">
                <a16:creationId xmlns:a16="http://schemas.microsoft.com/office/drawing/2014/main" id="{C7EF42F7-4280-A555-E9F7-EA5E991C2293}"/>
              </a:ext>
            </a:extLst>
          </p:cNvPr>
          <p:cNvSpPr txBox="1">
            <a:spLocks/>
          </p:cNvSpPr>
          <p:nvPr/>
        </p:nvSpPr>
        <p:spPr>
          <a:xfrm>
            <a:off x="241761" y="848115"/>
            <a:ext cx="7905951" cy="24682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solidFill>
                <a:latin typeface="Arial"/>
                <a:cs typeface="Arial"/>
              </a:rPr>
              <a:t>Your voice matters. By sharing your experience, you help build a national dataset that highlights trends and needs in farmers market management, allowing you to compare your market to others in your state and beyond. This information is crucial for developing strategies that ensure markets remain sustainable and continue to serve communities effectively.</a:t>
            </a:r>
          </a:p>
        </p:txBody>
      </p:sp>
      <p:pic>
        <p:nvPicPr>
          <p:cNvPr id="9" name="Picture 8" descr="qr_email.png">
            <a:extLst>
              <a:ext uri="{FF2B5EF4-FFF2-40B4-BE49-F238E27FC236}">
                <a16:creationId xmlns:a16="http://schemas.microsoft.com/office/drawing/2014/main" id="{C1D90163-EDC3-1852-078B-4A9CD0AD4488}"/>
              </a:ext>
            </a:extLst>
          </p:cNvPr>
          <p:cNvPicPr>
            <a:picLocks noChangeAspect="1"/>
          </p:cNvPicPr>
          <p:nvPr/>
        </p:nvPicPr>
        <p:blipFill>
          <a:blip r:embed="rId3"/>
          <a:stretch>
            <a:fillRect/>
          </a:stretch>
        </p:blipFill>
        <p:spPr>
          <a:xfrm>
            <a:off x="242753" y="3438558"/>
            <a:ext cx="2696237" cy="2611249"/>
          </a:xfrm>
          <a:prstGeom prst="rect">
            <a:avLst/>
          </a:prstGeom>
        </p:spPr>
      </p:pic>
      <p:sp>
        <p:nvSpPr>
          <p:cNvPr id="10" name="TextBox 9">
            <a:extLst>
              <a:ext uri="{FF2B5EF4-FFF2-40B4-BE49-F238E27FC236}">
                <a16:creationId xmlns:a16="http://schemas.microsoft.com/office/drawing/2014/main" id="{86CACFBC-D69D-0759-3CE3-080D3E281850}"/>
              </a:ext>
            </a:extLst>
          </p:cNvPr>
          <p:cNvSpPr txBox="1"/>
          <p:nvPr/>
        </p:nvSpPr>
        <p:spPr>
          <a:xfrm>
            <a:off x="433992" y="5980404"/>
            <a:ext cx="4215084" cy="707886"/>
          </a:xfrm>
          <a:prstGeom prst="rect">
            <a:avLst/>
          </a:prstGeom>
          <a:noFill/>
        </p:spPr>
        <p:txBody>
          <a:bodyPr wrap="square" rtlCol="0">
            <a:spAutoFit/>
          </a:bodyPr>
          <a:lstStyle/>
          <a:p>
            <a:r>
              <a:rPr lang="en-US" sz="2000" b="1"/>
              <a:t>Contact us:</a:t>
            </a:r>
          </a:p>
          <a:p>
            <a:r>
              <a:rPr lang="en-US" sz="2000">
                <a:hlinkClick r:id="rId4"/>
              </a:rPr>
              <a:t>farmersmarketsurvey@msu.edu</a:t>
            </a:r>
            <a:endParaRPr lang="en-US" sz="2000"/>
          </a:p>
        </p:txBody>
      </p:sp>
    </p:spTree>
    <p:extLst>
      <p:ext uri="{BB962C8B-B14F-4D97-AF65-F5344CB8AC3E}">
        <p14:creationId xmlns:p14="http://schemas.microsoft.com/office/powerpoint/2010/main" val="270971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453B"/>
        </a:solidFill>
        <a:effectLst/>
      </p:bgPr>
    </p:bg>
    <p:spTree>
      <p:nvGrpSpPr>
        <p:cNvPr id="1" name="">
          <a:extLst>
            <a:ext uri="{FF2B5EF4-FFF2-40B4-BE49-F238E27FC236}">
              <a16:creationId xmlns:a16="http://schemas.microsoft.com/office/drawing/2014/main" id="{8C3CEA3E-3418-2BE1-512B-5E035E5C5A3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D146B5F-9208-331B-DDEA-0E421621DA84}"/>
              </a:ext>
            </a:extLst>
          </p:cNvPr>
          <p:cNvSpPr/>
          <p:nvPr/>
        </p:nvSpPr>
        <p:spPr>
          <a:xfrm>
            <a:off x="0" y="0"/>
            <a:ext cx="73866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a stamp&#10;&#10;AI-generated content may be incorrect.">
            <a:extLst>
              <a:ext uri="{FF2B5EF4-FFF2-40B4-BE49-F238E27FC236}">
                <a16:creationId xmlns:a16="http://schemas.microsoft.com/office/drawing/2014/main" id="{4BA34245-DDBD-1757-E1BE-1DE4B3CBB479}"/>
              </a:ext>
            </a:extLst>
          </p:cNvPr>
          <p:cNvPicPr>
            <a:picLocks noChangeAspect="1"/>
          </p:cNvPicPr>
          <p:nvPr/>
        </p:nvPicPr>
        <p:blipFill>
          <a:blip r:embed="rId2">
            <a:extLst>
              <a:ext uri="{28A0092B-C50C-407E-A947-70E740481C1C}">
                <a14:useLocalDpi xmlns:a14="http://schemas.microsoft.com/office/drawing/2010/main" val="0"/>
              </a:ext>
            </a:extLst>
          </a:blip>
          <a:srcRect l="48176" t="68606" r="23615" b="11083"/>
          <a:stretch>
            <a:fillRect/>
          </a:stretch>
        </p:blipFill>
        <p:spPr>
          <a:xfrm>
            <a:off x="7737158" y="5979586"/>
            <a:ext cx="3439236" cy="619078"/>
          </a:xfrm>
          <a:prstGeom prst="rect">
            <a:avLst/>
          </a:prstGeom>
        </p:spPr>
      </p:pic>
      <p:pic>
        <p:nvPicPr>
          <p:cNvPr id="13" name="Picture 12" descr="A close-up of a stamp&#10;&#10;AI-generated content may be incorrect.">
            <a:extLst>
              <a:ext uri="{FF2B5EF4-FFF2-40B4-BE49-F238E27FC236}">
                <a16:creationId xmlns:a16="http://schemas.microsoft.com/office/drawing/2014/main" id="{0FAB0E97-47AD-DAEB-DB55-2319C775B04B}"/>
              </a:ext>
            </a:extLst>
          </p:cNvPr>
          <p:cNvPicPr>
            <a:picLocks noChangeAspect="1"/>
          </p:cNvPicPr>
          <p:nvPr/>
        </p:nvPicPr>
        <p:blipFill>
          <a:blip r:embed="rId2">
            <a:extLst>
              <a:ext uri="{28A0092B-C50C-407E-A947-70E740481C1C}">
                <a14:useLocalDpi xmlns:a14="http://schemas.microsoft.com/office/drawing/2010/main" val="0"/>
              </a:ext>
            </a:extLst>
          </a:blip>
          <a:srcRect l="2841" t="37750" r="85280" b="20750"/>
          <a:stretch>
            <a:fillRect/>
          </a:stretch>
        </p:blipFill>
        <p:spPr>
          <a:xfrm>
            <a:off x="9113881" y="4888264"/>
            <a:ext cx="1049069" cy="916267"/>
          </a:xfrm>
          <a:prstGeom prst="rect">
            <a:avLst/>
          </a:prstGeom>
        </p:spPr>
      </p:pic>
      <p:pic>
        <p:nvPicPr>
          <p:cNvPr id="18" name="Picture 17">
            <a:extLst>
              <a:ext uri="{FF2B5EF4-FFF2-40B4-BE49-F238E27FC236}">
                <a16:creationId xmlns:a16="http://schemas.microsoft.com/office/drawing/2014/main" id="{93DFC6CA-A0FD-04D2-D408-C59F1FC13631}"/>
              </a:ext>
            </a:extLst>
          </p:cNvPr>
          <p:cNvPicPr>
            <a:picLocks noChangeAspect="1"/>
          </p:cNvPicPr>
          <p:nvPr/>
        </p:nvPicPr>
        <p:blipFill>
          <a:blip r:embed="rId3"/>
          <a:srcRect l="-3342" t="-14693" r="-8607" b="-13843"/>
          <a:stretch>
            <a:fillRect/>
          </a:stretch>
        </p:blipFill>
        <p:spPr>
          <a:xfrm rot="20820000">
            <a:off x="7470464" y="2821939"/>
            <a:ext cx="4797981" cy="2217662"/>
          </a:xfrm>
          <a:prstGeom prst="rect">
            <a:avLst/>
          </a:prstGeom>
          <a:ln>
            <a:noFill/>
          </a:ln>
          <a:effectLst>
            <a:softEdge rad="112500"/>
          </a:effectLst>
        </p:spPr>
      </p:pic>
      <p:pic>
        <p:nvPicPr>
          <p:cNvPr id="20" name="Picture 19" descr="A close-up of a stamp&#10;&#10;AI-generated content may be incorrect.">
            <a:extLst>
              <a:ext uri="{FF2B5EF4-FFF2-40B4-BE49-F238E27FC236}">
                <a16:creationId xmlns:a16="http://schemas.microsoft.com/office/drawing/2014/main" id="{F44F3313-2379-230C-4A0D-3FCC41FCAEBD}"/>
              </a:ext>
            </a:extLst>
          </p:cNvPr>
          <p:cNvPicPr>
            <a:picLocks noChangeAspect="1"/>
          </p:cNvPicPr>
          <p:nvPr/>
        </p:nvPicPr>
        <p:blipFill>
          <a:blip r:embed="rId2">
            <a:extLst>
              <a:ext uri="{28A0092B-C50C-407E-A947-70E740481C1C}">
                <a14:useLocalDpi xmlns:a14="http://schemas.microsoft.com/office/drawing/2010/main" val="0"/>
              </a:ext>
            </a:extLst>
          </a:blip>
          <a:srcRect l="76220" r="12596"/>
          <a:stretch>
            <a:fillRect/>
          </a:stretch>
        </p:blipFill>
        <p:spPr>
          <a:xfrm rot="420000">
            <a:off x="8065132" y="1774743"/>
            <a:ext cx="920346" cy="2057400"/>
          </a:xfrm>
          <a:prstGeom prst="rect">
            <a:avLst/>
          </a:prstGeom>
        </p:spPr>
      </p:pic>
      <p:pic>
        <p:nvPicPr>
          <p:cNvPr id="21" name="Picture 20" descr="A close-up of a stamp&#10;&#10;AI-generated content may be incorrect.">
            <a:extLst>
              <a:ext uri="{FF2B5EF4-FFF2-40B4-BE49-F238E27FC236}">
                <a16:creationId xmlns:a16="http://schemas.microsoft.com/office/drawing/2014/main" id="{8B34F566-EC4C-4B90-18E0-D0D74E127EB6}"/>
              </a:ext>
            </a:extLst>
          </p:cNvPr>
          <p:cNvPicPr>
            <a:picLocks noChangeAspect="1"/>
          </p:cNvPicPr>
          <p:nvPr/>
        </p:nvPicPr>
        <p:blipFill>
          <a:blip r:embed="rId2">
            <a:extLst>
              <a:ext uri="{28A0092B-C50C-407E-A947-70E740481C1C}">
                <a14:useLocalDpi xmlns:a14="http://schemas.microsoft.com/office/drawing/2010/main" val="0"/>
              </a:ext>
            </a:extLst>
          </a:blip>
          <a:srcRect l="87096"/>
          <a:stretch>
            <a:fillRect/>
          </a:stretch>
        </p:blipFill>
        <p:spPr>
          <a:xfrm>
            <a:off x="10883966" y="3979793"/>
            <a:ext cx="1061975" cy="2057400"/>
          </a:xfrm>
          <a:prstGeom prst="rect">
            <a:avLst/>
          </a:prstGeom>
        </p:spPr>
      </p:pic>
      <p:sp>
        <p:nvSpPr>
          <p:cNvPr id="25" name="Text Placeholder 43">
            <a:extLst>
              <a:ext uri="{FF2B5EF4-FFF2-40B4-BE49-F238E27FC236}">
                <a16:creationId xmlns:a16="http://schemas.microsoft.com/office/drawing/2014/main" id="{A52C4739-AE9A-4657-A9ED-B7ABF650AF0F}"/>
              </a:ext>
            </a:extLst>
          </p:cNvPr>
          <p:cNvSpPr txBox="1">
            <a:spLocks/>
          </p:cNvSpPr>
          <p:nvPr/>
        </p:nvSpPr>
        <p:spPr>
          <a:xfrm>
            <a:off x="132580" y="161642"/>
            <a:ext cx="6545631" cy="4988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94AE4A"/>
                </a:solidFill>
              </a:rPr>
              <a:t>WHO SHOULD RESPOND</a:t>
            </a:r>
          </a:p>
        </p:txBody>
      </p:sp>
      <p:sp>
        <p:nvSpPr>
          <p:cNvPr id="26" name="Text Placeholder 44">
            <a:extLst>
              <a:ext uri="{FF2B5EF4-FFF2-40B4-BE49-F238E27FC236}">
                <a16:creationId xmlns:a16="http://schemas.microsoft.com/office/drawing/2014/main" id="{852244D7-DF95-21D8-89C3-0FF38CE67736}"/>
              </a:ext>
            </a:extLst>
          </p:cNvPr>
          <p:cNvSpPr txBox="1">
            <a:spLocks/>
          </p:cNvSpPr>
          <p:nvPr/>
        </p:nvSpPr>
        <p:spPr>
          <a:xfrm>
            <a:off x="132788" y="731691"/>
            <a:ext cx="6803132" cy="22650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bg2">
                    <a:lumMod val="50000"/>
                  </a:schemeClr>
                </a:solidFill>
                <a:latin typeface="Arial"/>
                <a:cs typeface="Arial"/>
              </a:rPr>
              <a:t>We invite farmers market managers and coordinators from all regions of the United States, including territories, to participate. Whether you are new to this work or have been around for decades, manage a small or large market or markets, whether in a rural or an urban area, your perspective is essential to a comprehensive picture of farmers markets nationwide. </a:t>
            </a:r>
          </a:p>
        </p:txBody>
      </p:sp>
      <p:pic>
        <p:nvPicPr>
          <p:cNvPr id="27" name="Picture 26">
            <a:extLst>
              <a:ext uri="{FF2B5EF4-FFF2-40B4-BE49-F238E27FC236}">
                <a16:creationId xmlns:a16="http://schemas.microsoft.com/office/drawing/2014/main" id="{F4EF9DD6-BF8A-9556-ED12-A171E1905D9B}"/>
              </a:ext>
            </a:extLst>
          </p:cNvPr>
          <p:cNvPicPr>
            <a:picLocks noChangeAspect="1"/>
          </p:cNvPicPr>
          <p:nvPr/>
        </p:nvPicPr>
        <p:blipFill>
          <a:blip r:embed="rId4"/>
          <a:srcRect l="-14865" t="87712" r="2666" b="966"/>
          <a:stretch>
            <a:fillRect/>
          </a:stretch>
        </p:blipFill>
        <p:spPr>
          <a:xfrm>
            <a:off x="-3363" y="2894273"/>
            <a:ext cx="7385439" cy="893129"/>
          </a:xfrm>
          <a:prstGeom prst="rect">
            <a:avLst/>
          </a:prstGeom>
        </p:spPr>
      </p:pic>
      <p:sp>
        <p:nvSpPr>
          <p:cNvPr id="28" name="Text Placeholder 43">
            <a:extLst>
              <a:ext uri="{FF2B5EF4-FFF2-40B4-BE49-F238E27FC236}">
                <a16:creationId xmlns:a16="http://schemas.microsoft.com/office/drawing/2014/main" id="{5953C92A-6327-8FFA-F9D7-394E6880AA6B}"/>
              </a:ext>
            </a:extLst>
          </p:cNvPr>
          <p:cNvSpPr txBox="1">
            <a:spLocks/>
          </p:cNvSpPr>
          <p:nvPr/>
        </p:nvSpPr>
        <p:spPr>
          <a:xfrm>
            <a:off x="132580" y="3887118"/>
            <a:ext cx="4484914" cy="498897"/>
          </a:xfrm>
          <a:prstGeom prst="rect">
            <a:avLst/>
          </a:prstGeom>
        </p:spPr>
        <p:txBody>
          <a:bodyPr vert="horz" lIns="91440" tIns="45720" rIns="91440" bIns="45720" rtlCol="0">
            <a:noAutofit/>
          </a:bodyPr>
          <a:lstStyle>
            <a:lvl1pPr marL="0" indent="0" algn="l" defTabSz="777240" rtl="0" eaLnBrk="1" latinLnBrk="0" hangingPunct="1">
              <a:lnSpc>
                <a:spcPct val="90000"/>
              </a:lnSpc>
              <a:spcBef>
                <a:spcPts val="850"/>
              </a:spcBef>
              <a:buFont typeface="Arial" panose="020B0604020202020204" pitchFamily="34" charset="0"/>
              <a:buNone/>
              <a:defRPr sz="2000" b="1" kern="1200">
                <a:solidFill>
                  <a:srgbClr val="8CA74B"/>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90000"/>
              </a:lnSpc>
              <a:spcBef>
                <a:spcPts val="425"/>
              </a:spcBef>
              <a:buFont typeface="Arial" panose="020B0604020202020204" pitchFamily="34" charset="0"/>
              <a:buNone/>
              <a:defRPr sz="2000" b="1" kern="120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600" b="1" kern="120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400" b="1" kern="120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400" b="1"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3200"/>
              <a:t>SURVEY DETAILS</a:t>
            </a:r>
          </a:p>
        </p:txBody>
      </p:sp>
      <p:sp>
        <p:nvSpPr>
          <p:cNvPr id="29" name="Text Placeholder 44">
            <a:extLst>
              <a:ext uri="{FF2B5EF4-FFF2-40B4-BE49-F238E27FC236}">
                <a16:creationId xmlns:a16="http://schemas.microsoft.com/office/drawing/2014/main" id="{129AA412-D74E-B702-EA78-A96C866A5631}"/>
              </a:ext>
            </a:extLst>
          </p:cNvPr>
          <p:cNvSpPr txBox="1">
            <a:spLocks/>
          </p:cNvSpPr>
          <p:nvPr/>
        </p:nvSpPr>
        <p:spPr>
          <a:xfrm>
            <a:off x="132788" y="4501565"/>
            <a:ext cx="6803132" cy="1882176"/>
          </a:xfrm>
          <a:prstGeom prst="rect">
            <a:avLst/>
          </a:prstGeom>
        </p:spPr>
        <p:txBody>
          <a:bodyPr vert="horz" lIns="91440" tIns="45720" rIns="91440" bIns="45720" rtlCol="0" anchor="t">
            <a:noAutofit/>
          </a:bodyPr>
          <a:lstStyle>
            <a:lvl1pPr marL="0" indent="0" algn="l" defTabSz="777240" rtl="0" eaLnBrk="1" latinLnBrk="0" hangingPunct="1">
              <a:lnSpc>
                <a:spcPct val="90000"/>
              </a:lnSpc>
              <a:spcBef>
                <a:spcPts val="850"/>
              </a:spcBef>
              <a:buFont typeface="Arial" panose="020B0604020202020204" pitchFamily="34" charset="0"/>
              <a:buNone/>
              <a:defRPr sz="1100" b="0" kern="1200">
                <a:solidFill>
                  <a:schemeClr val="tx1"/>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90000"/>
              </a:lnSpc>
              <a:spcBef>
                <a:spcPts val="425"/>
              </a:spcBef>
              <a:buFont typeface="Arial" panose="020B0604020202020204" pitchFamily="34" charset="0"/>
              <a:buNone/>
              <a:defRPr sz="2000" b="1" kern="120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600" b="1" kern="120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400" b="1" kern="120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400" b="1"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000">
                <a:solidFill>
                  <a:schemeClr val="bg2">
                    <a:lumMod val="50000"/>
                  </a:schemeClr>
                </a:solidFill>
                <a:latin typeface="Arial"/>
                <a:cs typeface="Arial"/>
              </a:rPr>
              <a:t>The survey takes approximately 20 minutes to complete and covers key aspects of market structure and management. All responses are confidential and will be used solely for research purposes. Your participation helps inform future resources and support for market managers like you.</a:t>
            </a:r>
          </a:p>
        </p:txBody>
      </p:sp>
      <p:sp>
        <p:nvSpPr>
          <p:cNvPr id="2" name="TextBox 1">
            <a:extLst>
              <a:ext uri="{FF2B5EF4-FFF2-40B4-BE49-F238E27FC236}">
                <a16:creationId xmlns:a16="http://schemas.microsoft.com/office/drawing/2014/main" id="{9FC0C6FC-8D39-C8F1-6401-33A74D84AB67}"/>
              </a:ext>
            </a:extLst>
          </p:cNvPr>
          <p:cNvSpPr txBox="1"/>
          <p:nvPr/>
        </p:nvSpPr>
        <p:spPr>
          <a:xfrm>
            <a:off x="6744730" y="556054"/>
            <a:ext cx="60960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94AE4A"/>
                </a:solidFill>
                <a:latin typeface="Aptos"/>
              </a:rPr>
              <a:t>NATIONAL </a:t>
            </a:r>
            <a:r>
              <a:rPr lang="en-US" sz="4000" b="1" dirty="0">
                <a:solidFill>
                  <a:srgbClr val="94AE4A"/>
                </a:solidFill>
              </a:rPr>
              <a:t>FARMERS</a:t>
            </a:r>
            <a:br>
              <a:rPr lang="en-US" sz="4000" b="1" dirty="0"/>
            </a:br>
            <a:r>
              <a:rPr lang="en-US" sz="4000" b="1" dirty="0">
                <a:solidFill>
                  <a:srgbClr val="94AE4A"/>
                </a:solidFill>
              </a:rPr>
              <a:t>MARKET SURVEY</a:t>
            </a:r>
            <a:endParaRPr lang="en-US" sz="4000"/>
          </a:p>
          <a:p>
            <a:pPr algn="ctr"/>
            <a:endParaRPr lang="en-US"/>
          </a:p>
        </p:txBody>
      </p:sp>
    </p:spTree>
    <p:extLst>
      <p:ext uri="{BB962C8B-B14F-4D97-AF65-F5344CB8AC3E}">
        <p14:creationId xmlns:p14="http://schemas.microsoft.com/office/powerpoint/2010/main" val="187284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 Steven</dc:creator>
  <cp:revision>66</cp:revision>
  <dcterms:created xsi:type="dcterms:W3CDTF">2026-01-09T21:49:42Z</dcterms:created>
  <dcterms:modified xsi:type="dcterms:W3CDTF">2026-01-13T20:35:16Z</dcterms:modified>
</cp:coreProperties>
</file>