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1"/>
  </p:notesMasterIdLst>
  <p:sldIdLst>
    <p:sldId id="256" r:id="rId2"/>
    <p:sldId id="257" r:id="rId3"/>
    <p:sldId id="258" r:id="rId4"/>
    <p:sldId id="422" r:id="rId5"/>
    <p:sldId id="350" r:id="rId6"/>
    <p:sldId id="420" r:id="rId7"/>
    <p:sldId id="281" r:id="rId8"/>
    <p:sldId id="282" r:id="rId9"/>
    <p:sldId id="351" r:id="rId10"/>
    <p:sldId id="284" r:id="rId11"/>
    <p:sldId id="323" r:id="rId12"/>
    <p:sldId id="399" r:id="rId13"/>
    <p:sldId id="283" r:id="rId14"/>
    <p:sldId id="400" r:id="rId15"/>
    <p:sldId id="285" r:id="rId16"/>
    <p:sldId id="321" r:id="rId17"/>
    <p:sldId id="383" r:id="rId18"/>
    <p:sldId id="286" r:id="rId19"/>
    <p:sldId id="401" r:id="rId20"/>
    <p:sldId id="344" r:id="rId21"/>
    <p:sldId id="354" r:id="rId22"/>
    <p:sldId id="291" r:id="rId23"/>
    <p:sldId id="287" r:id="rId24"/>
    <p:sldId id="404" r:id="rId25"/>
    <p:sldId id="352" r:id="rId26"/>
    <p:sldId id="405" r:id="rId27"/>
    <p:sldId id="294" r:id="rId28"/>
    <p:sldId id="295" r:id="rId29"/>
    <p:sldId id="411" r:id="rId30"/>
    <p:sldId id="337" r:id="rId31"/>
    <p:sldId id="406" r:id="rId32"/>
    <p:sldId id="407" r:id="rId33"/>
    <p:sldId id="324" r:id="rId34"/>
    <p:sldId id="408" r:id="rId35"/>
    <p:sldId id="385" r:id="rId36"/>
    <p:sldId id="297" r:id="rId37"/>
    <p:sldId id="410" r:id="rId38"/>
    <p:sldId id="298" r:id="rId39"/>
    <p:sldId id="356" r:id="rId40"/>
    <p:sldId id="357" r:id="rId41"/>
    <p:sldId id="300" r:id="rId42"/>
    <p:sldId id="358" r:id="rId43"/>
    <p:sldId id="409" r:id="rId44"/>
    <p:sldId id="303" r:id="rId45"/>
    <p:sldId id="386" r:id="rId46"/>
    <p:sldId id="301" r:id="rId47"/>
    <p:sldId id="423" r:id="rId48"/>
    <p:sldId id="424" r:id="rId49"/>
    <p:sldId id="425" r:id="rId50"/>
    <p:sldId id="384" r:id="rId51"/>
    <p:sldId id="302" r:id="rId52"/>
    <p:sldId id="304" r:id="rId53"/>
    <p:sldId id="305" r:id="rId54"/>
    <p:sldId id="306" r:id="rId55"/>
    <p:sldId id="307" r:id="rId56"/>
    <p:sldId id="308" r:id="rId57"/>
    <p:sldId id="418" r:id="rId58"/>
    <p:sldId id="363" r:id="rId59"/>
    <p:sldId id="265" r:id="rId60"/>
    <p:sldId id="267" r:id="rId61"/>
    <p:sldId id="317" r:id="rId62"/>
    <p:sldId id="266" r:id="rId63"/>
    <p:sldId id="268" r:id="rId64"/>
    <p:sldId id="359" r:id="rId65"/>
    <p:sldId id="272" r:id="rId66"/>
    <p:sldId id="366" r:id="rId67"/>
    <p:sldId id="342" r:id="rId68"/>
    <p:sldId id="273" r:id="rId69"/>
    <p:sldId id="274" r:id="rId70"/>
    <p:sldId id="426" r:id="rId71"/>
    <p:sldId id="269" r:id="rId72"/>
    <p:sldId id="270" r:id="rId73"/>
    <p:sldId id="427" r:id="rId74"/>
    <p:sldId id="365" r:id="rId75"/>
    <p:sldId id="428" r:id="rId76"/>
    <p:sldId id="429" r:id="rId77"/>
    <p:sldId id="364" r:id="rId78"/>
    <p:sldId id="343" r:id="rId79"/>
    <p:sldId id="361" r:id="rId80"/>
    <p:sldId id="360" r:id="rId81"/>
    <p:sldId id="415" r:id="rId82"/>
    <p:sldId id="417" r:id="rId83"/>
    <p:sldId id="362" r:id="rId84"/>
    <p:sldId id="277" r:id="rId85"/>
    <p:sldId id="387" r:id="rId86"/>
    <p:sldId id="388" r:id="rId87"/>
    <p:sldId id="389" r:id="rId88"/>
    <p:sldId id="390" r:id="rId89"/>
    <p:sldId id="391" r:id="rId90"/>
    <p:sldId id="392" r:id="rId91"/>
    <p:sldId id="393" r:id="rId92"/>
    <p:sldId id="394" r:id="rId93"/>
    <p:sldId id="395" r:id="rId94"/>
    <p:sldId id="396" r:id="rId95"/>
    <p:sldId id="398" r:id="rId96"/>
    <p:sldId id="397" r:id="rId97"/>
    <p:sldId id="278" r:id="rId98"/>
    <p:sldId id="279" r:id="rId99"/>
    <p:sldId id="280" r:id="rId100"/>
    <p:sldId id="367" r:id="rId101"/>
    <p:sldId id="368" r:id="rId102"/>
    <p:sldId id="369" r:id="rId103"/>
    <p:sldId id="374" r:id="rId104"/>
    <p:sldId id="375" r:id="rId105"/>
    <p:sldId id="311" r:id="rId106"/>
    <p:sldId id="312" r:id="rId107"/>
    <p:sldId id="263" r:id="rId108"/>
    <p:sldId id="264" r:id="rId109"/>
    <p:sldId id="313" r:id="rId110"/>
    <p:sldId id="314" r:id="rId111"/>
    <p:sldId id="371" r:id="rId112"/>
    <p:sldId id="315" r:id="rId113"/>
    <p:sldId id="318" r:id="rId114"/>
    <p:sldId id="319" r:id="rId115"/>
    <p:sldId id="370" r:id="rId116"/>
    <p:sldId id="345" r:id="rId117"/>
    <p:sldId id="403" r:id="rId118"/>
    <p:sldId id="412" r:id="rId119"/>
    <p:sldId id="413" r:id="rId120"/>
  </p:sldIdLst>
  <p:sldSz cx="9144000" cy="6858000" type="screen4x3"/>
  <p:notesSz cx="6858000" cy="9144000"/>
  <p:custDataLst>
    <p:tags r:id="rId123"/>
  </p:custDataLst>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19C403"/>
    <a:srgbClr val="00FF00"/>
    <a:srgbClr val="804000"/>
    <a:srgbClr val="808000"/>
    <a:srgbClr val="FF00FF"/>
    <a:srgbClr val="008000"/>
    <a:srgbClr val="8000FF"/>
    <a:srgbClr val="18453B"/>
    <a:srgbClr val="0C53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15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notesMaster" Target="notesMasters/notesMaster1.xml"/><Relationship Id="rId122" Type="http://schemas.openxmlformats.org/officeDocument/2006/relationships/printerSettings" Target="printerSettings/printerSettings1.bin"/><Relationship Id="rId123" Type="http://schemas.openxmlformats.org/officeDocument/2006/relationships/tags" Target="tags/tag1.xml"/><Relationship Id="rId124" Type="http://schemas.openxmlformats.org/officeDocument/2006/relationships/presProps" Target="presProps.xml"/><Relationship Id="rId125" Type="http://schemas.openxmlformats.org/officeDocument/2006/relationships/viewProps" Target="viewProps.xml"/><Relationship Id="rId126" Type="http://schemas.openxmlformats.org/officeDocument/2006/relationships/theme" Target="theme/theme1.xml"/><Relationship Id="rId12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pitchFamily="49"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5BBC006-196D-0F49-83E5-4DECF21464FA}" type="datetimeFigureOut">
              <a:rPr lang="en-US"/>
              <a:pPr>
                <a:defRPr/>
              </a:pPr>
              <a:t>3/24/16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pitchFamily="49"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9298AA1-63FF-1C47-B4F1-A91CF926F2C6}" type="slidenum">
              <a:rPr lang="en-US"/>
              <a:pPr>
                <a:defRPr/>
              </a:pPr>
              <a:t>‹#›</a:t>
            </a:fld>
            <a:endParaRPr lang="en-US"/>
          </a:p>
        </p:txBody>
      </p:sp>
    </p:spTree>
    <p:extLst>
      <p:ext uri="{BB962C8B-B14F-4D97-AF65-F5344CB8AC3E}">
        <p14:creationId xmlns:p14="http://schemas.microsoft.com/office/powerpoint/2010/main" val="2856270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B9F514-7B23-2C4A-8571-72A79776D2AF}" type="slidenum">
              <a:rPr lang="en-US" sz="1200"/>
              <a:pPr eaLnBrk="1" hangingPunct="1"/>
              <a:t>1</a:t>
            </a:fld>
            <a:endParaRPr lang="en-US" sz="1200"/>
          </a:p>
        </p:txBody>
      </p:sp>
    </p:spTree>
    <p:extLst>
      <p:ext uri="{BB962C8B-B14F-4D97-AF65-F5344CB8AC3E}">
        <p14:creationId xmlns:p14="http://schemas.microsoft.com/office/powerpoint/2010/main" val="218003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629B58-8446-3343-A1AF-4529B13D1BDE}" type="slidenum">
              <a:rPr lang="en-US" sz="1200"/>
              <a:pPr eaLnBrk="1" hangingPunct="1"/>
              <a:t>97</a:t>
            </a:fld>
            <a:endParaRPr lang="en-US" sz="1200"/>
          </a:p>
        </p:txBody>
      </p:sp>
    </p:spTree>
    <p:extLst>
      <p:ext uri="{BB962C8B-B14F-4D97-AF65-F5344CB8AC3E}">
        <p14:creationId xmlns:p14="http://schemas.microsoft.com/office/powerpoint/2010/main" val="3496449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BF3F19-DD86-3F45-ACEA-D15CF88FC28C}" type="slidenum">
              <a:rPr lang="en-US" sz="1200"/>
              <a:pPr eaLnBrk="1" hangingPunct="1"/>
              <a:t>98</a:t>
            </a:fld>
            <a:endParaRPr lang="en-US" sz="1200"/>
          </a:p>
        </p:txBody>
      </p:sp>
    </p:spTree>
    <p:extLst>
      <p:ext uri="{BB962C8B-B14F-4D97-AF65-F5344CB8AC3E}">
        <p14:creationId xmlns:p14="http://schemas.microsoft.com/office/powerpoint/2010/main" val="4090442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39203E-FA98-AB4A-9EFA-4A0D05D86B2F}" type="slidenum">
              <a:rPr lang="en-US" sz="1200"/>
              <a:pPr eaLnBrk="1" hangingPunct="1"/>
              <a:t>99</a:t>
            </a:fld>
            <a:endParaRPr lang="en-US" sz="1200"/>
          </a:p>
        </p:txBody>
      </p:sp>
    </p:spTree>
    <p:extLst>
      <p:ext uri="{BB962C8B-B14F-4D97-AF65-F5344CB8AC3E}">
        <p14:creationId xmlns:p14="http://schemas.microsoft.com/office/powerpoint/2010/main" val="145628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a:t>
            </a:r>
            <a:r>
              <a:rPr lang="en-US" baseline="0" dirty="0" smtClean="0"/>
              <a:t> WITH NOT ORGANIC OPTIONS</a:t>
            </a:r>
            <a:endParaRPr lang="en-US" dirty="0"/>
          </a:p>
        </p:txBody>
      </p:sp>
      <p:sp>
        <p:nvSpPr>
          <p:cNvPr id="4" name="Header Placeholder 3"/>
          <p:cNvSpPr>
            <a:spLocks noGrp="1"/>
          </p:cNvSpPr>
          <p:nvPr>
            <p:ph type="hdr" sz="quarter" idx="10"/>
          </p:nvPr>
        </p:nvSpPr>
        <p:spPr/>
        <p:txBody>
          <a:bodyPr/>
          <a:lstStyle/>
          <a:p>
            <a:r>
              <a:rPr lang="en-US" smtClean="0"/>
              <a:t>2014 IPM Academy</a:t>
            </a:r>
            <a:endParaRPr lang="en-US"/>
          </a:p>
        </p:txBody>
      </p:sp>
      <p:sp>
        <p:nvSpPr>
          <p:cNvPr id="5" name="Slide Number Placeholder 4"/>
          <p:cNvSpPr>
            <a:spLocks noGrp="1"/>
          </p:cNvSpPr>
          <p:nvPr>
            <p:ph type="sldNum" sz="quarter" idx="11"/>
          </p:nvPr>
        </p:nvSpPr>
        <p:spPr/>
        <p:txBody>
          <a:bodyPr/>
          <a:lstStyle/>
          <a:p>
            <a:fld id="{521E421D-C1FD-4D1E-8FFD-DCD9DC54D111}" type="slidenum">
              <a:rPr lang="en-US" smtClean="0"/>
              <a:pPr/>
              <a:t>100</a:t>
            </a:fld>
            <a:endParaRPr lang="en-US"/>
          </a:p>
        </p:txBody>
      </p:sp>
    </p:spTree>
    <p:extLst>
      <p:ext uri="{BB962C8B-B14F-4D97-AF65-F5344CB8AC3E}">
        <p14:creationId xmlns:p14="http://schemas.microsoft.com/office/powerpoint/2010/main" val="3921260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herbicides not as easy to put into categories like fungicides and herbicides.</a:t>
            </a: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910547-1457-E344-9EB5-7298E01EBAE8}" type="slidenum">
              <a:rPr lang="en-US" sz="1200"/>
              <a:pPr eaLnBrk="1" hangingPunct="1"/>
              <a:t>105</a:t>
            </a:fld>
            <a:endParaRPr lang="en-US" sz="1200"/>
          </a:p>
        </p:txBody>
      </p:sp>
    </p:spTree>
    <p:extLst>
      <p:ext uri="{BB962C8B-B14F-4D97-AF65-F5344CB8AC3E}">
        <p14:creationId xmlns:p14="http://schemas.microsoft.com/office/powerpoint/2010/main" val="6091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Explain:</a:t>
            </a:r>
          </a:p>
          <a:p>
            <a:r>
              <a:rPr lang="en-US">
                <a:latin typeface="Calibri" charset="0"/>
              </a:rPr>
              <a:t>List of most of the fungicides available, other than biocontrol agents and antibiotics, once across the top, and again across the side.</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B9123D-0DB5-7A49-8206-7163D2983E16}" type="slidenum">
              <a:rPr lang="en-US" sz="1200"/>
              <a:pPr eaLnBrk="1" hangingPunct="1"/>
              <a:t>53</a:t>
            </a:fld>
            <a:endParaRPr lang="en-US" sz="1200"/>
          </a:p>
        </p:txBody>
      </p:sp>
    </p:spTree>
    <p:extLst>
      <p:ext uri="{BB962C8B-B14F-4D97-AF65-F5344CB8AC3E}">
        <p14:creationId xmlns:p14="http://schemas.microsoft.com/office/powerpoint/2010/main" val="1561594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contact vs. ingestion – should it have its own slide?</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3CCDFF-13A4-A347-956F-B68F4014DB76}" type="slidenum">
              <a:rPr lang="en-US" sz="1200"/>
              <a:pPr eaLnBrk="1" hangingPunct="1"/>
              <a:t>60</a:t>
            </a:fld>
            <a:endParaRPr lang="en-US" sz="1200"/>
          </a:p>
        </p:txBody>
      </p:sp>
    </p:spTree>
    <p:extLst>
      <p:ext uri="{BB962C8B-B14F-4D97-AF65-F5344CB8AC3E}">
        <p14:creationId xmlns:p14="http://schemas.microsoft.com/office/powerpoint/2010/main" val="191846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they called IGRs?</a:t>
            </a:r>
            <a:endParaRPr lang="en-US" dirty="0"/>
          </a:p>
        </p:txBody>
      </p:sp>
      <p:sp>
        <p:nvSpPr>
          <p:cNvPr id="4" name="Slide Number Placeholder 3"/>
          <p:cNvSpPr>
            <a:spLocks noGrp="1"/>
          </p:cNvSpPr>
          <p:nvPr>
            <p:ph type="sldNum" sz="quarter" idx="10"/>
          </p:nvPr>
        </p:nvSpPr>
        <p:spPr/>
        <p:txBody>
          <a:bodyPr/>
          <a:lstStyle/>
          <a:p>
            <a:pPr>
              <a:defRPr/>
            </a:pPr>
            <a:fld id="{A9298AA1-63FF-1C47-B4F1-A91CF926F2C6}" type="slidenum">
              <a:rPr lang="en-US" smtClean="0"/>
              <a:pPr>
                <a:defRPr/>
              </a:pPr>
              <a:t>75</a:t>
            </a:fld>
            <a:endParaRPr lang="en-US"/>
          </a:p>
        </p:txBody>
      </p:sp>
    </p:spTree>
    <p:extLst>
      <p:ext uri="{BB962C8B-B14F-4D97-AF65-F5344CB8AC3E}">
        <p14:creationId xmlns:p14="http://schemas.microsoft.com/office/powerpoint/2010/main" val="281500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Tell the story:</a:t>
            </a:r>
          </a:p>
          <a:p>
            <a:endParaRPr lang="en-US">
              <a:latin typeface="Calibri" charset="0"/>
            </a:endParaRPr>
          </a:p>
          <a:p>
            <a:r>
              <a:rPr lang="en-US">
                <a:latin typeface="Calibri" charset="0"/>
              </a:rPr>
              <a:t>Here’s an adult grape berry moth on the surface of a berry.  She’s about to lay an egg (##NUMEROUS EGGS?) then fly to another cluster and lay some more.</a:t>
            </a:r>
          </a:p>
          <a:p>
            <a:endParaRPr lang="en-US">
              <a:latin typeface="Calibri" charset="0"/>
            </a:endParaRPr>
          </a:p>
          <a:p>
            <a:r>
              <a:rPr lang="en-US">
                <a:latin typeface="Calibri" charset="0"/>
              </a:rPr>
              <a:t>Within ## days, that egg will hatch, at which time the young larva will begin crawling over the surface of the grape until it decides to enter.  So we have ## days to spray this cluster and either kill the eggs, or kill the larvae, before it goes inside the berry and our poisons can’t reach it.</a:t>
            </a: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24A3E4-88CB-314E-8FE3-1B1879A7CA70}" type="slidenum">
              <a:rPr lang="en-US" sz="1200"/>
              <a:pPr eaLnBrk="1" hangingPunct="1"/>
              <a:t>85</a:t>
            </a:fld>
            <a:endParaRPr lang="en-US" sz="1200"/>
          </a:p>
        </p:txBody>
      </p:sp>
    </p:spTree>
    <p:extLst>
      <p:ext uri="{BB962C8B-B14F-4D97-AF65-F5344CB8AC3E}">
        <p14:creationId xmlns:p14="http://schemas.microsoft.com/office/powerpoint/2010/main" val="322802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Not all the moths lay their eggs at once, right?</a:t>
            </a:r>
          </a:p>
          <a:p>
            <a:endParaRPr lang="en-US">
              <a:latin typeface="Calibri" charset="0"/>
            </a:endParaRPr>
          </a:p>
          <a:p>
            <a:r>
              <a:rPr lang="en-US">
                <a:latin typeface="Calibri" charset="0"/>
              </a:rPr>
              <a:t>Some of the gbm are going to be ahead of the game, and some are going to be behind the game, and some are going to lay an egg sometime in between, and be “with the pack.”</a:t>
            </a:r>
          </a:p>
          <a:p>
            <a:endParaRPr lang="en-US">
              <a:latin typeface="Calibri" charset="0"/>
            </a:endParaRPr>
          </a:p>
          <a:p>
            <a:r>
              <a:rPr lang="en-US">
                <a:latin typeface="Calibri" charset="0"/>
              </a:rPr>
              <a:t>So here’s a conceptual graph of the number of larvae crawling around on berries within a generation.</a:t>
            </a: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750EC7-0E14-FB4D-8D4C-FCDEDC0AEA63}" type="slidenum">
              <a:rPr lang="en-US" sz="1200"/>
              <a:pPr eaLnBrk="1" hangingPunct="1"/>
              <a:t>86</a:t>
            </a:fld>
            <a:endParaRPr lang="en-US" sz="1200"/>
          </a:p>
        </p:txBody>
      </p:sp>
    </p:spTree>
    <p:extLst>
      <p:ext uri="{BB962C8B-B14F-4D97-AF65-F5344CB8AC3E}">
        <p14:creationId xmlns:p14="http://schemas.microsoft.com/office/powerpoint/2010/main" val="415368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 Note: trapping can still be useful, because ….</a:t>
            </a: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B82D44-9717-8A46-B287-0A3C932583FB}" type="slidenum">
              <a:rPr lang="en-US" sz="1200"/>
              <a:pPr eaLnBrk="1" hangingPunct="1"/>
              <a:t>88</a:t>
            </a:fld>
            <a:endParaRPr lang="en-US" sz="1200"/>
          </a:p>
        </p:txBody>
      </p:sp>
    </p:spTree>
    <p:extLst>
      <p:ext uri="{BB962C8B-B14F-4D97-AF65-F5344CB8AC3E}">
        <p14:creationId xmlns:p14="http://schemas.microsoft.com/office/powerpoint/2010/main" val="2022567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Explain which wild grapes…</a:t>
            </a: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B47-2F76-214F-86E4-8C13985DCDA1}" type="slidenum">
              <a:rPr lang="en-US" sz="1200"/>
              <a:pPr eaLnBrk="1" hangingPunct="1"/>
              <a:t>89</a:t>
            </a:fld>
            <a:endParaRPr lang="en-US" sz="1200"/>
          </a:p>
        </p:txBody>
      </p:sp>
    </p:spTree>
    <p:extLst>
      <p:ext uri="{BB962C8B-B14F-4D97-AF65-F5344CB8AC3E}">
        <p14:creationId xmlns:p14="http://schemas.microsoft.com/office/powerpoint/2010/main" val="1806881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##DO THIS, FIGURE THIS OUT, EXPLAIN HOW TO DO IT.</a:t>
            </a: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C4AC55-5681-CE40-9F03-3A1093A242CA}" type="slidenum">
              <a:rPr lang="en-US" sz="1200"/>
              <a:pPr eaLnBrk="1" hangingPunct="1"/>
              <a:t>90</a:t>
            </a:fld>
            <a:endParaRPr lang="en-US" sz="1200"/>
          </a:p>
        </p:txBody>
      </p:sp>
    </p:spTree>
    <p:extLst>
      <p:ext uri="{BB962C8B-B14F-4D97-AF65-F5344CB8AC3E}">
        <p14:creationId xmlns:p14="http://schemas.microsoft.com/office/powerpoint/2010/main" val="336628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8841"/>
            <a:ext cx="7772400" cy="1301965"/>
          </a:xfrm>
          <a:prstGeom prst="rect">
            <a:avLst/>
          </a:prstGeom>
        </p:spPr>
        <p:txBody>
          <a:bodyPr>
            <a:normAutofit/>
          </a:bodyPr>
          <a:lstStyle>
            <a:lvl1pPr algn="l">
              <a:defRPr sz="3600" b="0" i="0" baseline="0">
                <a:ln>
                  <a:noFill/>
                </a:ln>
                <a:solidFill>
                  <a:srgbClr val="18453B"/>
                </a:solidFill>
                <a:latin typeface="Arial Black" pitchFamily="34" charset="0"/>
                <a:cs typeface="Gotham Ultra"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baseline="0">
                <a:solidFill>
                  <a:schemeClr val="tx1">
                    <a:lumMod val="65000"/>
                    <a:lumOff val="35000"/>
                  </a:schemeClr>
                </a:solidFill>
                <a:latin typeface="Arial" pitchFamily="34" charset="0"/>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AB05A75-E4C9-5648-B394-73B4D45F6517}" type="datetime1">
              <a:rPr lang="en-US"/>
              <a:pPr>
                <a:defRPr/>
              </a:pPr>
              <a:t>3/24/16</a:t>
            </a:fld>
            <a:endParaRPr lang="en-US"/>
          </a:p>
        </p:txBody>
      </p:sp>
      <p:sp>
        <p:nvSpPr>
          <p:cNvPr id="5" name="Footer Placeholder 4"/>
          <p:cNvSpPr>
            <a:spLocks noGrp="1"/>
          </p:cNvSpPr>
          <p:nvPr>
            <p:ph type="ftr" sz="quarter" idx="11"/>
          </p:nvPr>
        </p:nvSpPr>
        <p:spPr/>
        <p:txBody>
          <a:bodyPr/>
          <a:lstStyle>
            <a:lvl1pPr>
              <a:defRPr b="0" i="0" baseline="0">
                <a:solidFill>
                  <a:schemeClr val="tx1">
                    <a:lumMod val="65000"/>
                    <a:lumOff val="35000"/>
                  </a:schemeClr>
                </a:solidFill>
                <a:latin typeface="Arial" pitchFamily="34" charset="0"/>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E2C44A95-E73E-2544-8668-77246DC405E3}" type="slidenum">
              <a:rPr lang="en-US"/>
              <a:pPr>
                <a:defRPr/>
              </a:pPr>
              <a:t>‹#›</a:t>
            </a:fld>
            <a:endParaRPr lang="en-US"/>
          </a:p>
        </p:txBody>
      </p:sp>
    </p:spTree>
    <p:extLst>
      <p:ext uri="{BB962C8B-B14F-4D97-AF65-F5344CB8AC3E}">
        <p14:creationId xmlns:p14="http://schemas.microsoft.com/office/powerpoint/2010/main" val="233304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58915"/>
            <a:ext cx="8229600" cy="701912"/>
          </a:xfrm>
          <a:prstGeom prst="rect">
            <a:avLst/>
          </a:prstGeom>
        </p:spPr>
        <p:txBody>
          <a:bodyPr>
            <a:normAutofit/>
          </a:bodyPr>
          <a:lstStyle>
            <a:lvl1pPr algn="l">
              <a:defRPr sz="3600" b="0" i="0" baseline="0">
                <a:solidFill>
                  <a:srgbClr val="18453B"/>
                </a:solidFill>
                <a:latin typeface="Arial Black" pitchFamily="34" charset="0"/>
                <a:cs typeface="Gotham Ultra"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60828"/>
            <a:ext cx="8229600" cy="4765336"/>
          </a:xfrm>
          <a:prstGeom prst="rect">
            <a:avLst/>
          </a:prstGeom>
        </p:spPr>
        <p:txBody>
          <a:bodyPr/>
          <a:lstStyle>
            <a:lvl1pPr>
              <a:buClr>
                <a:srgbClr val="18453B"/>
              </a:buClr>
              <a:buFont typeface="Arial"/>
              <a:buChar char="•"/>
              <a:defRPr sz="2800" b="0" i="0" baseline="0">
                <a:solidFill>
                  <a:srgbClr val="595959"/>
                </a:solidFill>
                <a:latin typeface="Arial" pitchFamily="34" charset="0"/>
                <a:cs typeface="Gotham Book"/>
              </a:defRPr>
            </a:lvl1pPr>
            <a:lvl2pPr>
              <a:buClr>
                <a:schemeClr val="tx1">
                  <a:lumMod val="75000"/>
                  <a:lumOff val="25000"/>
                </a:schemeClr>
              </a:buClr>
              <a:buSzPct val="85000"/>
              <a:buFont typeface="Arial"/>
              <a:buChar char="•"/>
              <a:defRPr sz="2400" b="0" i="0" baseline="0">
                <a:solidFill>
                  <a:srgbClr val="595959"/>
                </a:solidFill>
                <a:latin typeface="Arial" pitchFamily="34" charset="0"/>
                <a:cs typeface="Gotham Book"/>
              </a:defRPr>
            </a:lvl2pPr>
            <a:lvl3pPr>
              <a:buClr>
                <a:schemeClr val="tx1">
                  <a:lumMod val="75000"/>
                  <a:lumOff val="25000"/>
                </a:schemeClr>
              </a:buClr>
              <a:defRPr sz="2000" b="0" i="0" baseline="0">
                <a:solidFill>
                  <a:schemeClr val="tx1">
                    <a:lumMod val="75000"/>
                    <a:lumOff val="25000"/>
                  </a:schemeClr>
                </a:solidFill>
                <a:latin typeface="Arial" pitchFamily="34" charset="0"/>
                <a:cs typeface="Gotham Book"/>
              </a:defRPr>
            </a:lvl3pPr>
            <a:lvl4pPr>
              <a:defRPr b="0" i="0" baseline="0">
                <a:latin typeface="Arial" pitchFamily="34" charset="0"/>
                <a:cs typeface="Gotham Book"/>
              </a:defRPr>
            </a:lvl4pPr>
            <a:lvl5pPr>
              <a:defRPr b="0" i="0" baseline="0">
                <a:latin typeface="Arial" pitchFamily="34" charset="0"/>
                <a:cs typeface="Gotham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lvl1pPr>
              <a:defRPr/>
            </a:lvl1pPr>
          </a:lstStyle>
          <a:p>
            <a:pPr>
              <a:defRPr/>
            </a:pPr>
            <a:fld id="{9598247F-184C-C840-A88D-A05A1971A9CF}" type="datetime1">
              <a:rPr lang="en-US"/>
              <a:pPr>
                <a:defRPr/>
              </a:pPr>
              <a:t>3/24/16</a:t>
            </a:fld>
            <a:endParaRPr lang="en-US"/>
          </a:p>
        </p:txBody>
      </p:sp>
      <p:sp>
        <p:nvSpPr>
          <p:cNvPr id="5" name="Footer Placeholder 4"/>
          <p:cNvSpPr>
            <a:spLocks noGrp="1"/>
          </p:cNvSpPr>
          <p:nvPr>
            <p:ph type="ftr" sz="quarter" idx="11"/>
          </p:nvPr>
        </p:nvSpPr>
        <p:spPr/>
        <p:txBody>
          <a:bodyPr/>
          <a:lstStyle>
            <a:lvl1pPr>
              <a:defRPr b="0" i="0" baseline="0">
                <a:solidFill>
                  <a:schemeClr val="tx1">
                    <a:lumMod val="65000"/>
                    <a:lumOff val="35000"/>
                  </a:schemeClr>
                </a:solidFill>
                <a:latin typeface="Arial" pitchFamily="34" charset="0"/>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154ADCD3-29BB-0B48-A977-3E75448D34B1}" type="slidenum">
              <a:rPr lang="en-US"/>
              <a:pPr>
                <a:defRPr/>
              </a:pPr>
              <a:t>‹#›</a:t>
            </a:fld>
            <a:endParaRPr lang="en-US"/>
          </a:p>
        </p:txBody>
      </p:sp>
    </p:spTree>
    <p:extLst>
      <p:ext uri="{BB962C8B-B14F-4D97-AF65-F5344CB8AC3E}">
        <p14:creationId xmlns:p14="http://schemas.microsoft.com/office/powerpoint/2010/main" val="98312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51607"/>
            <a:ext cx="8229600" cy="875092"/>
          </a:xfrm>
          <a:prstGeom prst="rect">
            <a:avLst/>
          </a:prstGeom>
        </p:spPr>
        <p:txBody>
          <a:bodyPr>
            <a:normAutofit/>
          </a:bodyPr>
          <a:lstStyle>
            <a:lvl1pPr algn="l">
              <a:defRPr sz="3600" b="0" i="0" baseline="0">
                <a:solidFill>
                  <a:srgbClr val="18453B"/>
                </a:solidFill>
                <a:latin typeface="Arial Black" pitchFamily="34" charset="0"/>
                <a:cs typeface="Gotham Ultra"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6699"/>
            <a:ext cx="3950704" cy="4829651"/>
          </a:xfrm>
          <a:prstGeom prst="rect">
            <a:avLst/>
          </a:prstGeom>
        </p:spPr>
        <p:txBody>
          <a:bodyPr/>
          <a:lstStyle>
            <a:lvl1pPr>
              <a:buClr>
                <a:schemeClr val="tx1">
                  <a:lumMod val="75000"/>
                  <a:lumOff val="25000"/>
                </a:schemeClr>
              </a:buClr>
              <a:buFont typeface="Arial"/>
              <a:buChar char="•"/>
              <a:defRPr sz="2800" b="0" i="0" baseline="0">
                <a:solidFill>
                  <a:schemeClr val="tx1">
                    <a:lumMod val="65000"/>
                    <a:lumOff val="35000"/>
                  </a:schemeClr>
                </a:solidFill>
                <a:latin typeface="Arial" pitchFamily="34" charset="0"/>
                <a:cs typeface="Gotham Book"/>
              </a:defRPr>
            </a:lvl1pPr>
            <a:lvl2pPr>
              <a:buClr>
                <a:schemeClr val="tx1">
                  <a:lumMod val="75000"/>
                  <a:lumOff val="25000"/>
                </a:schemeClr>
              </a:buClr>
              <a:buSzPct val="85000"/>
              <a:buFont typeface="Arial"/>
              <a:buChar char="•"/>
              <a:defRPr sz="2400" b="0" i="0" baseline="0">
                <a:solidFill>
                  <a:schemeClr val="tx1">
                    <a:lumMod val="65000"/>
                    <a:lumOff val="35000"/>
                  </a:schemeClr>
                </a:solidFill>
                <a:latin typeface="Arial" pitchFamily="34" charset="0"/>
                <a:cs typeface="Gotham Book"/>
              </a:defRPr>
            </a:lvl2pPr>
            <a:lvl3pPr>
              <a:buClr>
                <a:schemeClr val="tx1">
                  <a:lumMod val="75000"/>
                  <a:lumOff val="25000"/>
                </a:schemeClr>
              </a:buClr>
              <a:defRPr sz="2000" b="0" i="0" baseline="0">
                <a:solidFill>
                  <a:schemeClr val="tx1">
                    <a:lumMod val="75000"/>
                    <a:lumOff val="25000"/>
                  </a:schemeClr>
                </a:solidFill>
                <a:latin typeface="Arial" pitchFamily="34" charset="0"/>
                <a:cs typeface="Gotham Book"/>
              </a:defRPr>
            </a:lvl3pPr>
            <a:lvl4pPr>
              <a:defRPr b="0" i="0" baseline="0">
                <a:latin typeface="Arial" pitchFamily="34" charset="0"/>
                <a:cs typeface="Gotham Book"/>
              </a:defRPr>
            </a:lvl4pPr>
            <a:lvl5pPr>
              <a:defRPr b="0" i="0" baseline="0">
                <a:latin typeface="Arial" pitchFamily="34" charset="0"/>
                <a:cs typeface="Gotham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Content Placeholder 2"/>
          <p:cNvSpPr>
            <a:spLocks noGrp="1"/>
          </p:cNvSpPr>
          <p:nvPr>
            <p:ph idx="13"/>
          </p:nvPr>
        </p:nvSpPr>
        <p:spPr>
          <a:xfrm>
            <a:off x="4736096" y="1526699"/>
            <a:ext cx="3950704" cy="4829651"/>
          </a:xfrm>
          <a:prstGeom prst="rect">
            <a:avLst/>
          </a:prstGeom>
        </p:spPr>
        <p:txBody>
          <a:bodyPr/>
          <a:lstStyle>
            <a:lvl1pPr>
              <a:buClr>
                <a:schemeClr val="tx1">
                  <a:lumMod val="75000"/>
                  <a:lumOff val="25000"/>
                </a:schemeClr>
              </a:buClr>
              <a:buFont typeface="Wingdings" charset="2"/>
              <a:buChar char="§"/>
              <a:defRPr sz="2800" b="0" i="0" baseline="0">
                <a:solidFill>
                  <a:schemeClr val="tx1">
                    <a:lumMod val="65000"/>
                    <a:lumOff val="35000"/>
                  </a:schemeClr>
                </a:solidFill>
                <a:latin typeface="Arial" pitchFamily="34" charset="0"/>
                <a:cs typeface="Gotham Book"/>
              </a:defRPr>
            </a:lvl1pPr>
            <a:lvl2pPr>
              <a:buClr>
                <a:schemeClr val="tx1">
                  <a:lumMod val="75000"/>
                  <a:lumOff val="25000"/>
                </a:schemeClr>
              </a:buClr>
              <a:buFont typeface="Wingdings" charset="2"/>
              <a:buChar char="§"/>
              <a:defRPr sz="2400" b="0" i="0" baseline="0">
                <a:solidFill>
                  <a:schemeClr val="tx1">
                    <a:lumMod val="65000"/>
                    <a:lumOff val="35000"/>
                  </a:schemeClr>
                </a:solidFill>
                <a:latin typeface="Arial" pitchFamily="34" charset="0"/>
                <a:cs typeface="Gotham Book"/>
              </a:defRPr>
            </a:lvl2pPr>
            <a:lvl3pPr>
              <a:buClr>
                <a:schemeClr val="tx1">
                  <a:lumMod val="75000"/>
                  <a:lumOff val="25000"/>
                </a:schemeClr>
              </a:buClr>
              <a:defRPr sz="2000" b="0" i="0" baseline="0">
                <a:solidFill>
                  <a:schemeClr val="tx1">
                    <a:lumMod val="75000"/>
                    <a:lumOff val="25000"/>
                  </a:schemeClr>
                </a:solidFill>
                <a:latin typeface="Arial" pitchFamily="34" charset="0"/>
                <a:cs typeface="Gotham Book"/>
              </a:defRPr>
            </a:lvl3pPr>
            <a:lvl4pPr>
              <a:defRPr b="0" i="0" baseline="0">
                <a:latin typeface="Arial" pitchFamily="34" charset="0"/>
                <a:cs typeface="Gotham Book"/>
              </a:defRPr>
            </a:lvl4pPr>
            <a:lvl5pPr>
              <a:defRPr b="0" i="0" baseline="0">
                <a:latin typeface="Arial" pitchFamily="34" charset="0"/>
                <a:cs typeface="Gotham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3"/>
          <p:cNvSpPr>
            <a:spLocks noGrp="1"/>
          </p:cNvSpPr>
          <p:nvPr>
            <p:ph type="dt" sz="half" idx="14"/>
          </p:nvPr>
        </p:nvSpPr>
        <p:spPr/>
        <p:txBody>
          <a:bodyPr/>
          <a:lstStyle>
            <a:lvl1pPr>
              <a:defRPr/>
            </a:lvl1pPr>
          </a:lstStyle>
          <a:p>
            <a:pPr>
              <a:defRPr/>
            </a:pPr>
            <a:fld id="{BCC34B1B-1026-4D4E-80A2-65F4F480BFDC}" type="datetime1">
              <a:rPr lang="en-US"/>
              <a:pPr>
                <a:defRPr/>
              </a:pPr>
              <a:t>3/24/16</a:t>
            </a:fld>
            <a:endParaRPr lang="en-US"/>
          </a:p>
        </p:txBody>
      </p:sp>
      <p:sp>
        <p:nvSpPr>
          <p:cNvPr id="6" name="Footer Placeholder 4"/>
          <p:cNvSpPr>
            <a:spLocks noGrp="1"/>
          </p:cNvSpPr>
          <p:nvPr>
            <p:ph type="ftr" sz="quarter" idx="15"/>
          </p:nvPr>
        </p:nvSpPr>
        <p:spPr/>
        <p:txBody>
          <a:bodyPr/>
          <a:lstStyle>
            <a:lvl1pPr>
              <a:defRPr b="0" i="0" baseline="0">
                <a:solidFill>
                  <a:schemeClr val="tx1">
                    <a:lumMod val="65000"/>
                    <a:lumOff val="35000"/>
                  </a:schemeClr>
                </a:solidFill>
                <a:latin typeface="Arial" pitchFamily="34" charset="0"/>
                <a:cs typeface="Gotham Book"/>
              </a:defRPr>
            </a:lvl1pPr>
          </a:lstStyle>
          <a:p>
            <a:pPr>
              <a:defRPr/>
            </a:pPr>
            <a:r>
              <a:rPr lang="en-US"/>
              <a:t>Footer</a:t>
            </a:r>
          </a:p>
        </p:txBody>
      </p:sp>
      <p:sp>
        <p:nvSpPr>
          <p:cNvPr id="7" name="Slide Number Placeholder 5"/>
          <p:cNvSpPr>
            <a:spLocks noGrp="1"/>
          </p:cNvSpPr>
          <p:nvPr>
            <p:ph type="sldNum" sz="quarter" idx="16"/>
          </p:nvPr>
        </p:nvSpPr>
        <p:spPr/>
        <p:txBody>
          <a:bodyPr/>
          <a:lstStyle>
            <a:lvl1pPr>
              <a:defRPr/>
            </a:lvl1pPr>
          </a:lstStyle>
          <a:p>
            <a:pPr>
              <a:defRPr/>
            </a:pPr>
            <a:fld id="{AA81E847-7C2D-3045-86A7-5472987668C8}" type="slidenum">
              <a:rPr lang="en-US"/>
              <a:pPr>
                <a:defRPr/>
              </a:pPr>
              <a:t>‹#›</a:t>
            </a:fld>
            <a:endParaRPr lang="en-US"/>
          </a:p>
        </p:txBody>
      </p:sp>
    </p:spTree>
    <p:extLst>
      <p:ext uri="{BB962C8B-B14F-4D97-AF65-F5344CB8AC3E}">
        <p14:creationId xmlns:p14="http://schemas.microsoft.com/office/powerpoint/2010/main" val="76191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0903"/>
            <a:ext cx="8229600" cy="821732"/>
          </a:xfrm>
          <a:prstGeom prst="rect">
            <a:avLst/>
          </a:prstGeom>
        </p:spPr>
        <p:txBody>
          <a:bodyPr>
            <a:normAutofit/>
          </a:bodyPr>
          <a:lstStyle>
            <a:lvl1pPr algn="l">
              <a:defRPr sz="3600" b="0" i="0" baseline="0">
                <a:solidFill>
                  <a:srgbClr val="18453B"/>
                </a:solidFill>
                <a:latin typeface="Arial Black" pitchFamily="34" charset="0"/>
                <a:cs typeface="Gotham Ultra"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32635"/>
            <a:ext cx="8229600" cy="4672541"/>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Arial" pitchFamily="34" charset="0"/>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Arial" pitchFamily="34" charset="0"/>
                <a:cs typeface="Gotham Book"/>
              </a:defRPr>
            </a:lvl2pPr>
            <a:lvl3pPr>
              <a:buClr>
                <a:schemeClr val="tx1">
                  <a:lumMod val="75000"/>
                  <a:lumOff val="25000"/>
                </a:schemeClr>
              </a:buClr>
              <a:defRPr sz="2000" b="0" i="0">
                <a:solidFill>
                  <a:schemeClr val="tx1">
                    <a:lumMod val="75000"/>
                    <a:lumOff val="25000"/>
                  </a:schemeClr>
                </a:solidFill>
                <a:latin typeface="Arial" pitchFamily="34" charset="0"/>
                <a:cs typeface="Gotham Book"/>
              </a:defRPr>
            </a:lvl3pPr>
            <a:lvl4pPr>
              <a:defRPr b="0" i="0">
                <a:latin typeface="Arial" pitchFamily="34" charset="0"/>
                <a:cs typeface="Gotham Book"/>
              </a:defRPr>
            </a:lvl4pPr>
            <a:lvl5pPr>
              <a:defRPr b="0" i="0">
                <a:latin typeface="Arial" pitchFamily="34" charset="0"/>
                <a:cs typeface="Gotham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lvl1pPr>
              <a:defRPr/>
            </a:lvl1pPr>
          </a:lstStyle>
          <a:p>
            <a:pPr>
              <a:defRPr/>
            </a:pPr>
            <a:fld id="{0FECE841-78E0-7148-9553-30D975FCA431}" type="datetime1">
              <a:rPr lang="en-US"/>
              <a:pPr>
                <a:defRPr/>
              </a:pPr>
              <a:t>3/24/16</a:t>
            </a:fld>
            <a:endParaRPr lang="en-US"/>
          </a:p>
        </p:txBody>
      </p:sp>
      <p:sp>
        <p:nvSpPr>
          <p:cNvPr id="5" name="Footer Placeholder 4"/>
          <p:cNvSpPr>
            <a:spLocks noGrp="1"/>
          </p:cNvSpPr>
          <p:nvPr>
            <p:ph type="ftr" sz="quarter" idx="11"/>
          </p:nvPr>
        </p:nvSpPr>
        <p:spPr/>
        <p:txBody>
          <a:bodyPr/>
          <a:lstStyle>
            <a:lvl1pPr>
              <a:defRPr b="0" i="0" baseline="0">
                <a:solidFill>
                  <a:schemeClr val="tx1">
                    <a:lumMod val="65000"/>
                    <a:lumOff val="35000"/>
                  </a:schemeClr>
                </a:solidFill>
                <a:latin typeface="Arial" pitchFamily="34" charset="0"/>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85CF24B0-86D0-D246-ABA3-8F78C7B5AEE9}" type="slidenum">
              <a:rPr lang="en-US"/>
              <a:pPr>
                <a:defRPr/>
              </a:pPr>
              <a:t>‹#›</a:t>
            </a:fld>
            <a:endParaRPr lang="en-US"/>
          </a:p>
        </p:txBody>
      </p:sp>
    </p:spTree>
    <p:extLst>
      <p:ext uri="{BB962C8B-B14F-4D97-AF65-F5344CB8AC3E}">
        <p14:creationId xmlns:p14="http://schemas.microsoft.com/office/powerpoint/2010/main" val="129639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4266"/>
            <a:ext cx="8229600" cy="725109"/>
          </a:xfrm>
          <a:prstGeom prst="rect">
            <a:avLst/>
          </a:prstGeom>
        </p:spPr>
        <p:txBody>
          <a:bodyPr>
            <a:normAutofit/>
          </a:bodyPr>
          <a:lstStyle>
            <a:lvl1pPr algn="l">
              <a:defRPr sz="3600" b="0" i="0" baseline="0">
                <a:solidFill>
                  <a:srgbClr val="18453B"/>
                </a:solidFill>
                <a:latin typeface="Arial Black" pitchFamily="34" charset="0"/>
                <a:cs typeface="Gotham Ultra"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39375"/>
            <a:ext cx="8229600" cy="475513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Arial" pitchFamily="34" charset="0"/>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Arial" pitchFamily="34" charset="0"/>
                <a:cs typeface="Gotham Book"/>
              </a:defRPr>
            </a:lvl2pPr>
            <a:lvl3pPr>
              <a:buClr>
                <a:schemeClr val="tx1">
                  <a:lumMod val="75000"/>
                  <a:lumOff val="25000"/>
                </a:schemeClr>
              </a:buClr>
              <a:defRPr sz="2000" b="0" i="0">
                <a:solidFill>
                  <a:schemeClr val="tx1">
                    <a:lumMod val="75000"/>
                    <a:lumOff val="25000"/>
                  </a:schemeClr>
                </a:solidFill>
                <a:latin typeface="Arial" pitchFamily="34" charset="0"/>
                <a:cs typeface="Gotham Book"/>
              </a:defRPr>
            </a:lvl3pPr>
            <a:lvl4pPr>
              <a:defRPr b="0" i="0">
                <a:latin typeface="Arial" pitchFamily="34" charset="0"/>
                <a:cs typeface="Gotham Book"/>
              </a:defRPr>
            </a:lvl4pPr>
            <a:lvl5pPr>
              <a:defRPr b="0" i="0">
                <a:latin typeface="Arial" pitchFamily="34" charset="0"/>
                <a:cs typeface="Gotham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lvl1pPr>
              <a:defRPr/>
            </a:lvl1pPr>
          </a:lstStyle>
          <a:p>
            <a:pPr>
              <a:defRPr/>
            </a:pPr>
            <a:fld id="{96E0D506-3D41-614A-8358-DB6261E7DC49}" type="datetime1">
              <a:rPr lang="en-US"/>
              <a:pPr>
                <a:defRPr/>
              </a:pPr>
              <a:t>3/24/16</a:t>
            </a:fld>
            <a:endParaRPr lang="en-US"/>
          </a:p>
        </p:txBody>
      </p:sp>
      <p:sp>
        <p:nvSpPr>
          <p:cNvPr id="5" name="Footer Placeholder 4"/>
          <p:cNvSpPr>
            <a:spLocks noGrp="1"/>
          </p:cNvSpPr>
          <p:nvPr>
            <p:ph type="ftr" sz="quarter" idx="11"/>
          </p:nvPr>
        </p:nvSpPr>
        <p:spPr/>
        <p:txBody>
          <a:bodyPr/>
          <a:lstStyle>
            <a:lvl1pPr>
              <a:defRPr b="0" i="0" baseline="0">
                <a:solidFill>
                  <a:schemeClr val="tx1">
                    <a:lumMod val="65000"/>
                    <a:lumOff val="35000"/>
                  </a:schemeClr>
                </a:solidFill>
                <a:latin typeface="Arial" pitchFamily="34" charset="0"/>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9D7834E2-5E6B-C246-AE9F-E212AEB4B2E6}" type="slidenum">
              <a:rPr lang="en-US"/>
              <a:pPr>
                <a:defRPr/>
              </a:pPr>
              <a:t>‹#›</a:t>
            </a:fld>
            <a:endParaRPr lang="en-US"/>
          </a:p>
        </p:txBody>
      </p:sp>
    </p:spTree>
    <p:extLst>
      <p:ext uri="{BB962C8B-B14F-4D97-AF65-F5344CB8AC3E}">
        <p14:creationId xmlns:p14="http://schemas.microsoft.com/office/powerpoint/2010/main" val="249520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a:xfrm>
            <a:off x="845820" y="13210"/>
            <a:ext cx="7543800" cy="914400"/>
          </a:xfrm>
          <a:prstGeom prst="rect">
            <a:avLst/>
          </a:prstGeom>
        </p:spPr>
        <p:txBody>
          <a:bodyPr/>
          <a:lstStyle/>
          <a:p>
            <a:r>
              <a:rPr lang="en-US" dirty="0" smtClean="0"/>
              <a:t>Click to edit</a:t>
            </a:r>
            <a:endParaRPr lang="en-US" dirty="0"/>
          </a:p>
        </p:txBody>
      </p:sp>
      <p:sp>
        <p:nvSpPr>
          <p:cNvPr id="5" name="Content Placeholder 4"/>
          <p:cNvSpPr>
            <a:spLocks noGrp="1"/>
          </p:cNvSpPr>
          <p:nvPr>
            <p:ph sz="quarter" idx="13"/>
          </p:nvPr>
        </p:nvSpPr>
        <p:spPr>
          <a:xfrm>
            <a:off x="391837" y="954630"/>
            <a:ext cx="4229143" cy="55652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4620980" y="927609"/>
            <a:ext cx="4215630" cy="559225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7"/>
          <p:cNvSpPr>
            <a:spLocks noGrp="1"/>
          </p:cNvSpPr>
          <p:nvPr>
            <p:ph type="dt" sz="half" idx="15"/>
          </p:nvPr>
        </p:nvSpPr>
        <p:spPr/>
        <p:txBody>
          <a:bodyPr/>
          <a:lstStyle>
            <a:lvl1pPr>
              <a:defRPr/>
            </a:lvl1pPr>
          </a:lstStyle>
          <a:p>
            <a:pPr>
              <a:defRPr/>
            </a:pPr>
            <a:fld id="{8E7AB36F-7893-CC4F-85A9-B47F351A5246}" type="datetimeFigureOut">
              <a:rPr lang="en-US"/>
              <a:pPr>
                <a:defRPr/>
              </a:pPr>
              <a:t>3/24/16</a:t>
            </a:fld>
            <a:endParaRPr lang="en-US"/>
          </a:p>
        </p:txBody>
      </p:sp>
      <p:sp>
        <p:nvSpPr>
          <p:cNvPr id="8" name="Slide Number Placeholder 8"/>
          <p:cNvSpPr>
            <a:spLocks noGrp="1"/>
          </p:cNvSpPr>
          <p:nvPr>
            <p:ph type="sldNum" sz="quarter" idx="16"/>
          </p:nvPr>
        </p:nvSpPr>
        <p:spPr/>
        <p:txBody>
          <a:bodyPr/>
          <a:lstStyle>
            <a:lvl1pPr>
              <a:defRPr/>
            </a:lvl1pPr>
          </a:lstStyle>
          <a:p>
            <a:pPr>
              <a:defRPr/>
            </a:pPr>
            <a:fld id="{B068B0B4-D12D-1D48-808F-70A63D42906A}" type="slidenum">
              <a:rPr lang="en-US"/>
              <a:pPr>
                <a:defRPr/>
              </a:pPr>
              <a:t>‹#›</a:t>
            </a:fld>
            <a:endParaRPr lang="en-US"/>
          </a:p>
        </p:txBody>
      </p:sp>
      <p:sp>
        <p:nvSpPr>
          <p:cNvPr id="9" name="Footer Placeholder 9"/>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183923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595959"/>
                </a:solidFill>
              </a:defRPr>
            </a:lvl1pPr>
          </a:lstStyle>
          <a:p>
            <a:pPr>
              <a:defRPr/>
            </a:pPr>
            <a:fld id="{F18A00B7-327E-8242-95CC-67061A801D47}" type="datetime1">
              <a:rPr lang="en-US"/>
              <a:pPr>
                <a:defRPr/>
              </a:pPr>
              <a:t>3/24/16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lumMod val="65000"/>
                    <a:lumOff val="35000"/>
                  </a:schemeClr>
                </a:solidFill>
                <a:latin typeface="Arial" pitchFamily="34" charset="0"/>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595959"/>
                </a:solidFill>
              </a:defRPr>
            </a:lvl1pPr>
          </a:lstStyle>
          <a:p>
            <a:pPr>
              <a:defRPr/>
            </a:pPr>
            <a:fld id="{DA63256A-0CA4-E942-907F-2A3744F1B2DE}" type="slidenum">
              <a:rPr lang="en-US"/>
              <a:pPr>
                <a:defRPr/>
              </a:pPr>
              <a:t>‹#›</a:t>
            </a:fld>
            <a:endParaRPr lang="en-US"/>
          </a:p>
        </p:txBody>
      </p:sp>
      <p:pic>
        <p:nvPicPr>
          <p:cNvPr id="1029" name="Picture 10" descr="MSU thinner spear_green RGB.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7200" y="6253163"/>
            <a:ext cx="822960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PPT-MSUE Top Stripe.jp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Lst>
  <p:txStyles>
    <p:titleStyle>
      <a:lvl1pPr algn="ctr" defTabSz="457200" rtl="0" eaLnBrk="0" fontAlgn="base" hangingPunct="0">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0.gi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1.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2.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3.png"/><Relationship Id="rId3" Type="http://schemas.openxmlformats.org/officeDocument/2006/relationships/image" Target="../media/image114.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3.png"/><Relationship Id="rId3" Type="http://schemas.openxmlformats.org/officeDocument/2006/relationships/image" Target="../media/image11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6.png"/><Relationship Id="rId3" Type="http://schemas.openxmlformats.org/officeDocument/2006/relationships/image" Target="../media/image117.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8.jpeg"/><Relationship Id="rId3" Type="http://schemas.openxmlformats.org/officeDocument/2006/relationships/image" Target="../media/image119.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baughm30@anr.msu.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 Id="rId3" Type="http://schemas.openxmlformats.org/officeDocument/2006/relationships/image" Target="../media/image3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 Id="rId3" Type="http://schemas.openxmlformats.org/officeDocument/2006/relationships/image" Target="../media/image5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jpeg"/><Relationship Id="rId3" Type="http://schemas.openxmlformats.org/officeDocument/2006/relationships/image" Target="../media/image5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image" Target="../media/image5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 Id="rId3" Type="http://schemas.openxmlformats.org/officeDocument/2006/relationships/image" Target="../media/image6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 Id="rId3" Type="http://schemas.openxmlformats.org/officeDocument/2006/relationships/image" Target="../media/image64.jpeg"/></Relationships>
</file>

<file path=ppt/slides/_rels/slide67.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 Id="rId3" Type="http://schemas.openxmlformats.org/officeDocument/2006/relationships/image" Target="../media/image6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70.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eg"/><Relationship Id="rId3" Type="http://schemas.openxmlformats.org/officeDocument/2006/relationships/image" Target="../media/image74.jpeg"/></Relationships>
</file>

<file path=ppt/slides/_rels/slide75.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 Id="rId3" Type="http://schemas.openxmlformats.org/officeDocument/2006/relationships/image" Target="../media/image78.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 Id="rId3" Type="http://schemas.openxmlformats.org/officeDocument/2006/relationships/image" Target="../media/image80.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4.jpeg"/><Relationship Id="rId3" Type="http://schemas.openxmlformats.org/officeDocument/2006/relationships/image" Target="../media/image85.jpeg"/></Relationships>
</file>

<file path=ppt/slides/_rels/slide88.xml.rels><?xml version="1.0" encoding="UTF-8" standalone="yes"?>
<Relationships xmlns="http://schemas.openxmlformats.org/package/2006/relationships"><Relationship Id="rId3" Type="http://schemas.openxmlformats.org/officeDocument/2006/relationships/image" Target="../media/image86.emf"/><Relationship Id="rId4" Type="http://schemas.openxmlformats.org/officeDocument/2006/relationships/image" Target="../media/image87.emf"/><Relationship Id="rId5" Type="http://schemas.openxmlformats.org/officeDocument/2006/relationships/image" Target="../media/image88.jpeg"/><Relationship Id="rId6" Type="http://schemas.openxmlformats.org/officeDocument/2006/relationships/image" Target="../media/image89.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7.png"/><Relationship Id="rId5" Type="http://schemas.openxmlformats.org/officeDocument/2006/relationships/image" Target="../media/image98.png"/><Relationship Id="rId6" Type="http://schemas.openxmlformats.org/officeDocument/2006/relationships/image" Target="../media/image9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98.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01.png"/><Relationship Id="rId5" Type="http://schemas.openxmlformats.org/officeDocument/2006/relationships/image" Target="../media/image102.png"/><Relationship Id="rId6" Type="http://schemas.openxmlformats.org/officeDocument/2006/relationships/image" Target="../media/image103.png"/><Relationship Id="rId7" Type="http://schemas.openxmlformats.org/officeDocument/2006/relationships/image" Target="../media/image10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99.xml.rels><?xml version="1.0" encoding="UTF-8" standalone="yes"?>
<Relationships xmlns="http://schemas.openxmlformats.org/package/2006/relationships"><Relationship Id="rId3" Type="http://schemas.openxmlformats.org/officeDocument/2006/relationships/image" Target="../media/image105.jpeg"/><Relationship Id="rId4" Type="http://schemas.openxmlformats.org/officeDocument/2006/relationships/image" Target="../media/image106.jpeg"/><Relationship Id="rId5" Type="http://schemas.openxmlformats.org/officeDocument/2006/relationships/image" Target="../media/image107.jpeg"/><Relationship Id="rId6" Type="http://schemas.openxmlformats.org/officeDocument/2006/relationships/image" Target="../media/image108.jpeg"/><Relationship Id="rId7" Type="http://schemas.openxmlformats.org/officeDocument/2006/relationships/image" Target="../media/image10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bwMode="auto">
          <a:xfrm>
            <a:off x="685800" y="1728788"/>
            <a:ext cx="7772400" cy="153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latin typeface="Gotham-Bold" charset="0"/>
                <a:ea typeface="ＭＳ Ｐゴシック" charset="0"/>
                <a:cs typeface="ＭＳ Ｐゴシック" charset="0"/>
              </a:rPr>
              <a:t>Introduction to </a:t>
            </a:r>
            <a:r>
              <a:rPr lang="en-US" dirty="0" smtClean="0">
                <a:latin typeface="Gotham-Bold" charset="0"/>
                <a:ea typeface="ＭＳ Ｐゴシック" charset="0"/>
                <a:cs typeface="ＭＳ Ｐゴシック" charset="0"/>
              </a:rPr>
              <a:t>Pesticides Used </a:t>
            </a:r>
            <a:r>
              <a:rPr lang="en-US" dirty="0">
                <a:latin typeface="Gotham-Bold" charset="0"/>
                <a:ea typeface="ＭＳ Ｐゴシック" charset="0"/>
                <a:cs typeface="ＭＳ Ｐゴシック" charset="0"/>
              </a:rPr>
              <a:t/>
            </a:r>
            <a:br>
              <a:rPr lang="en-US" dirty="0">
                <a:latin typeface="Gotham-Bold" charset="0"/>
                <a:ea typeface="ＭＳ Ｐゴシック" charset="0"/>
                <a:cs typeface="ＭＳ Ｐゴシック" charset="0"/>
              </a:rPr>
            </a:br>
            <a:r>
              <a:rPr lang="en-US" dirty="0">
                <a:latin typeface="Gotham-Bold" charset="0"/>
                <a:ea typeface="ＭＳ Ｐゴシック" charset="0"/>
                <a:cs typeface="ＭＳ Ｐゴシック" charset="0"/>
              </a:rPr>
              <a:t>in Fruit Production</a:t>
            </a:r>
          </a:p>
        </p:txBody>
      </p:sp>
      <p:sp>
        <p:nvSpPr>
          <p:cNvPr id="3" name="Subtitle 2"/>
          <p:cNvSpPr>
            <a:spLocks noGrp="1"/>
          </p:cNvSpPr>
          <p:nvPr>
            <p:ph type="subTitle" idx="1"/>
          </p:nvPr>
        </p:nvSpPr>
        <p:spPr>
          <a:xfrm>
            <a:off x="1371600" y="3660775"/>
            <a:ext cx="6400800" cy="2237442"/>
          </a:xfrm>
        </p:spPr>
        <p:txBody>
          <a:bodyPr>
            <a:normAutofit/>
          </a:bodyPr>
          <a:lstStyle/>
          <a:p>
            <a:pPr eaLnBrk="1" fontAlgn="auto" hangingPunct="1">
              <a:spcAft>
                <a:spcPts val="0"/>
              </a:spcAft>
              <a:buFont typeface="Arial"/>
              <a:buNone/>
              <a:defRPr/>
            </a:pPr>
            <a:r>
              <a:rPr lang="en-US" dirty="0" smtClean="0">
                <a:ea typeface="+mn-ea"/>
              </a:rPr>
              <a:t>Brad Baughman, MSU Extension</a:t>
            </a:r>
          </a:p>
          <a:p>
            <a:pPr eaLnBrk="1" fontAlgn="auto" hangingPunct="1">
              <a:spcAft>
                <a:spcPts val="0"/>
              </a:spcAft>
              <a:buFont typeface="Arial"/>
              <a:buNone/>
              <a:defRPr/>
            </a:pPr>
            <a:r>
              <a:rPr lang="en-US" dirty="0" smtClean="0">
                <a:ea typeface="+mn-ea"/>
              </a:rPr>
              <a:t>Horticulture Educator</a:t>
            </a:r>
          </a:p>
          <a:p>
            <a:pPr eaLnBrk="1" fontAlgn="auto" hangingPunct="1">
              <a:spcAft>
                <a:spcPts val="0"/>
              </a:spcAft>
              <a:buFont typeface="Arial"/>
              <a:buNone/>
              <a:defRPr/>
            </a:pPr>
            <a:r>
              <a:rPr lang="en-US" dirty="0" smtClean="0">
                <a:ea typeface="+mn-ea"/>
              </a:rPr>
              <a:t>Berrien County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Protectant</a:t>
            </a:r>
            <a:endParaRPr lang="en-US" dirty="0">
              <a:latin typeface="Arial Black" charset="0"/>
              <a:ea typeface="ＭＳ Ｐゴシック" charset="0"/>
              <a:cs typeface="ＭＳ Ｐゴシック" charset="0"/>
            </a:endParaRPr>
          </a:p>
        </p:txBody>
      </p:sp>
      <p:sp>
        <p:nvSpPr>
          <p:cNvPr id="5" name="Rectangle 3"/>
          <p:cNvSpPr>
            <a:spLocks noGrp="1" noChangeArrowheads="1"/>
          </p:cNvSpPr>
          <p:nvPr>
            <p:ph idx="1"/>
          </p:nvPr>
        </p:nvSpPr>
        <p:spPr>
          <a:xfrm>
            <a:off x="457200" y="1360488"/>
            <a:ext cx="8229600" cy="4927600"/>
          </a:xfrm>
        </p:spPr>
        <p:txBody>
          <a:bodyPr>
            <a:normAutofit/>
          </a:bodyPr>
          <a:lstStyle/>
          <a:p>
            <a:pPr eaLnBrk="1" hangingPunct="1">
              <a:defRPr/>
            </a:pPr>
            <a:r>
              <a:rPr lang="en-US" dirty="0" smtClean="0">
                <a:solidFill>
                  <a:schemeClr val="accent6">
                    <a:lumMod val="75000"/>
                  </a:schemeClr>
                </a:solidFill>
              </a:rPr>
              <a:t>Salts and Mineral oils (NC)</a:t>
            </a:r>
          </a:p>
          <a:p>
            <a:pPr lvl="1" eaLnBrk="1" hangingPunct="1">
              <a:defRPr/>
            </a:pPr>
            <a:r>
              <a:rPr lang="en-US" dirty="0" smtClean="0">
                <a:solidFill>
                  <a:srgbClr val="000000"/>
                </a:solidFill>
              </a:rPr>
              <a:t>Best on </a:t>
            </a:r>
            <a:r>
              <a:rPr lang="en-US" u="sng" dirty="0" smtClean="0">
                <a:solidFill>
                  <a:srgbClr val="000000"/>
                </a:solidFill>
              </a:rPr>
              <a:t>powdery mildew</a:t>
            </a:r>
          </a:p>
          <a:p>
            <a:pPr lvl="1" eaLnBrk="1" hangingPunct="1">
              <a:defRPr/>
            </a:pPr>
            <a:r>
              <a:rPr lang="en-US" dirty="0" err="1" smtClean="0">
                <a:solidFill>
                  <a:schemeClr val="accent6">
                    <a:lumMod val="75000"/>
                  </a:schemeClr>
                </a:solidFill>
              </a:rPr>
              <a:t>Armicarb</a:t>
            </a:r>
            <a:r>
              <a:rPr lang="en-US" dirty="0" smtClean="0">
                <a:solidFill>
                  <a:schemeClr val="accent6">
                    <a:lumMod val="75000"/>
                  </a:schemeClr>
                </a:solidFill>
              </a:rPr>
              <a:t>, </a:t>
            </a:r>
            <a:r>
              <a:rPr lang="en-US" dirty="0" err="1" smtClean="0">
                <a:solidFill>
                  <a:schemeClr val="accent6">
                    <a:lumMod val="75000"/>
                  </a:schemeClr>
                </a:solidFill>
              </a:rPr>
              <a:t>Kaligreen</a:t>
            </a:r>
            <a:endParaRPr lang="en-US" dirty="0" smtClean="0">
              <a:solidFill>
                <a:schemeClr val="accent6">
                  <a:lumMod val="75000"/>
                </a:schemeClr>
              </a:solidFill>
            </a:endParaRPr>
          </a:p>
          <a:p>
            <a:pPr lvl="2" eaLnBrk="1" hangingPunct="1">
              <a:defRPr/>
            </a:pPr>
            <a:r>
              <a:rPr lang="en-US" dirty="0" smtClean="0">
                <a:solidFill>
                  <a:srgbClr val="000000"/>
                </a:solidFill>
              </a:rPr>
              <a:t>can cure powdery</a:t>
            </a:r>
          </a:p>
          <a:p>
            <a:pPr lvl="1" eaLnBrk="1" hangingPunct="1">
              <a:defRPr/>
            </a:pPr>
            <a:r>
              <a:rPr lang="en-US" dirty="0" smtClean="0">
                <a:solidFill>
                  <a:schemeClr val="accent6">
                    <a:lumMod val="75000"/>
                  </a:schemeClr>
                </a:solidFill>
              </a:rPr>
              <a:t>JMS </a:t>
            </a:r>
            <a:r>
              <a:rPr lang="en-US" dirty="0" err="1" smtClean="0">
                <a:solidFill>
                  <a:schemeClr val="accent6">
                    <a:lumMod val="75000"/>
                  </a:schemeClr>
                </a:solidFill>
              </a:rPr>
              <a:t>Stylet</a:t>
            </a:r>
            <a:r>
              <a:rPr lang="en-US" dirty="0" smtClean="0">
                <a:solidFill>
                  <a:schemeClr val="accent6">
                    <a:lumMod val="75000"/>
                  </a:schemeClr>
                </a:solidFill>
              </a:rPr>
              <a:t> Oil</a:t>
            </a:r>
          </a:p>
          <a:p>
            <a:pPr lvl="2" eaLnBrk="1" hangingPunct="1">
              <a:defRPr/>
            </a:pPr>
            <a:r>
              <a:rPr lang="en-US" dirty="0" smtClean="0">
                <a:solidFill>
                  <a:srgbClr val="000000"/>
                </a:solidFill>
              </a:rPr>
              <a:t>“</a:t>
            </a:r>
            <a:r>
              <a:rPr lang="en-US" dirty="0" err="1" smtClean="0">
                <a:solidFill>
                  <a:srgbClr val="000000"/>
                </a:solidFill>
              </a:rPr>
              <a:t>parafinnic</a:t>
            </a:r>
            <a:r>
              <a:rPr lang="en-US" dirty="0" smtClean="0">
                <a:solidFill>
                  <a:srgbClr val="000000"/>
                </a:solidFill>
              </a:rPr>
              <a:t> oil”, </a:t>
            </a:r>
            <a:br>
              <a:rPr lang="en-US" dirty="0" smtClean="0">
                <a:solidFill>
                  <a:srgbClr val="000000"/>
                </a:solidFill>
              </a:rPr>
            </a:br>
            <a:r>
              <a:rPr lang="en-US" dirty="0" smtClean="0">
                <a:solidFill>
                  <a:srgbClr val="000000"/>
                </a:solidFill>
              </a:rPr>
              <a:t>mild insecticide activity,</a:t>
            </a:r>
            <a:br>
              <a:rPr lang="en-US" dirty="0" smtClean="0">
                <a:solidFill>
                  <a:srgbClr val="000000"/>
                </a:solidFill>
              </a:rPr>
            </a:br>
            <a:r>
              <a:rPr lang="en-US" dirty="0" smtClean="0">
                <a:solidFill>
                  <a:srgbClr val="000000"/>
                </a:solidFill>
              </a:rPr>
              <a:t>wide variety of uses,</a:t>
            </a:r>
            <a:br>
              <a:rPr lang="en-US" dirty="0" smtClean="0">
                <a:solidFill>
                  <a:srgbClr val="000000"/>
                </a:solidFill>
              </a:rPr>
            </a:br>
            <a:r>
              <a:rPr lang="en-US" dirty="0" smtClean="0">
                <a:solidFill>
                  <a:srgbClr val="000000"/>
                </a:solidFill>
              </a:rPr>
              <a:t>BEWARE of tank mixes</a:t>
            </a:r>
            <a:endParaRPr lang="en-US" dirty="0">
              <a:solidFill>
                <a:srgbClr val="000000"/>
              </a:solidFill>
            </a:endParaRPr>
          </a:p>
        </p:txBody>
      </p:sp>
      <p:pic>
        <p:nvPicPr>
          <p:cNvPr id="2" name="Picture 1" descr="An image of symptoms caused by powdery mildew infection on the leaves of wine grapes.  The leaves appear with a white, powdery substance on the surface that is the body of the pathogen.  Salts and mineral oils can both be used to manage powdery mildew." title="Wine grape powdery mildew"/>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73907" y="1360488"/>
            <a:ext cx="3348268" cy="473589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SU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73" y="6560014"/>
            <a:ext cx="750877" cy="258301"/>
          </a:xfrm>
          <a:prstGeom prst="rect">
            <a:avLst/>
          </a:prstGeom>
        </p:spPr>
      </p:pic>
      <p:graphicFrame>
        <p:nvGraphicFramePr>
          <p:cNvPr id="6" name="Group 314" descr="#"/>
          <p:cNvGraphicFramePr>
            <a:graphicFrameLocks noGrp="1"/>
          </p:cNvGraphicFramePr>
          <p:nvPr>
            <p:extLst>
              <p:ext uri="{D42A27DB-BD31-4B8C-83A1-F6EECF244321}">
                <p14:modId xmlns:p14="http://schemas.microsoft.com/office/powerpoint/2010/main" val="393220745"/>
              </p:ext>
            </p:extLst>
          </p:nvPr>
        </p:nvGraphicFramePr>
        <p:xfrm>
          <a:off x="540925" y="1295400"/>
          <a:ext cx="5311235" cy="4025829"/>
        </p:xfrm>
        <a:graphic>
          <a:graphicData uri="http://schemas.openxmlformats.org/drawingml/2006/table">
            <a:tbl>
              <a:tblPr firstRow="1"/>
              <a:tblGrid>
                <a:gridCol w="2908534"/>
                <a:gridCol w="2402701"/>
              </a:tblGrid>
              <a:tr h="100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venir Book"/>
                          <a:cs typeface="Avenir Book"/>
                        </a:rPr>
                        <a:t>Trade name</a:t>
                      </a:r>
                    </a:p>
                  </a:txBody>
                  <a:tcPr anchor="b" horzOverflow="overflow">
                    <a:lnL cap="flat">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venir Book"/>
                          <a:cs typeface="Avenir Book"/>
                        </a:rPr>
                        <a:t>IPR score per application</a:t>
                      </a:r>
                    </a:p>
                  </a:txBody>
                  <a:tcPr anchor="b" horzOverflow="overflow">
                    <a:lnL>
                      <a:noFill/>
                    </a:lnL>
                    <a:lnR cap="flat">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431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8000FF"/>
                          </a:solidFill>
                          <a:effectLst/>
                          <a:latin typeface="Avenir Book"/>
                          <a:cs typeface="Avenir Book"/>
                        </a:rPr>
                        <a:t>Danitol</a:t>
                      </a:r>
                      <a:r>
                        <a:rPr kumimoji="0" lang="en-US" sz="2000" b="1" i="0" u="none" strike="noStrike" cap="none" normalizeH="0" baseline="0" dirty="0" smtClean="0">
                          <a:ln>
                            <a:noFill/>
                          </a:ln>
                          <a:solidFill>
                            <a:srgbClr val="8000FF"/>
                          </a:solidFill>
                          <a:effectLst/>
                          <a:latin typeface="Avenir Book"/>
                          <a:cs typeface="Avenir Book"/>
                        </a:rPr>
                        <a:t> 2.4 EC</a:t>
                      </a: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FF"/>
                          </a:solidFill>
                          <a:effectLst/>
                          <a:latin typeface="Avenir Book"/>
                          <a:cs typeface="Avenir Book"/>
                        </a:rPr>
                        <a:t>7.26</a:t>
                      </a: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31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60000"/>
                              <a:lumOff val="40000"/>
                            </a:schemeClr>
                          </a:solidFill>
                          <a:effectLst/>
                          <a:latin typeface="Avenir Book"/>
                          <a:cs typeface="Avenir Book"/>
                        </a:rPr>
                        <a:t>Delegate WG</a:t>
                      </a:r>
                    </a:p>
                  </a:txBody>
                  <a:tcPr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60000"/>
                              <a:lumOff val="40000"/>
                            </a:schemeClr>
                          </a:solidFill>
                          <a:effectLst/>
                          <a:latin typeface="Avenir Book"/>
                          <a:cs typeface="Avenir Book"/>
                        </a:rPr>
                        <a:t>4.59</a:t>
                      </a:r>
                    </a:p>
                  </a:txBody>
                  <a:tcPr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tr>
              <a:tr h="431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venir Book"/>
                          <a:cs typeface="Avenir Book"/>
                        </a:rPr>
                        <a:t>Aqua </a:t>
                      </a:r>
                      <a:r>
                        <a:rPr kumimoji="0" lang="en-US" sz="2000" b="1" i="0" u="none" strike="noStrike" cap="none" normalizeH="0" baseline="0" dirty="0" err="1" smtClean="0">
                          <a:ln>
                            <a:noFill/>
                          </a:ln>
                          <a:solidFill>
                            <a:srgbClr val="FF0000"/>
                          </a:solidFill>
                          <a:effectLst/>
                          <a:latin typeface="Avenir Book"/>
                          <a:cs typeface="Avenir Book"/>
                        </a:rPr>
                        <a:t>Malathion</a:t>
                      </a:r>
                      <a:endParaRPr kumimoji="0" lang="en-US" sz="2000" b="1" i="0" u="none" strike="noStrike" cap="none" normalizeH="0" baseline="0" dirty="0" smtClean="0">
                        <a:ln>
                          <a:noFill/>
                        </a:ln>
                        <a:solidFill>
                          <a:srgbClr val="FF0000"/>
                        </a:solidFill>
                        <a:effectLst/>
                        <a:latin typeface="Avenir Book"/>
                        <a:cs typeface="Avenir Book"/>
                      </a:endParaRPr>
                    </a:p>
                  </a:txBody>
                  <a:tcPr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venir Book"/>
                          <a:cs typeface="Avenir Book"/>
                        </a:rPr>
                        <a:t>3.29</a:t>
                      </a:r>
                    </a:p>
                  </a:txBody>
                  <a:tcPr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tr>
              <a:tr h="431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Avenir Book"/>
                          <a:cs typeface="Avenir Book"/>
                        </a:rPr>
                        <a:t>Imidan</a:t>
                      </a:r>
                      <a:r>
                        <a:rPr kumimoji="0" lang="en-US" sz="2000" b="1" i="0" u="none" strike="noStrike" cap="none" normalizeH="0" baseline="0" dirty="0" smtClean="0">
                          <a:ln>
                            <a:noFill/>
                          </a:ln>
                          <a:solidFill>
                            <a:srgbClr val="FF0000"/>
                          </a:solidFill>
                          <a:effectLst/>
                          <a:latin typeface="Avenir Book"/>
                          <a:cs typeface="Avenir Book"/>
                        </a:rPr>
                        <a:t> 70W</a:t>
                      </a:r>
                    </a:p>
                  </a:txBody>
                  <a:tcPr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venir Book"/>
                          <a:cs typeface="Avenir Book"/>
                        </a:rPr>
                        <a:t>1.72</a:t>
                      </a:r>
                    </a:p>
                  </a:txBody>
                  <a:tcPr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tr>
              <a:tr h="431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8000FF"/>
                          </a:solidFill>
                          <a:effectLst/>
                          <a:latin typeface="Avenir Book"/>
                          <a:cs typeface="Avenir Book"/>
                        </a:rPr>
                        <a:t>Mustang Max</a:t>
                      </a:r>
                    </a:p>
                  </a:txBody>
                  <a:tcPr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FF"/>
                          </a:solidFill>
                          <a:effectLst/>
                          <a:latin typeface="Avenir Book"/>
                          <a:cs typeface="Avenir Book"/>
                        </a:rPr>
                        <a:t>0.16</a:t>
                      </a:r>
                    </a:p>
                  </a:txBody>
                  <a:tcPr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tr>
              <a:tr h="431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9C403"/>
                          </a:solidFill>
                          <a:effectLst/>
                          <a:latin typeface="Avenir Book"/>
                          <a:cs typeface="Avenir Book"/>
                        </a:rPr>
                        <a:t>Intrepid 2F</a:t>
                      </a:r>
                    </a:p>
                  </a:txBody>
                  <a:tcPr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9C403"/>
                          </a:solidFill>
                          <a:effectLst/>
                          <a:latin typeface="Avenir Book"/>
                          <a:cs typeface="Avenir Book"/>
                        </a:rPr>
                        <a:t>0.002</a:t>
                      </a:r>
                    </a:p>
                  </a:txBody>
                  <a:tcPr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tr>
              <a:tr h="431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8000"/>
                          </a:solidFill>
                          <a:effectLst/>
                          <a:latin typeface="Avenir Book"/>
                          <a:cs typeface="Avenir Book"/>
                        </a:rPr>
                        <a:t>Dipel</a:t>
                      </a:r>
                      <a:endParaRPr kumimoji="0" lang="en-US" sz="2000" b="1" i="0" u="none" strike="noStrike" cap="none" normalizeH="0" baseline="0" dirty="0" smtClean="0">
                        <a:ln>
                          <a:noFill/>
                        </a:ln>
                        <a:solidFill>
                          <a:srgbClr val="008000"/>
                        </a:solidFill>
                        <a:effectLst/>
                        <a:latin typeface="Avenir Book"/>
                        <a:cs typeface="Avenir Book"/>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8000"/>
                          </a:solidFill>
                          <a:effectLst/>
                          <a:latin typeface="Avenir Book"/>
                          <a:cs typeface="Avenir Book"/>
                        </a:rPr>
                        <a:t>NA</a:t>
                      </a: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Text Box 315"/>
          <p:cNvSpPr txBox="1">
            <a:spLocks noChangeArrowheads="1"/>
          </p:cNvSpPr>
          <p:nvPr/>
        </p:nvSpPr>
        <p:spPr bwMode="auto">
          <a:xfrm>
            <a:off x="533400" y="5321232"/>
            <a:ext cx="6872110" cy="307777"/>
          </a:xfrm>
          <a:prstGeom prst="rect">
            <a:avLst/>
          </a:prstGeom>
          <a:noFill/>
          <a:ln w="9525">
            <a:noFill/>
            <a:miter lim="800000"/>
            <a:headEnd/>
            <a:tailEnd/>
          </a:ln>
        </p:spPr>
        <p:txBody>
          <a:bodyPr wrap="square">
            <a:spAutoFit/>
          </a:bodyPr>
          <a:lstStyle/>
          <a:p>
            <a:r>
              <a:rPr lang="en-US" sz="1400" dirty="0" smtClean="0">
                <a:latin typeface="Avenir Book"/>
                <a:cs typeface="Avenir Book"/>
              </a:rPr>
              <a:t>IPR = Insecticide program risk (kg AI per hectare / LD</a:t>
            </a:r>
            <a:r>
              <a:rPr lang="en-US" sz="1400" baseline="-25000" dirty="0" smtClean="0">
                <a:latin typeface="Avenir Book"/>
                <a:cs typeface="Avenir Book"/>
              </a:rPr>
              <a:t>50</a:t>
            </a:r>
            <a:r>
              <a:rPr lang="en-US" sz="1400" dirty="0" smtClean="0">
                <a:latin typeface="Avenir Book"/>
                <a:cs typeface="Avenir Book"/>
              </a:rPr>
              <a:t>)</a:t>
            </a:r>
            <a:endParaRPr lang="en-US" sz="1400" dirty="0">
              <a:latin typeface="Avenir Book"/>
              <a:cs typeface="Avenir Book"/>
            </a:endParaRPr>
          </a:p>
        </p:txBody>
      </p:sp>
      <p:sp>
        <p:nvSpPr>
          <p:cNvPr id="2" name="Down Arrow 1" descr="Arrow"/>
          <p:cNvSpPr/>
          <p:nvPr/>
        </p:nvSpPr>
        <p:spPr>
          <a:xfrm rot="10800000">
            <a:off x="6027232" y="2562256"/>
            <a:ext cx="815381" cy="2424675"/>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6181245" y="1792815"/>
            <a:ext cx="557164" cy="769441"/>
          </a:xfrm>
          <a:prstGeom prst="rect">
            <a:avLst/>
          </a:prstGeom>
          <a:noFill/>
        </p:spPr>
        <p:txBody>
          <a:bodyPr wrap="none" rtlCol="0">
            <a:spAutoFit/>
          </a:bodyPr>
          <a:lstStyle/>
          <a:p>
            <a:r>
              <a:rPr lang="en-US" sz="4400" b="1" dirty="0" smtClean="0">
                <a:latin typeface="Wingdings" charset="2"/>
                <a:cs typeface="Wingdings" charset="2"/>
              </a:rPr>
              <a:t>N</a:t>
            </a:r>
            <a:endParaRPr lang="en-US" sz="4400" b="1" dirty="0">
              <a:latin typeface="Wingdings" charset="2"/>
              <a:cs typeface="Wingdings" charset="2"/>
            </a:endParaRPr>
          </a:p>
        </p:txBody>
      </p:sp>
      <p:cxnSp>
        <p:nvCxnSpPr>
          <p:cNvPr id="14" name="Straight Connector 13" descr="#"/>
          <p:cNvCxnSpPr/>
          <p:nvPr/>
        </p:nvCxnSpPr>
        <p:spPr>
          <a:xfrm>
            <a:off x="304800" y="914400"/>
            <a:ext cx="8534400" cy="0"/>
          </a:xfrm>
          <a:prstGeom prst="line">
            <a:avLst/>
          </a:prstGeom>
          <a:ln w="41275" cmpd="thickThin">
            <a:solidFill>
              <a:schemeClr val="tx2">
                <a:lumMod val="60000"/>
                <a:lumOff val="40000"/>
              </a:schemeClr>
            </a:solidFill>
          </a:ln>
          <a:effectLst>
            <a:outerShdw blurRad="101600" dist="38100" dir="594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0173" y="658915"/>
            <a:ext cx="9113827" cy="701913"/>
          </a:xfrm>
          <a:solidFill>
            <a:schemeClr val="bg1"/>
          </a:solidFill>
        </p:spPr>
        <p:txBody>
          <a:bodyPr>
            <a:noAutofit/>
          </a:bodyPr>
          <a:lstStyle/>
          <a:p>
            <a:r>
              <a:rPr lang="en-US" sz="2400" dirty="0" smtClean="0"/>
              <a:t>Relative Hazard of Common Fruit Crop Insecticides</a:t>
            </a:r>
            <a:endParaRPr lang="en-US" sz="2400" dirty="0"/>
          </a:p>
        </p:txBody>
      </p:sp>
    </p:spTree>
    <p:extLst>
      <p:ext uri="{BB962C8B-B14F-4D97-AF65-F5344CB8AC3E}">
        <p14:creationId xmlns:p14="http://schemas.microsoft.com/office/powerpoint/2010/main" val="1989011344"/>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hidden="1"/>
          <p:cNvSpPr>
            <a:spLocks noGrp="1"/>
          </p:cNvSpPr>
          <p:nvPr>
            <p:ph type="title"/>
          </p:nvPr>
        </p:nvSpPr>
        <p:spPr/>
        <p:txBody>
          <a:bodyPr/>
          <a:lstStyle/>
          <a:p>
            <a:r>
              <a:rPr lang="en-US" dirty="0" err="1" smtClean="0">
                <a:solidFill>
                  <a:schemeClr val="tx1"/>
                </a:solidFill>
              </a:rPr>
              <a:t>Beehazards</a:t>
            </a:r>
            <a:endParaRPr lang="en-US" dirty="0">
              <a:solidFill>
                <a:schemeClr val="tx1"/>
              </a:solidFill>
            </a:endParaRPr>
          </a:p>
        </p:txBody>
      </p:sp>
      <p:sp>
        <p:nvSpPr>
          <p:cNvPr id="29" name="Content Placeholder 28"/>
          <p:cNvSpPr>
            <a:spLocks noGrp="1"/>
          </p:cNvSpPr>
          <p:nvPr>
            <p:ph idx="1"/>
          </p:nvPr>
        </p:nvSpPr>
        <p:spPr/>
        <p:txBody>
          <a:bodyPr/>
          <a:lstStyle/>
          <a:p>
            <a:endParaRPr lang="en-US"/>
          </a:p>
        </p:txBody>
      </p:sp>
      <p:pic>
        <p:nvPicPr>
          <p:cNvPr id="4" name="Picture 3" descr="Ways pesticides can reach bees"/>
          <p:cNvPicPr>
            <a:picLocks noChangeAspect="1"/>
          </p:cNvPicPr>
          <p:nvPr/>
        </p:nvPicPr>
        <p:blipFill>
          <a:blip r:embed="rId2"/>
          <a:stretch>
            <a:fillRect/>
          </a:stretch>
        </p:blipFill>
        <p:spPr>
          <a:xfrm>
            <a:off x="0" y="-3991"/>
            <a:ext cx="9220200" cy="6923200"/>
          </a:xfrm>
          <a:prstGeom prst="rect">
            <a:avLst/>
          </a:prstGeom>
        </p:spPr>
      </p:pic>
      <p:sp>
        <p:nvSpPr>
          <p:cNvPr id="5" name="TextBox 4"/>
          <p:cNvSpPr txBox="1"/>
          <p:nvPr/>
        </p:nvSpPr>
        <p:spPr>
          <a:xfrm>
            <a:off x="144777" y="520005"/>
            <a:ext cx="6544420" cy="1384995"/>
          </a:xfrm>
          <a:prstGeom prst="rect">
            <a:avLst/>
          </a:prstGeom>
          <a:noFill/>
        </p:spPr>
        <p:txBody>
          <a:bodyPr wrap="none" rtlCol="0">
            <a:spAutoFit/>
          </a:bodyPr>
          <a:lstStyle/>
          <a:p>
            <a:pPr marL="342900" indent="-342900">
              <a:buFont typeface="Arial" panose="020B0604020202020204" pitchFamily="34" charset="0"/>
              <a:buChar char="•"/>
            </a:pPr>
            <a:r>
              <a:rPr lang="en-US" sz="2400" b="1" dirty="0" smtClean="0"/>
              <a:t>Many potential ways pesticides can reach bees</a:t>
            </a:r>
          </a:p>
          <a:p>
            <a:pPr marL="342900" indent="-342900">
              <a:buFont typeface="Arial" panose="020B0604020202020204" pitchFamily="34" charset="0"/>
              <a:buChar char="•"/>
            </a:pPr>
            <a:endParaRPr lang="en-US" sz="1200" b="1" dirty="0"/>
          </a:p>
          <a:p>
            <a:pPr marL="342900" indent="-342900">
              <a:buFont typeface="Arial" panose="020B0604020202020204" pitchFamily="34" charset="0"/>
              <a:buChar char="•"/>
            </a:pPr>
            <a:r>
              <a:rPr lang="en-US" sz="2400" b="1" dirty="0" smtClean="0"/>
              <a:t>Reduce exposure by following label restrictions</a:t>
            </a:r>
          </a:p>
          <a:p>
            <a:endParaRPr lang="en-US" sz="2400" b="1" dirty="0"/>
          </a:p>
        </p:txBody>
      </p:sp>
    </p:spTree>
    <p:extLst>
      <p:ext uri="{BB962C8B-B14F-4D97-AF65-F5344CB8AC3E}">
        <p14:creationId xmlns:p14="http://schemas.microsoft.com/office/powerpoint/2010/main" val="938786709"/>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Minimizing Pesticide Risk to Bees</a:t>
            </a:r>
            <a:endParaRPr lang="en-US" dirty="0"/>
          </a:p>
        </p:txBody>
      </p:sp>
      <p:sp>
        <p:nvSpPr>
          <p:cNvPr id="3" name="Content Placeholder 2"/>
          <p:cNvSpPr>
            <a:spLocks noGrp="1"/>
          </p:cNvSpPr>
          <p:nvPr>
            <p:ph idx="1"/>
          </p:nvPr>
        </p:nvSpPr>
        <p:spPr/>
        <p:txBody>
          <a:bodyPr/>
          <a:lstStyle/>
          <a:p>
            <a:r>
              <a:rPr lang="en-US" dirty="0" smtClean="0"/>
              <a:t>During bloom</a:t>
            </a:r>
          </a:p>
          <a:p>
            <a:pPr lvl="1"/>
            <a:r>
              <a:rPr lang="en-US" dirty="0" smtClean="0"/>
              <a:t>Follow the Pollinator Safety section of the label</a:t>
            </a:r>
          </a:p>
          <a:p>
            <a:pPr lvl="1"/>
            <a:r>
              <a:rPr lang="en-US" dirty="0" smtClean="0"/>
              <a:t>Use only bee safe insecticides (e.g. </a:t>
            </a:r>
            <a:r>
              <a:rPr lang="en-US" dirty="0" err="1" smtClean="0"/>
              <a:t>Dipel</a:t>
            </a:r>
            <a:r>
              <a:rPr lang="en-US" dirty="0" smtClean="0"/>
              <a:t> or Intrepid for caterpillars)</a:t>
            </a:r>
          </a:p>
          <a:p>
            <a:pPr lvl="1"/>
            <a:r>
              <a:rPr lang="en-US" dirty="0" smtClean="0"/>
              <a:t>Check MSU’s E154 Pest Management Guide</a:t>
            </a:r>
          </a:p>
          <a:p>
            <a:pPr lvl="1"/>
            <a:r>
              <a:rPr lang="en-US" dirty="0" smtClean="0"/>
              <a:t>Spray when bees aren’t active</a:t>
            </a:r>
          </a:p>
          <a:p>
            <a:r>
              <a:rPr lang="en-US" dirty="0" smtClean="0"/>
              <a:t>After bloom </a:t>
            </a:r>
          </a:p>
          <a:p>
            <a:pPr lvl="1"/>
            <a:r>
              <a:rPr lang="en-US" dirty="0" smtClean="0"/>
              <a:t>Spray when bees aren’t active</a:t>
            </a:r>
          </a:p>
          <a:p>
            <a:pPr lvl="1"/>
            <a:r>
              <a:rPr lang="en-US" dirty="0" smtClean="0"/>
              <a:t>Avoid drift onto adjacent blooming habitat </a:t>
            </a:r>
          </a:p>
          <a:p>
            <a:pPr lvl="1"/>
            <a:endParaRPr lang="en-US" dirty="0"/>
          </a:p>
        </p:txBody>
      </p:sp>
      <p:pic>
        <p:nvPicPr>
          <p:cNvPr id="1026" name="Picture 2" descr="Bee haz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3256" y="4147532"/>
            <a:ext cx="1711686" cy="138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636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572" y="658915"/>
            <a:ext cx="7244227" cy="701912"/>
          </a:xfrm>
        </p:spPr>
        <p:txBody>
          <a:bodyPr>
            <a:normAutofit fontScale="90000"/>
          </a:bodyPr>
          <a:lstStyle/>
          <a:p>
            <a:r>
              <a:rPr lang="en-US" sz="3600" dirty="0" smtClean="0">
                <a:solidFill>
                  <a:srgbClr val="008000"/>
                </a:solidFill>
              </a:rPr>
              <a:t>Recommended Best Practices</a:t>
            </a:r>
            <a:endParaRPr lang="en-US" sz="3600" dirty="0">
              <a:solidFill>
                <a:srgbClr val="008000"/>
              </a:solidFill>
            </a:endParaRPr>
          </a:p>
        </p:txBody>
      </p:sp>
      <p:sp>
        <p:nvSpPr>
          <p:cNvPr id="3" name="Content Placeholder 2"/>
          <p:cNvSpPr>
            <a:spLocks noGrp="1"/>
          </p:cNvSpPr>
          <p:nvPr>
            <p:ph idx="1"/>
          </p:nvPr>
        </p:nvSpPr>
        <p:spPr>
          <a:xfrm>
            <a:off x="457200" y="1417638"/>
            <a:ext cx="8229600" cy="4708526"/>
          </a:xfrm>
        </p:spPr>
        <p:txBody>
          <a:bodyPr>
            <a:normAutofit fontScale="92500"/>
          </a:bodyPr>
          <a:lstStyle/>
          <a:p>
            <a:pPr marL="0" indent="0">
              <a:buNone/>
            </a:pPr>
            <a:r>
              <a:rPr lang="en-US" sz="2800" dirty="0" smtClean="0"/>
              <a:t>During Bloom:</a:t>
            </a:r>
          </a:p>
          <a:p>
            <a:r>
              <a:rPr lang="en-US" sz="2800" dirty="0" smtClean="0"/>
              <a:t>Follow current labels.</a:t>
            </a:r>
          </a:p>
          <a:p>
            <a:r>
              <a:rPr lang="en-US" sz="2800" dirty="0" smtClean="0"/>
              <a:t>Select least toxic pesticides whenever possible.</a:t>
            </a:r>
          </a:p>
          <a:p>
            <a:pPr lvl="1"/>
            <a:r>
              <a:rPr lang="en-US" sz="2400" dirty="0" smtClean="0"/>
              <a:t>E-154 contains a toxicity table for bees by pesticide</a:t>
            </a:r>
          </a:p>
          <a:p>
            <a:r>
              <a:rPr lang="en-US" sz="2800" dirty="0" smtClean="0"/>
              <a:t>Spray when bees are less active.</a:t>
            </a:r>
          </a:p>
          <a:p>
            <a:pPr lvl="1"/>
            <a:r>
              <a:rPr lang="en-US" sz="2400" dirty="0" smtClean="0"/>
              <a:t>Temp </a:t>
            </a:r>
            <a:r>
              <a:rPr lang="en-US" sz="2400" dirty="0"/>
              <a:t>below 55°</a:t>
            </a:r>
            <a:r>
              <a:rPr lang="en-US" sz="2400" dirty="0" smtClean="0"/>
              <a:t>F, or after sunset </a:t>
            </a:r>
            <a:endParaRPr lang="en-US" sz="2400" dirty="0"/>
          </a:p>
          <a:p>
            <a:r>
              <a:rPr lang="en-US" sz="2800" dirty="0" smtClean="0"/>
              <a:t>Turn off sprayer when near </a:t>
            </a:r>
            <a:r>
              <a:rPr lang="en-US" sz="2800" dirty="0"/>
              <a:t>hives and </a:t>
            </a:r>
            <a:r>
              <a:rPr lang="en-US" sz="2800" dirty="0" smtClean="0"/>
              <a:t>avoid </a:t>
            </a:r>
            <a:r>
              <a:rPr lang="en-US" sz="2800" dirty="0"/>
              <a:t>pesticide drift onto open flowers in adjacent </a:t>
            </a:r>
            <a:r>
              <a:rPr lang="en-US" sz="2800" dirty="0" smtClean="0"/>
              <a:t>habitat.</a:t>
            </a:r>
          </a:p>
          <a:p>
            <a:r>
              <a:rPr lang="en-US" sz="2800" dirty="0" smtClean="0"/>
              <a:t>Do not use any insecticides during bloom while bees are actively visiting flowers</a:t>
            </a:r>
            <a:r>
              <a:rPr lang="en-US" sz="2800" dirty="0"/>
              <a:t>.</a:t>
            </a:r>
            <a:endParaRPr lang="en-US" sz="2800" dirty="0" smtClean="0"/>
          </a:p>
        </p:txBody>
      </p:sp>
      <p:pic>
        <p:nvPicPr>
          <p:cNvPr id="7" name="Picture 6" descr="MSU logo green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712" y="6441049"/>
            <a:ext cx="1067288" cy="35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Bee on bloom"/>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712" y="86304"/>
            <a:ext cx="1366861" cy="1244551"/>
          </a:xfrm>
          <a:prstGeom prst="rect">
            <a:avLst/>
          </a:prstGeom>
        </p:spPr>
      </p:pic>
    </p:spTree>
    <p:extLst>
      <p:ext uri="{BB962C8B-B14F-4D97-AF65-F5344CB8AC3E}">
        <p14:creationId xmlns:p14="http://schemas.microsoft.com/office/powerpoint/2010/main" val="3045932081"/>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264" y="658915"/>
            <a:ext cx="7330535" cy="701912"/>
          </a:xfrm>
        </p:spPr>
        <p:txBody>
          <a:bodyPr>
            <a:normAutofit fontScale="90000"/>
          </a:bodyPr>
          <a:lstStyle/>
          <a:p>
            <a:r>
              <a:rPr lang="en-US" sz="3600" dirty="0" smtClean="0">
                <a:solidFill>
                  <a:srgbClr val="008000"/>
                </a:solidFill>
              </a:rPr>
              <a:t>Recommended Best Practices</a:t>
            </a:r>
            <a:endParaRPr lang="en-US" sz="3600" dirty="0">
              <a:solidFill>
                <a:srgbClr val="008000"/>
              </a:solidFill>
            </a:endParaRPr>
          </a:p>
        </p:txBody>
      </p:sp>
      <p:sp>
        <p:nvSpPr>
          <p:cNvPr id="3" name="Content Placeholder 2"/>
          <p:cNvSpPr>
            <a:spLocks noGrp="1"/>
          </p:cNvSpPr>
          <p:nvPr>
            <p:ph idx="1"/>
          </p:nvPr>
        </p:nvSpPr>
        <p:spPr>
          <a:xfrm>
            <a:off x="457200" y="1366856"/>
            <a:ext cx="8229600" cy="5016554"/>
          </a:xfrm>
        </p:spPr>
        <p:txBody>
          <a:bodyPr>
            <a:normAutofit lnSpcReduction="10000"/>
          </a:bodyPr>
          <a:lstStyle/>
          <a:p>
            <a:pPr marL="0" indent="0">
              <a:buNone/>
            </a:pPr>
            <a:r>
              <a:rPr lang="en-US" dirty="0" smtClean="0"/>
              <a:t>Post-Bloom:</a:t>
            </a:r>
          </a:p>
          <a:p>
            <a:r>
              <a:rPr lang="en-US" dirty="0" smtClean="0"/>
              <a:t>Communicate with beekeeper about hive removal.</a:t>
            </a:r>
          </a:p>
          <a:p>
            <a:r>
              <a:rPr lang="en-US" dirty="0" smtClean="0"/>
              <a:t>Minimize flowers in orchard floor with selective </a:t>
            </a:r>
            <a:r>
              <a:rPr lang="en-US" dirty="0"/>
              <a:t>herbicides or by </a:t>
            </a:r>
            <a:r>
              <a:rPr lang="en-US" dirty="0" smtClean="0"/>
              <a:t>mowing before spraying.</a:t>
            </a:r>
            <a:endParaRPr lang="en-US" dirty="0"/>
          </a:p>
          <a:p>
            <a:r>
              <a:rPr lang="en-US" dirty="0" smtClean="0"/>
              <a:t>Avoid pesticide drift onto open flowers in adjacent habitat.</a:t>
            </a:r>
          </a:p>
          <a:p>
            <a:r>
              <a:rPr lang="en-US" dirty="0" smtClean="0"/>
              <a:t>Plant non-crop flowers outside of orchards</a:t>
            </a:r>
          </a:p>
          <a:p>
            <a:pPr lvl="1"/>
            <a:r>
              <a:rPr lang="en-US" dirty="0" smtClean="0"/>
              <a:t>Native perennial plants following NRCS Tech Guide 20.</a:t>
            </a:r>
          </a:p>
          <a:p>
            <a:pPr lvl="1"/>
            <a:r>
              <a:rPr lang="en-US" dirty="0" smtClean="0"/>
              <a:t>Summer blooming cover crops.</a:t>
            </a:r>
          </a:p>
        </p:txBody>
      </p:sp>
      <p:pic>
        <p:nvPicPr>
          <p:cNvPr id="7" name="Picture 6" descr="MSU logo green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712" y="6441049"/>
            <a:ext cx="1067288" cy="35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Blo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12" y="86303"/>
            <a:ext cx="1280553" cy="1280553"/>
          </a:xfrm>
          <a:prstGeom prst="rect">
            <a:avLst/>
          </a:prstGeom>
        </p:spPr>
      </p:pic>
    </p:spTree>
    <p:extLst>
      <p:ext uri="{BB962C8B-B14F-4D97-AF65-F5344CB8AC3E}">
        <p14:creationId xmlns:p14="http://schemas.microsoft.com/office/powerpoint/2010/main" val="2167900206"/>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Herbicides</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527175"/>
            <a:ext cx="3951288" cy="4829175"/>
          </a:xfrm>
        </p:spPr>
        <p:txBody>
          <a:bodyPr/>
          <a:lstStyle/>
          <a:p>
            <a:pPr>
              <a:defRPr/>
            </a:pPr>
            <a:r>
              <a:rPr lang="en-US" dirty="0" smtClean="0"/>
              <a:t>Pre-emergent vs. Post-emergent</a:t>
            </a:r>
          </a:p>
          <a:p>
            <a:pPr>
              <a:defRPr/>
            </a:pPr>
            <a:endParaRPr lang="en-US" dirty="0"/>
          </a:p>
          <a:p>
            <a:pPr>
              <a:defRPr/>
            </a:pPr>
            <a:r>
              <a:rPr lang="en-US" dirty="0" smtClean="0"/>
              <a:t>Contact vs. Residual</a:t>
            </a:r>
          </a:p>
          <a:p>
            <a:pPr>
              <a:defRPr/>
            </a:pPr>
            <a:endParaRPr lang="en-US" dirty="0"/>
          </a:p>
          <a:p>
            <a:pPr>
              <a:defRPr/>
            </a:pPr>
            <a:r>
              <a:rPr lang="en-US" dirty="0" smtClean="0"/>
              <a:t>Grass vs. Broadleaf vs. Broad-spectrum</a:t>
            </a:r>
          </a:p>
          <a:p>
            <a:pPr>
              <a:defRPr/>
            </a:pPr>
            <a:endParaRPr lang="en-US" dirty="0"/>
          </a:p>
          <a:p>
            <a:pPr>
              <a:defRPr/>
            </a:pPr>
            <a:r>
              <a:rPr lang="en-US" dirty="0" smtClean="0"/>
              <a:t>Perennial activity</a:t>
            </a:r>
            <a:endParaRPr lang="en-US" dirty="0"/>
          </a:p>
        </p:txBody>
      </p:sp>
      <p:sp>
        <p:nvSpPr>
          <p:cNvPr id="4" name="Content Placeholder 3"/>
          <p:cNvSpPr>
            <a:spLocks noGrp="1"/>
          </p:cNvSpPr>
          <p:nvPr>
            <p:ph idx="13"/>
          </p:nvPr>
        </p:nvSpPr>
        <p:spPr>
          <a:xfrm>
            <a:off x="4735513" y="1527175"/>
            <a:ext cx="3951287" cy="4829175"/>
          </a:xfrm>
        </p:spPr>
        <p:txBody>
          <a:bodyPr/>
          <a:lstStyle/>
          <a:p>
            <a:pPr>
              <a:defRPr/>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Herbicides</a:t>
            </a:r>
            <a:endParaRPr lang="en-US" dirty="0">
              <a:latin typeface="Arial Black" charset="0"/>
              <a:ea typeface="ＭＳ Ｐゴシック" charset="0"/>
              <a:cs typeface="ＭＳ Ｐゴシック" charset="0"/>
            </a:endParaRPr>
          </a:p>
        </p:txBody>
      </p:sp>
      <p:sp>
        <p:nvSpPr>
          <p:cNvPr id="12290" name="Content Placeholder 2"/>
          <p:cNvSpPr>
            <a:spLocks noGrp="1"/>
          </p:cNvSpPr>
          <p:nvPr>
            <p:ph idx="1"/>
          </p:nvPr>
        </p:nvSpPr>
        <p:spPr bwMode="auto">
          <a:xfrm>
            <a:off x="457200" y="1360488"/>
            <a:ext cx="8229600" cy="4951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Char char="•"/>
              <a:defRPr/>
            </a:pPr>
            <a:r>
              <a:rPr lang="en-US" dirty="0" smtClean="0">
                <a:solidFill>
                  <a:srgbClr val="8000FF"/>
                </a:solidFill>
                <a:latin typeface="Arial" charset="0"/>
                <a:ea typeface="ＭＳ Ｐゴシック" charset="0"/>
                <a:cs typeface="Gotham Book" charset="0"/>
              </a:rPr>
              <a:t>A. Lipid Synthesis Inhibitors</a:t>
            </a:r>
            <a:endParaRPr lang="en-US" dirty="0">
              <a:solidFill>
                <a:srgbClr val="8000FF"/>
              </a:solidFill>
              <a:latin typeface="Arial" charset="0"/>
              <a:ea typeface="ＭＳ Ｐゴシック" charset="0"/>
              <a:cs typeface="Gotham Book" charset="0"/>
            </a:endParaRPr>
          </a:p>
          <a:p>
            <a:pPr>
              <a:buFont typeface="Arial" charset="0"/>
              <a:buChar char="•"/>
              <a:defRPr/>
            </a:pPr>
            <a:r>
              <a:rPr lang="en-US" dirty="0" smtClean="0">
                <a:solidFill>
                  <a:srgbClr val="FF00FF"/>
                </a:solidFill>
                <a:latin typeface="Arial" charset="0"/>
                <a:ea typeface="ＭＳ Ｐゴシック" charset="0"/>
                <a:cs typeface="Gotham Book" charset="0"/>
              </a:rPr>
              <a:t>B / G. Amino Acid Synthesis Inhibitors</a:t>
            </a:r>
          </a:p>
          <a:p>
            <a:pPr>
              <a:buFont typeface="Arial" charset="0"/>
              <a:buChar char="•"/>
              <a:defRPr/>
            </a:pPr>
            <a:r>
              <a:rPr lang="en-US" dirty="0" smtClean="0">
                <a:solidFill>
                  <a:schemeClr val="accent3">
                    <a:lumMod val="75000"/>
                  </a:schemeClr>
                </a:solidFill>
                <a:latin typeface="Arial" charset="0"/>
                <a:ea typeface="ＭＳ Ｐゴシック" charset="0"/>
                <a:cs typeface="Gotham Book" charset="0"/>
              </a:rPr>
              <a:t>C. Photosynthesis Inhibitors</a:t>
            </a:r>
          </a:p>
          <a:p>
            <a:pPr>
              <a:buFont typeface="Arial" charset="0"/>
              <a:buChar char="•"/>
              <a:defRPr/>
            </a:pPr>
            <a:r>
              <a:rPr lang="en-US" dirty="0" smtClean="0">
                <a:solidFill>
                  <a:srgbClr val="008000"/>
                </a:solidFill>
                <a:latin typeface="Arial" charset="0"/>
                <a:ea typeface="ＭＳ Ｐゴシック" charset="0"/>
                <a:cs typeface="Gotham Book" charset="0"/>
              </a:rPr>
              <a:t>D / E. Cell Membrane Disruptors</a:t>
            </a:r>
          </a:p>
          <a:p>
            <a:pPr>
              <a:buFont typeface="Arial" charset="0"/>
              <a:buChar char="•"/>
              <a:defRPr/>
            </a:pPr>
            <a:r>
              <a:rPr lang="en-US" dirty="0" smtClean="0">
                <a:solidFill>
                  <a:srgbClr val="FF0000"/>
                </a:solidFill>
                <a:latin typeface="Arial" charset="0"/>
                <a:ea typeface="ＭＳ Ｐゴシック" charset="0"/>
                <a:cs typeface="Gotham Book" charset="0"/>
              </a:rPr>
              <a:t>F. Pigment Inhibitors</a:t>
            </a:r>
          </a:p>
          <a:p>
            <a:pPr>
              <a:buFont typeface="Arial" charset="0"/>
              <a:buChar char="•"/>
              <a:defRPr/>
            </a:pPr>
            <a:r>
              <a:rPr lang="en-US" dirty="0" smtClean="0">
                <a:solidFill>
                  <a:srgbClr val="0000FF"/>
                </a:solidFill>
                <a:latin typeface="Arial" charset="0"/>
                <a:ea typeface="ＭＳ Ｐゴシック" charset="0"/>
                <a:cs typeface="Gotham Book" charset="0"/>
              </a:rPr>
              <a:t>K. Seedling Growth Inhibitors</a:t>
            </a:r>
          </a:p>
          <a:p>
            <a:pPr>
              <a:buFont typeface="Arial" charset="0"/>
              <a:buChar char="•"/>
              <a:defRPr/>
            </a:pPr>
            <a:r>
              <a:rPr lang="en-US" dirty="0" smtClean="0">
                <a:solidFill>
                  <a:srgbClr val="FF6600"/>
                </a:solidFill>
                <a:latin typeface="Arial" charset="0"/>
                <a:ea typeface="ＭＳ Ｐゴシック" charset="0"/>
                <a:cs typeface="Gotham Book" charset="0"/>
              </a:rPr>
              <a:t>O. Growth Regulators</a:t>
            </a:r>
          </a:p>
          <a:p>
            <a:pPr>
              <a:buFont typeface="Arial" charset="0"/>
              <a:buChar char="•"/>
              <a:defRPr/>
            </a:pPr>
            <a:r>
              <a:rPr lang="en-US" dirty="0" smtClean="0">
                <a:solidFill>
                  <a:srgbClr val="000000"/>
                </a:solidFill>
                <a:latin typeface="Arial" charset="0"/>
                <a:ea typeface="ＭＳ Ｐゴシック" charset="0"/>
                <a:cs typeface="Gotham Book" charset="0"/>
              </a:rPr>
              <a:t>(Other)</a:t>
            </a:r>
          </a:p>
          <a:p>
            <a:pPr lvl="1">
              <a:buFont typeface="Arial" charset="0"/>
              <a:buChar char="•"/>
              <a:defRPr/>
            </a:pPr>
            <a:endParaRPr lang="en-US" dirty="0" smtClean="0">
              <a:solidFill>
                <a:srgbClr val="008000"/>
              </a:solidFill>
              <a:latin typeface="Arial" charset="0"/>
              <a:ea typeface="ＭＳ Ｐゴシック" charset="0"/>
              <a:cs typeface="Gotham Book"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Herbicides</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527175"/>
            <a:ext cx="3951288" cy="4829175"/>
          </a:xfrm>
        </p:spPr>
        <p:txBody>
          <a:bodyPr/>
          <a:lstStyle/>
          <a:p>
            <a:pPr>
              <a:defRPr/>
            </a:pPr>
            <a:r>
              <a:rPr lang="en-US" dirty="0" smtClean="0">
                <a:solidFill>
                  <a:srgbClr val="8000FF"/>
                </a:solidFill>
              </a:rPr>
              <a:t>A. Lipid Biosynthesis Inhibitors</a:t>
            </a:r>
          </a:p>
          <a:p>
            <a:pPr lvl="1">
              <a:defRPr/>
            </a:pPr>
            <a:r>
              <a:rPr lang="en-US" dirty="0" err="1" smtClean="0">
                <a:solidFill>
                  <a:srgbClr val="8000FF"/>
                </a:solidFill>
              </a:rPr>
              <a:t>Fusilade</a:t>
            </a:r>
            <a:r>
              <a:rPr lang="en-US" dirty="0" smtClean="0">
                <a:solidFill>
                  <a:srgbClr val="8000FF"/>
                </a:solidFill>
              </a:rPr>
              <a:t>, </a:t>
            </a:r>
            <a:r>
              <a:rPr lang="en-US" dirty="0" err="1" smtClean="0">
                <a:solidFill>
                  <a:srgbClr val="8000FF"/>
                </a:solidFill>
              </a:rPr>
              <a:t>Poast</a:t>
            </a:r>
            <a:r>
              <a:rPr lang="en-US" dirty="0" smtClean="0">
                <a:solidFill>
                  <a:srgbClr val="8000FF"/>
                </a:solidFill>
              </a:rPr>
              <a:t>, Select</a:t>
            </a:r>
            <a:endParaRPr lang="en-US" dirty="0">
              <a:solidFill>
                <a:srgbClr val="8000FF"/>
              </a:solidFill>
            </a:endParaRPr>
          </a:p>
          <a:p>
            <a:pPr lvl="1">
              <a:defRPr/>
            </a:pPr>
            <a:r>
              <a:rPr lang="en-US" dirty="0" smtClean="0">
                <a:solidFill>
                  <a:srgbClr val="000000"/>
                </a:solidFill>
              </a:rPr>
              <a:t>Post-emergent</a:t>
            </a:r>
          </a:p>
          <a:p>
            <a:pPr lvl="1">
              <a:defRPr/>
            </a:pPr>
            <a:r>
              <a:rPr lang="en-US" dirty="0" smtClean="0">
                <a:solidFill>
                  <a:srgbClr val="000000"/>
                </a:solidFill>
              </a:rPr>
              <a:t>Grass only</a:t>
            </a:r>
          </a:p>
        </p:txBody>
      </p:sp>
      <p:sp>
        <p:nvSpPr>
          <p:cNvPr id="4" name="Content Placeholder 3"/>
          <p:cNvSpPr>
            <a:spLocks noGrp="1"/>
          </p:cNvSpPr>
          <p:nvPr>
            <p:ph idx="13"/>
          </p:nvPr>
        </p:nvSpPr>
        <p:spPr>
          <a:xfrm>
            <a:off x="4735513" y="1527175"/>
            <a:ext cx="3951287" cy="4829175"/>
          </a:xfrm>
        </p:spPr>
        <p:txBody>
          <a:bodyPr/>
          <a:lstStyle/>
          <a:p>
            <a:pP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Herbicides</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527175"/>
            <a:ext cx="3951288" cy="4829175"/>
          </a:xfrm>
        </p:spPr>
        <p:txBody>
          <a:bodyPr/>
          <a:lstStyle/>
          <a:p>
            <a:pPr>
              <a:defRPr/>
            </a:pPr>
            <a:r>
              <a:rPr lang="en-US" dirty="0" smtClean="0">
                <a:solidFill>
                  <a:srgbClr val="FF00FF"/>
                </a:solidFill>
              </a:rPr>
              <a:t>Amino Acid Synthesis Inhibitors</a:t>
            </a:r>
          </a:p>
          <a:p>
            <a:pPr lvl="1">
              <a:defRPr/>
            </a:pPr>
            <a:r>
              <a:rPr lang="en-US" dirty="0" smtClean="0">
                <a:solidFill>
                  <a:srgbClr val="FF00FF"/>
                </a:solidFill>
              </a:rPr>
              <a:t>B. Mission, Matrix, </a:t>
            </a:r>
            <a:r>
              <a:rPr lang="en-US" dirty="0" err="1" smtClean="0">
                <a:solidFill>
                  <a:srgbClr val="FF00FF"/>
                </a:solidFill>
              </a:rPr>
              <a:t>Sandea</a:t>
            </a:r>
            <a:endParaRPr lang="en-US" dirty="0" smtClean="0">
              <a:solidFill>
                <a:srgbClr val="FF00FF"/>
              </a:solidFill>
            </a:endParaRPr>
          </a:p>
          <a:p>
            <a:pPr lvl="2">
              <a:defRPr/>
            </a:pPr>
            <a:r>
              <a:rPr lang="en-US" dirty="0" smtClean="0"/>
              <a:t>broadleaf (Matrix hits grasses too)</a:t>
            </a:r>
          </a:p>
          <a:p>
            <a:pPr lvl="2">
              <a:defRPr/>
            </a:pPr>
            <a:r>
              <a:rPr lang="en-US" dirty="0" smtClean="0"/>
              <a:t>post- and pre-emergent</a:t>
            </a:r>
            <a:endParaRPr lang="en-US" dirty="0"/>
          </a:p>
        </p:txBody>
      </p:sp>
      <p:sp>
        <p:nvSpPr>
          <p:cNvPr id="4" name="Content Placeholder 3"/>
          <p:cNvSpPr>
            <a:spLocks noGrp="1"/>
          </p:cNvSpPr>
          <p:nvPr>
            <p:ph idx="13"/>
          </p:nvPr>
        </p:nvSpPr>
        <p:spPr>
          <a:xfrm>
            <a:off x="4735513" y="1527175"/>
            <a:ext cx="3951287" cy="4829175"/>
          </a:xfrm>
        </p:spPr>
        <p:txBody>
          <a:bodyPr/>
          <a:lstStyle/>
          <a:p>
            <a:pPr>
              <a:defRPr/>
            </a:pPr>
            <a:endParaRPr lang="en-US" dirty="0" smtClean="0"/>
          </a:p>
          <a:p>
            <a:pPr lvl="1">
              <a:defRPr/>
            </a:pPr>
            <a:r>
              <a:rPr lang="en-US" dirty="0" smtClean="0">
                <a:solidFill>
                  <a:srgbClr val="FF00FF"/>
                </a:solidFill>
              </a:rPr>
              <a:t>G. Roundup </a:t>
            </a:r>
            <a:r>
              <a:rPr lang="en-US" dirty="0">
                <a:solidFill>
                  <a:srgbClr val="FF00FF"/>
                </a:solidFill>
              </a:rPr>
              <a:t>&amp; generics (</a:t>
            </a:r>
            <a:r>
              <a:rPr lang="en-US" dirty="0" smtClean="0">
                <a:solidFill>
                  <a:srgbClr val="FF00FF"/>
                </a:solidFill>
              </a:rPr>
              <a:t>glyphosate)</a:t>
            </a:r>
            <a:endParaRPr lang="en-US" dirty="0">
              <a:solidFill>
                <a:srgbClr val="FF00FF"/>
              </a:solidFill>
            </a:endParaRPr>
          </a:p>
          <a:p>
            <a:pPr lvl="2">
              <a:defRPr/>
            </a:pPr>
            <a:r>
              <a:rPr lang="en-US" dirty="0" smtClean="0"/>
              <a:t>post-emergent only</a:t>
            </a:r>
          </a:p>
          <a:p>
            <a:pPr lvl="2">
              <a:defRPr/>
            </a:pPr>
            <a:r>
              <a:rPr lang="en-US" dirty="0" smtClean="0"/>
              <a:t>broad spectrum</a:t>
            </a:r>
          </a:p>
          <a:p>
            <a:pPr lvl="2">
              <a:defRPr/>
            </a:pPr>
            <a:r>
              <a:rPr lang="en-US" dirty="0" smtClean="0"/>
              <a:t>effective on perennials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Herbicides</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527175"/>
            <a:ext cx="3951288" cy="4829175"/>
          </a:xfrm>
        </p:spPr>
        <p:txBody>
          <a:bodyPr>
            <a:normAutofit/>
          </a:bodyPr>
          <a:lstStyle/>
          <a:p>
            <a:pPr>
              <a:defRPr/>
            </a:pPr>
            <a:r>
              <a:rPr lang="en-US" dirty="0" smtClean="0">
                <a:solidFill>
                  <a:srgbClr val="77933C"/>
                </a:solidFill>
              </a:rPr>
              <a:t>C. Photosynthesis inhibitors</a:t>
            </a:r>
          </a:p>
          <a:p>
            <a:pPr lvl="1">
              <a:defRPr/>
            </a:pPr>
            <a:r>
              <a:rPr lang="en-US" dirty="0" smtClean="0">
                <a:solidFill>
                  <a:srgbClr val="77933C"/>
                </a:solidFill>
              </a:rPr>
              <a:t>Trellis</a:t>
            </a:r>
            <a:r>
              <a:rPr lang="en-US" dirty="0">
                <a:solidFill>
                  <a:srgbClr val="77933C"/>
                </a:solidFill>
              </a:rPr>
              <a:t>/</a:t>
            </a:r>
            <a:r>
              <a:rPr lang="en-US" dirty="0" smtClean="0">
                <a:solidFill>
                  <a:srgbClr val="77933C"/>
                </a:solidFill>
              </a:rPr>
              <a:t>Gallery</a:t>
            </a:r>
          </a:p>
          <a:p>
            <a:pPr lvl="2">
              <a:defRPr/>
            </a:pPr>
            <a:r>
              <a:rPr lang="en-US" dirty="0" smtClean="0">
                <a:solidFill>
                  <a:srgbClr val="000000"/>
                </a:solidFill>
              </a:rPr>
              <a:t>pre, broadleaf</a:t>
            </a:r>
            <a:endParaRPr lang="en-US" dirty="0">
              <a:solidFill>
                <a:srgbClr val="000000"/>
              </a:solidFill>
            </a:endParaRPr>
          </a:p>
          <a:p>
            <a:pPr lvl="1">
              <a:defRPr/>
            </a:pPr>
            <a:r>
              <a:rPr lang="en-US" dirty="0" err="1">
                <a:solidFill>
                  <a:srgbClr val="77933C"/>
                </a:solidFill>
              </a:rPr>
              <a:t>Evital</a:t>
            </a:r>
            <a:r>
              <a:rPr lang="en-US" dirty="0">
                <a:solidFill>
                  <a:srgbClr val="77933C"/>
                </a:solidFill>
              </a:rPr>
              <a:t>/ </a:t>
            </a:r>
            <a:r>
              <a:rPr lang="en-US" dirty="0" err="1" smtClean="0">
                <a:solidFill>
                  <a:srgbClr val="77933C"/>
                </a:solidFill>
              </a:rPr>
              <a:t>Casoron</a:t>
            </a:r>
            <a:endParaRPr lang="en-US" dirty="0" smtClean="0">
              <a:solidFill>
                <a:srgbClr val="77933C"/>
              </a:solidFill>
            </a:endParaRPr>
          </a:p>
          <a:p>
            <a:pPr lvl="2">
              <a:defRPr/>
            </a:pPr>
            <a:r>
              <a:rPr lang="en-US" dirty="0" smtClean="0">
                <a:solidFill>
                  <a:srgbClr val="000000"/>
                </a:solidFill>
              </a:rPr>
              <a:t>pre-, grasses &amp; sedges</a:t>
            </a:r>
          </a:p>
          <a:p>
            <a:pPr lvl="2">
              <a:defRPr/>
            </a:pPr>
            <a:r>
              <a:rPr lang="en-US" dirty="0" smtClean="0">
                <a:solidFill>
                  <a:srgbClr val="000000"/>
                </a:solidFill>
              </a:rPr>
              <a:t>great on many perennials</a:t>
            </a:r>
          </a:p>
        </p:txBody>
      </p:sp>
      <p:sp>
        <p:nvSpPr>
          <p:cNvPr id="4" name="Content Placeholder 3"/>
          <p:cNvSpPr>
            <a:spLocks noGrp="1"/>
          </p:cNvSpPr>
          <p:nvPr>
            <p:ph idx="13"/>
          </p:nvPr>
        </p:nvSpPr>
        <p:spPr>
          <a:xfrm>
            <a:off x="4735513" y="1527175"/>
            <a:ext cx="3951287" cy="4829175"/>
          </a:xfrm>
        </p:spPr>
        <p:txBody>
          <a:bodyPr/>
          <a:lstStyle/>
          <a:p>
            <a:pPr lvl="1">
              <a:defRPr/>
            </a:pPr>
            <a:r>
              <a:rPr lang="en-US" dirty="0" err="1">
                <a:solidFill>
                  <a:srgbClr val="77933C"/>
                </a:solidFill>
              </a:rPr>
              <a:t>Sinbar</a:t>
            </a:r>
            <a:r>
              <a:rPr lang="en-US" dirty="0">
                <a:solidFill>
                  <a:srgbClr val="77933C"/>
                </a:solidFill>
              </a:rPr>
              <a:t>, </a:t>
            </a:r>
            <a:r>
              <a:rPr lang="en-US" dirty="0" err="1">
                <a:solidFill>
                  <a:srgbClr val="77933C"/>
                </a:solidFill>
              </a:rPr>
              <a:t>Princep</a:t>
            </a:r>
            <a:endParaRPr lang="en-US" dirty="0">
              <a:solidFill>
                <a:srgbClr val="77933C"/>
              </a:solidFill>
            </a:endParaRPr>
          </a:p>
          <a:p>
            <a:pPr lvl="2">
              <a:defRPr/>
            </a:pPr>
            <a:r>
              <a:rPr lang="en-US" dirty="0" smtClean="0">
                <a:solidFill>
                  <a:srgbClr val="000000"/>
                </a:solidFill>
              </a:rPr>
              <a:t>pre- and post-</a:t>
            </a:r>
          </a:p>
          <a:p>
            <a:pPr lvl="2">
              <a:defRPr/>
            </a:pPr>
            <a:r>
              <a:rPr lang="en-US" dirty="0" smtClean="0">
                <a:solidFill>
                  <a:srgbClr val="000000"/>
                </a:solidFill>
              </a:rPr>
              <a:t>best on newly-germinated plants</a:t>
            </a:r>
          </a:p>
          <a:p>
            <a:pPr lvl="2">
              <a:defRPr/>
            </a:pPr>
            <a:r>
              <a:rPr lang="en-US" dirty="0" smtClean="0">
                <a:solidFill>
                  <a:srgbClr val="000000"/>
                </a:solidFill>
              </a:rPr>
              <a:t>grass AND broadleaf</a:t>
            </a:r>
            <a:endParaRPr lang="en-US" dirty="0">
              <a:solidFill>
                <a:srgbClr val="000000"/>
              </a:solidFill>
            </a:endParaRPr>
          </a:p>
          <a:p>
            <a:pPr lvl="1">
              <a:defRPr/>
            </a:pPr>
            <a:r>
              <a:rPr lang="en-US" dirty="0" err="1" smtClean="0">
                <a:solidFill>
                  <a:srgbClr val="77933C"/>
                </a:solidFill>
              </a:rPr>
              <a:t>Karmex</a:t>
            </a:r>
            <a:endParaRPr lang="en-US" dirty="0">
              <a:solidFill>
                <a:srgbClr val="77933C"/>
              </a:solidFill>
            </a:endParaRPr>
          </a:p>
          <a:p>
            <a:pPr lvl="2">
              <a:defRPr/>
            </a:pPr>
            <a:r>
              <a:rPr lang="en-US" dirty="0" smtClean="0">
                <a:solidFill>
                  <a:srgbClr val="000000"/>
                </a:solidFill>
              </a:rPr>
              <a:t>pre, 8-10 weeks</a:t>
            </a:r>
          </a:p>
          <a:p>
            <a:pPr lvl="2">
              <a:defRPr/>
            </a:pPr>
            <a:r>
              <a:rPr lang="en-US" dirty="0" smtClean="0">
                <a:solidFill>
                  <a:srgbClr val="000000"/>
                </a:solidFill>
              </a:rPr>
              <a:t>grass and broadleaf</a:t>
            </a:r>
            <a:endParaRPr lang="en-US" dirty="0">
              <a:solidFill>
                <a:srgbClr val="000000"/>
              </a:solidFill>
            </a:endParaRPr>
          </a:p>
          <a:p>
            <a:pPr lvl="1">
              <a:defRPr/>
            </a:pPr>
            <a:r>
              <a:rPr lang="en-US" dirty="0" err="1" smtClean="0">
                <a:solidFill>
                  <a:srgbClr val="77933C"/>
                </a:solidFill>
              </a:rPr>
              <a:t>Velpar</a:t>
            </a:r>
            <a:endParaRPr lang="en-US" dirty="0" smtClean="0">
              <a:solidFill>
                <a:srgbClr val="77933C"/>
              </a:solidFill>
            </a:endParaRPr>
          </a:p>
          <a:p>
            <a:pPr lvl="2">
              <a:defRPr/>
            </a:pPr>
            <a:r>
              <a:rPr lang="en-US" dirty="0" smtClean="0">
                <a:solidFill>
                  <a:srgbClr val="000000"/>
                </a:solidFill>
              </a:rPr>
              <a:t>pre.  best on woody perennials</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Protectant</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360488"/>
            <a:ext cx="5196611" cy="4765675"/>
          </a:xfrm>
        </p:spPr>
        <p:txBody>
          <a:bodyPr>
            <a:normAutofit/>
          </a:bodyPr>
          <a:lstStyle/>
          <a:p>
            <a:pPr>
              <a:defRPr/>
            </a:pPr>
            <a:r>
              <a:rPr lang="en-US" dirty="0" smtClean="0">
                <a:solidFill>
                  <a:schemeClr val="accent6">
                    <a:lumMod val="75000"/>
                  </a:schemeClr>
                </a:solidFill>
              </a:rPr>
              <a:t>Copper compounds (M1)</a:t>
            </a:r>
          </a:p>
          <a:p>
            <a:pPr lvl="1">
              <a:defRPr/>
            </a:pPr>
            <a:r>
              <a:rPr lang="en-US" dirty="0" smtClean="0">
                <a:solidFill>
                  <a:schemeClr val="accent6">
                    <a:lumMod val="75000"/>
                  </a:schemeClr>
                </a:solidFill>
              </a:rPr>
              <a:t>Champ </a:t>
            </a:r>
            <a:r>
              <a:rPr lang="en-US" dirty="0" smtClean="0">
                <a:solidFill>
                  <a:srgbClr val="008000"/>
                </a:solidFill>
              </a:rPr>
              <a:t>(OMRI), </a:t>
            </a:r>
            <a:r>
              <a:rPr lang="en-US" dirty="0" err="1" smtClean="0">
                <a:solidFill>
                  <a:schemeClr val="accent6">
                    <a:lumMod val="75000"/>
                  </a:schemeClr>
                </a:solidFill>
              </a:rPr>
              <a:t>Kocide</a:t>
            </a:r>
            <a:r>
              <a:rPr lang="en-US" dirty="0" smtClean="0">
                <a:solidFill>
                  <a:schemeClr val="accent6">
                    <a:lumMod val="75000"/>
                  </a:schemeClr>
                </a:solidFill>
              </a:rPr>
              <a:t>, 	</a:t>
            </a:r>
            <a:r>
              <a:rPr lang="en-US" dirty="0" err="1" smtClean="0">
                <a:solidFill>
                  <a:schemeClr val="accent6">
                    <a:lumMod val="75000"/>
                  </a:schemeClr>
                </a:solidFill>
              </a:rPr>
              <a:t>Cuprofix</a:t>
            </a:r>
            <a:endParaRPr lang="en-US" dirty="0" smtClean="0">
              <a:solidFill>
                <a:schemeClr val="accent6">
                  <a:lumMod val="75000"/>
                </a:schemeClr>
              </a:solidFill>
            </a:endParaRPr>
          </a:p>
          <a:p>
            <a:pPr lvl="1">
              <a:defRPr/>
            </a:pPr>
            <a:r>
              <a:rPr lang="en-US" dirty="0" smtClean="0">
                <a:solidFill>
                  <a:schemeClr val="accent6">
                    <a:lumMod val="75000"/>
                  </a:schemeClr>
                </a:solidFill>
              </a:rPr>
              <a:t>many others – </a:t>
            </a:r>
            <a:br>
              <a:rPr lang="en-US" dirty="0" smtClean="0">
                <a:solidFill>
                  <a:schemeClr val="accent6">
                    <a:lumMod val="75000"/>
                  </a:schemeClr>
                </a:solidFill>
              </a:rPr>
            </a:br>
            <a:r>
              <a:rPr lang="en-US" dirty="0" smtClean="0">
                <a:solidFill>
                  <a:srgbClr val="000000"/>
                </a:solidFill>
              </a:rPr>
              <a:t>p. 41 in fruit </a:t>
            </a:r>
            <a:r>
              <a:rPr lang="en-US" dirty="0" err="1" smtClean="0">
                <a:solidFill>
                  <a:srgbClr val="000000"/>
                </a:solidFill>
              </a:rPr>
              <a:t>mgmt</a:t>
            </a:r>
            <a:r>
              <a:rPr lang="en-US" dirty="0" smtClean="0">
                <a:solidFill>
                  <a:srgbClr val="000000"/>
                </a:solidFill>
              </a:rPr>
              <a:t> guide</a:t>
            </a:r>
          </a:p>
          <a:p>
            <a:pPr lvl="1">
              <a:defRPr/>
            </a:pPr>
            <a:r>
              <a:rPr lang="en-US" dirty="0">
                <a:solidFill>
                  <a:srgbClr val="000000"/>
                </a:solidFill>
              </a:rPr>
              <a:t>beware of tank mixes and </a:t>
            </a:r>
            <a:r>
              <a:rPr lang="en-US" dirty="0" err="1">
                <a:solidFill>
                  <a:srgbClr val="000000"/>
                </a:solidFill>
              </a:rPr>
              <a:t>overapplication</a:t>
            </a:r>
            <a:r>
              <a:rPr lang="en-US" dirty="0">
                <a:solidFill>
                  <a:srgbClr val="000000"/>
                </a:solidFill>
              </a:rPr>
              <a:t>: </a:t>
            </a:r>
            <a:r>
              <a:rPr lang="en-US" dirty="0" smtClean="0">
                <a:solidFill>
                  <a:srgbClr val="000000"/>
                </a:solidFill>
              </a:rPr>
              <a:t/>
            </a:r>
            <a:br>
              <a:rPr lang="en-US" dirty="0" smtClean="0">
                <a:solidFill>
                  <a:srgbClr val="000000"/>
                </a:solidFill>
              </a:rPr>
            </a:br>
            <a:r>
              <a:rPr lang="en-US" dirty="0" smtClean="0">
                <a:solidFill>
                  <a:srgbClr val="000000"/>
                </a:solidFill>
              </a:rPr>
              <a:t>can </a:t>
            </a:r>
            <a:r>
              <a:rPr lang="en-US" dirty="0">
                <a:solidFill>
                  <a:srgbClr val="000000"/>
                </a:solidFill>
              </a:rPr>
              <a:t>cause plant injury!</a:t>
            </a:r>
          </a:p>
          <a:p>
            <a:pPr lvl="1">
              <a:defRPr/>
            </a:pPr>
            <a:r>
              <a:rPr lang="en-US" dirty="0">
                <a:solidFill>
                  <a:srgbClr val="000000"/>
                </a:solidFill>
              </a:rPr>
              <a:t>for most products, </a:t>
            </a:r>
            <a:r>
              <a:rPr lang="en-US" dirty="0" smtClean="0">
                <a:solidFill>
                  <a:srgbClr val="000000"/>
                </a:solidFill>
              </a:rPr>
              <a:t/>
            </a:r>
            <a:br>
              <a:rPr lang="en-US" dirty="0" smtClean="0">
                <a:solidFill>
                  <a:srgbClr val="000000"/>
                </a:solidFill>
              </a:rPr>
            </a:br>
            <a:r>
              <a:rPr lang="en-US" dirty="0" smtClean="0">
                <a:solidFill>
                  <a:srgbClr val="000000"/>
                </a:solidFill>
              </a:rPr>
              <a:t>add </a:t>
            </a:r>
            <a:r>
              <a:rPr lang="en-US" dirty="0">
                <a:solidFill>
                  <a:srgbClr val="000000"/>
                </a:solidFill>
              </a:rPr>
              <a:t>hydrated lime.</a:t>
            </a:r>
          </a:p>
          <a:p>
            <a:pPr lvl="1">
              <a:defRPr/>
            </a:pPr>
            <a:r>
              <a:rPr lang="en-US" dirty="0" smtClean="0">
                <a:solidFill>
                  <a:srgbClr val="000000"/>
                </a:solidFill>
              </a:rPr>
              <a:t>can </a:t>
            </a:r>
            <a:r>
              <a:rPr lang="en-US" dirty="0">
                <a:solidFill>
                  <a:srgbClr val="000000"/>
                </a:solidFill>
              </a:rPr>
              <a:t>harm soil microbes</a:t>
            </a:r>
          </a:p>
          <a:p>
            <a:pPr lvl="2">
              <a:defRPr/>
            </a:pPr>
            <a:endParaRPr lang="en-US" dirty="0" smtClean="0">
              <a:solidFill>
                <a:srgbClr val="000000"/>
              </a:solidFill>
            </a:endParaRPr>
          </a:p>
        </p:txBody>
      </p:sp>
      <p:pic>
        <p:nvPicPr>
          <p:cNvPr id="7" name="Picture 6" descr="Strawberry leaves that are blue and purple due to severe damage from a copper spray.  Some tank mixes with copper products can cause this problem, as can overapplication of copper." title="Copper damage to strawberry leave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4848578" y="2196503"/>
            <a:ext cx="4734896" cy="3124429"/>
          </a:xfrm>
          <a:prstGeom prst="rect">
            <a:avLst/>
          </a:prstGeom>
        </p:spPr>
      </p:pic>
      <p:sp>
        <p:nvSpPr>
          <p:cNvPr id="8" name="TextBox 7"/>
          <p:cNvSpPr txBox="1"/>
          <p:nvPr/>
        </p:nvSpPr>
        <p:spPr>
          <a:xfrm>
            <a:off x="5653811" y="6126163"/>
            <a:ext cx="3032989" cy="369332"/>
          </a:xfrm>
          <a:prstGeom prst="rect">
            <a:avLst/>
          </a:prstGeom>
          <a:solidFill>
            <a:srgbClr val="FFFFFF"/>
          </a:solidFill>
        </p:spPr>
        <p:txBody>
          <a:bodyPr wrap="none" rtlCol="0">
            <a:spAutoFit/>
          </a:bodyPr>
          <a:lstStyle/>
          <a:p>
            <a:r>
              <a:rPr lang="en-US" sz="1800" dirty="0" smtClean="0">
                <a:solidFill>
                  <a:srgbClr val="7F7F7F"/>
                </a:solidFill>
              </a:rPr>
              <a:t>photo credit: </a:t>
            </a:r>
            <a:r>
              <a:rPr lang="en-US" sz="1800" dirty="0" err="1" smtClean="0">
                <a:solidFill>
                  <a:srgbClr val="7F7F7F"/>
                </a:solidFill>
              </a:rPr>
              <a:t>ipmimages.org</a:t>
            </a:r>
            <a:r>
              <a:rPr lang="en-US" sz="1800" dirty="0" smtClean="0">
                <a:solidFill>
                  <a:srgbClr val="7F7F7F"/>
                </a:solidFill>
              </a:rPr>
              <a:t> </a:t>
            </a:r>
            <a:endParaRPr lang="en-US" sz="1800" dirty="0">
              <a:solidFill>
                <a:srgbClr val="7F7F7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Herbicides</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527175"/>
            <a:ext cx="3951288" cy="4829175"/>
          </a:xfrm>
        </p:spPr>
        <p:txBody>
          <a:bodyPr/>
          <a:lstStyle/>
          <a:p>
            <a:pPr>
              <a:defRPr/>
            </a:pPr>
            <a:r>
              <a:rPr lang="en-US" dirty="0" smtClean="0">
                <a:solidFill>
                  <a:srgbClr val="008000"/>
                </a:solidFill>
              </a:rPr>
              <a:t>D. Cell Membrane Disruptors</a:t>
            </a:r>
          </a:p>
          <a:p>
            <a:pPr lvl="1">
              <a:defRPr/>
            </a:pPr>
            <a:r>
              <a:rPr lang="en-US" dirty="0" err="1" smtClean="0">
                <a:solidFill>
                  <a:srgbClr val="008000"/>
                </a:solidFill>
              </a:rPr>
              <a:t>Treevix</a:t>
            </a:r>
            <a:endParaRPr lang="en-US" dirty="0">
              <a:solidFill>
                <a:srgbClr val="008000"/>
              </a:solidFill>
            </a:endParaRPr>
          </a:p>
          <a:p>
            <a:pPr lvl="2">
              <a:defRPr/>
            </a:pPr>
            <a:r>
              <a:rPr lang="en-US" dirty="0" smtClean="0">
                <a:solidFill>
                  <a:srgbClr val="000000"/>
                </a:solidFill>
              </a:rPr>
              <a:t>post,</a:t>
            </a:r>
          </a:p>
          <a:p>
            <a:pPr lvl="2">
              <a:defRPr/>
            </a:pPr>
            <a:r>
              <a:rPr lang="en-US" dirty="0" smtClean="0">
                <a:solidFill>
                  <a:srgbClr val="000000"/>
                </a:solidFill>
              </a:rPr>
              <a:t>broadleaf only</a:t>
            </a:r>
            <a:endParaRPr lang="en-US" dirty="0">
              <a:solidFill>
                <a:srgbClr val="000000"/>
              </a:solidFill>
            </a:endParaRPr>
          </a:p>
          <a:p>
            <a:pPr lvl="1">
              <a:defRPr/>
            </a:pPr>
            <a:r>
              <a:rPr lang="en-US" dirty="0" smtClean="0">
                <a:solidFill>
                  <a:srgbClr val="008000"/>
                </a:solidFill>
              </a:rPr>
              <a:t>Chateau</a:t>
            </a:r>
          </a:p>
          <a:p>
            <a:pPr lvl="2">
              <a:defRPr/>
            </a:pPr>
            <a:r>
              <a:rPr lang="en-US" dirty="0" smtClean="0">
                <a:solidFill>
                  <a:srgbClr val="000000"/>
                </a:solidFill>
              </a:rPr>
              <a:t>pre, 10-12 weeks</a:t>
            </a:r>
          </a:p>
          <a:p>
            <a:pPr lvl="2">
              <a:defRPr/>
            </a:pPr>
            <a:r>
              <a:rPr lang="en-US" dirty="0" smtClean="0">
                <a:solidFill>
                  <a:srgbClr val="000000"/>
                </a:solidFill>
              </a:rPr>
              <a:t>grass and broadleaf</a:t>
            </a:r>
            <a:endParaRPr lang="en-US" dirty="0">
              <a:solidFill>
                <a:srgbClr val="000000"/>
              </a:solidFill>
            </a:endParaRPr>
          </a:p>
          <a:p>
            <a:pPr lvl="1">
              <a:defRPr/>
            </a:pPr>
            <a:r>
              <a:rPr lang="en-US" dirty="0" smtClean="0">
                <a:solidFill>
                  <a:srgbClr val="008000"/>
                </a:solidFill>
              </a:rPr>
              <a:t>Goal</a:t>
            </a:r>
            <a:endParaRPr lang="en-US" dirty="0">
              <a:solidFill>
                <a:srgbClr val="008000"/>
              </a:solidFill>
            </a:endParaRPr>
          </a:p>
          <a:p>
            <a:pPr lvl="2">
              <a:defRPr/>
            </a:pPr>
            <a:r>
              <a:rPr lang="en-US" dirty="0" smtClean="0"/>
              <a:t>pre/post,</a:t>
            </a:r>
          </a:p>
          <a:p>
            <a:pPr lvl="2">
              <a:defRPr/>
            </a:pPr>
            <a:r>
              <a:rPr lang="en-US" dirty="0" smtClean="0"/>
              <a:t>broadleaf</a:t>
            </a:r>
            <a:endParaRPr lang="en-US" dirty="0"/>
          </a:p>
        </p:txBody>
      </p:sp>
      <p:sp>
        <p:nvSpPr>
          <p:cNvPr id="4" name="Content Placeholder 3"/>
          <p:cNvSpPr>
            <a:spLocks noGrp="1"/>
          </p:cNvSpPr>
          <p:nvPr>
            <p:ph idx="13"/>
          </p:nvPr>
        </p:nvSpPr>
        <p:spPr>
          <a:xfrm>
            <a:off x="4735513" y="1527175"/>
            <a:ext cx="3951287" cy="4829175"/>
          </a:xfrm>
        </p:spPr>
        <p:txBody>
          <a:bodyPr/>
          <a:lstStyle/>
          <a:p>
            <a:pPr>
              <a:defRPr/>
            </a:pPr>
            <a:endParaRPr lang="en-US" dirty="0" smtClean="0"/>
          </a:p>
          <a:p>
            <a:pPr lvl="1">
              <a:defRPr/>
            </a:pPr>
            <a:r>
              <a:rPr lang="en-US" dirty="0" smtClean="0">
                <a:solidFill>
                  <a:srgbClr val="008000"/>
                </a:solidFill>
              </a:rPr>
              <a:t>Spartan, Zeus</a:t>
            </a:r>
          </a:p>
          <a:p>
            <a:pPr lvl="2">
              <a:defRPr/>
            </a:pPr>
            <a:r>
              <a:rPr lang="en-US" dirty="0" smtClean="0">
                <a:solidFill>
                  <a:srgbClr val="000000"/>
                </a:solidFill>
              </a:rPr>
              <a:t>pre/post,</a:t>
            </a:r>
          </a:p>
          <a:p>
            <a:pPr lvl="2">
              <a:defRPr/>
            </a:pPr>
            <a:r>
              <a:rPr lang="en-US" dirty="0" smtClean="0">
                <a:solidFill>
                  <a:srgbClr val="000000"/>
                </a:solidFill>
              </a:rPr>
              <a:t>grass and broadleaf</a:t>
            </a:r>
            <a:endParaRPr lang="en-US" dirty="0">
              <a:solidFill>
                <a:srgbClr val="000000"/>
              </a:solidFill>
            </a:endParaRPr>
          </a:p>
          <a:p>
            <a:pPr lvl="1">
              <a:defRPr/>
            </a:pPr>
            <a:r>
              <a:rPr lang="en-US" dirty="0" smtClean="0">
                <a:solidFill>
                  <a:srgbClr val="008000"/>
                </a:solidFill>
              </a:rPr>
              <a:t>Aim</a:t>
            </a:r>
          </a:p>
          <a:p>
            <a:pPr lvl="2">
              <a:defRPr/>
            </a:pPr>
            <a:r>
              <a:rPr lang="en-US" dirty="0" smtClean="0">
                <a:solidFill>
                  <a:srgbClr val="000000"/>
                </a:solidFill>
              </a:rPr>
              <a:t>post-emergent only,</a:t>
            </a:r>
          </a:p>
          <a:p>
            <a:pPr lvl="2">
              <a:defRPr/>
            </a:pPr>
            <a:r>
              <a:rPr lang="en-US" dirty="0" smtClean="0">
                <a:solidFill>
                  <a:srgbClr val="000000"/>
                </a:solidFill>
              </a:rPr>
              <a:t>broadleaf only</a:t>
            </a:r>
            <a:endParaRPr lang="en-US" dirty="0">
              <a:solidFill>
                <a:srgbClr val="000000"/>
              </a:solidFill>
            </a:endParaRPr>
          </a:p>
          <a:p>
            <a:pPr lvl="1">
              <a:defRPr/>
            </a:pPr>
            <a:r>
              <a:rPr lang="en-US" dirty="0" smtClean="0">
                <a:solidFill>
                  <a:srgbClr val="008000"/>
                </a:solidFill>
              </a:rPr>
              <a:t>Venue</a:t>
            </a:r>
            <a:endParaRPr lang="en-US" dirty="0">
              <a:solidFill>
                <a:srgbClr val="008000"/>
              </a:solidFill>
            </a:endParaRPr>
          </a:p>
          <a:p>
            <a:pPr lvl="2">
              <a:defRPr/>
            </a:pPr>
            <a:r>
              <a:rPr lang="en-US" dirty="0" smtClean="0">
                <a:solidFill>
                  <a:srgbClr val="000000"/>
                </a:solidFill>
              </a:rPr>
              <a:t>post-emergent only,</a:t>
            </a:r>
          </a:p>
          <a:p>
            <a:pPr lvl="2">
              <a:defRPr/>
            </a:pPr>
            <a:r>
              <a:rPr lang="en-US" dirty="0" smtClean="0">
                <a:solidFill>
                  <a:srgbClr val="000000"/>
                </a:solidFill>
              </a:rPr>
              <a:t>broadleaf only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Herbicides</a:t>
            </a:r>
            <a:endParaRPr lang="en-US" dirty="0"/>
          </a:p>
        </p:txBody>
      </p:sp>
      <p:sp>
        <p:nvSpPr>
          <p:cNvPr id="3" name="Content Placeholder 2"/>
          <p:cNvSpPr>
            <a:spLocks noGrp="1"/>
          </p:cNvSpPr>
          <p:nvPr>
            <p:ph idx="1"/>
          </p:nvPr>
        </p:nvSpPr>
        <p:spPr/>
        <p:txBody>
          <a:bodyPr/>
          <a:lstStyle/>
          <a:p>
            <a:pPr>
              <a:defRPr/>
            </a:pPr>
            <a:r>
              <a:rPr lang="en-US" dirty="0">
                <a:solidFill>
                  <a:srgbClr val="008000"/>
                </a:solidFill>
              </a:rPr>
              <a:t>Cell Membrane </a:t>
            </a:r>
            <a:r>
              <a:rPr lang="en-US" dirty="0" smtClean="0">
                <a:solidFill>
                  <a:srgbClr val="008000"/>
                </a:solidFill>
              </a:rPr>
              <a:t>Disruptors</a:t>
            </a:r>
          </a:p>
          <a:p>
            <a:pPr lvl="1">
              <a:defRPr/>
            </a:pPr>
            <a:r>
              <a:rPr lang="en-US" dirty="0" smtClean="0">
                <a:solidFill>
                  <a:srgbClr val="008000"/>
                </a:solidFill>
              </a:rPr>
              <a:t>E</a:t>
            </a:r>
            <a:r>
              <a:rPr lang="en-US" dirty="0">
                <a:solidFill>
                  <a:srgbClr val="008000"/>
                </a:solidFill>
              </a:rPr>
              <a:t>. </a:t>
            </a:r>
            <a:r>
              <a:rPr lang="en-US" dirty="0" err="1">
                <a:solidFill>
                  <a:srgbClr val="008000"/>
                </a:solidFill>
              </a:rPr>
              <a:t>Gramoxone</a:t>
            </a:r>
            <a:endParaRPr lang="en-US" dirty="0">
              <a:solidFill>
                <a:srgbClr val="008000"/>
              </a:solidFill>
            </a:endParaRPr>
          </a:p>
          <a:p>
            <a:pPr lvl="2">
              <a:defRPr/>
            </a:pPr>
            <a:r>
              <a:rPr lang="en-US" dirty="0"/>
              <a:t>post-emergent only</a:t>
            </a:r>
          </a:p>
          <a:p>
            <a:pPr lvl="2">
              <a:defRPr/>
            </a:pPr>
            <a:r>
              <a:rPr lang="en-US" dirty="0"/>
              <a:t>short/no residual</a:t>
            </a:r>
          </a:p>
          <a:p>
            <a:pPr lvl="2">
              <a:defRPr/>
            </a:pPr>
            <a:r>
              <a:rPr lang="en-US" dirty="0"/>
              <a:t>“chemical mow”</a:t>
            </a:r>
          </a:p>
          <a:p>
            <a:endParaRPr lang="en-US" dirty="0"/>
          </a:p>
        </p:txBody>
      </p:sp>
    </p:spTree>
    <p:extLst>
      <p:ext uri="{BB962C8B-B14F-4D97-AF65-F5344CB8AC3E}">
        <p14:creationId xmlns:p14="http://schemas.microsoft.com/office/powerpoint/2010/main" val="3291032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Herbicides</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527175"/>
            <a:ext cx="3951288" cy="4829175"/>
          </a:xfrm>
        </p:spPr>
        <p:txBody>
          <a:bodyPr/>
          <a:lstStyle/>
          <a:p>
            <a:pPr>
              <a:defRPr/>
            </a:pPr>
            <a:r>
              <a:rPr lang="en-US" dirty="0" smtClean="0">
                <a:solidFill>
                  <a:srgbClr val="FF0000"/>
                </a:solidFill>
              </a:rPr>
              <a:t>F. Pigment Inhibitors</a:t>
            </a:r>
          </a:p>
          <a:p>
            <a:pPr lvl="1">
              <a:defRPr/>
            </a:pPr>
            <a:r>
              <a:rPr lang="en-US" dirty="0" err="1" smtClean="0">
                <a:solidFill>
                  <a:srgbClr val="FF0000"/>
                </a:solidFill>
              </a:rPr>
              <a:t>Solicam</a:t>
            </a:r>
            <a:endParaRPr lang="en-US" dirty="0" smtClean="0">
              <a:solidFill>
                <a:srgbClr val="FF0000"/>
              </a:solidFill>
            </a:endParaRPr>
          </a:p>
          <a:p>
            <a:pPr lvl="2">
              <a:defRPr/>
            </a:pPr>
            <a:r>
              <a:rPr lang="en-US" dirty="0" smtClean="0"/>
              <a:t>pre-emergent, grasses (some broadleaves)</a:t>
            </a:r>
            <a:endParaRPr lang="en-US" dirty="0"/>
          </a:p>
          <a:p>
            <a:pPr lvl="1">
              <a:defRPr/>
            </a:pPr>
            <a:r>
              <a:rPr lang="en-US" dirty="0" err="1" smtClean="0">
                <a:solidFill>
                  <a:srgbClr val="FF0000"/>
                </a:solidFill>
              </a:rPr>
              <a:t>Callisto</a:t>
            </a:r>
            <a:endParaRPr lang="en-US" dirty="0" smtClean="0">
              <a:solidFill>
                <a:srgbClr val="FF0000"/>
              </a:solidFill>
            </a:endParaRPr>
          </a:p>
          <a:p>
            <a:pPr lvl="2">
              <a:defRPr/>
            </a:pPr>
            <a:r>
              <a:rPr lang="en-US" dirty="0" smtClean="0"/>
              <a:t>pre- and post-emergent, broadleaves and crabgrass</a:t>
            </a:r>
            <a:endParaRPr lang="en-US" dirty="0"/>
          </a:p>
        </p:txBody>
      </p:sp>
      <p:sp>
        <p:nvSpPr>
          <p:cNvPr id="4" name="Content Placeholder 3"/>
          <p:cNvSpPr>
            <a:spLocks noGrp="1"/>
          </p:cNvSpPr>
          <p:nvPr>
            <p:ph idx="13"/>
          </p:nvPr>
        </p:nvSpPr>
        <p:spPr>
          <a:xfrm>
            <a:off x="4735513" y="1527175"/>
            <a:ext cx="3951287" cy="4829175"/>
          </a:xfrm>
        </p:spPr>
        <p:txBody>
          <a:bodyPr/>
          <a:lstStyle/>
          <a:p>
            <a:pP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Herbicides</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527175"/>
            <a:ext cx="3951288" cy="4829175"/>
          </a:xfrm>
        </p:spPr>
        <p:txBody>
          <a:bodyPr/>
          <a:lstStyle/>
          <a:p>
            <a:pPr>
              <a:defRPr/>
            </a:pPr>
            <a:r>
              <a:rPr lang="en-US" dirty="0" smtClean="0">
                <a:solidFill>
                  <a:srgbClr val="0000FF"/>
                </a:solidFill>
              </a:rPr>
              <a:t>K. Seedling Growth Inhibitors</a:t>
            </a:r>
          </a:p>
          <a:p>
            <a:pPr lvl="1">
              <a:defRPr/>
            </a:pPr>
            <a:r>
              <a:rPr lang="en-US" dirty="0" err="1" smtClean="0">
                <a:solidFill>
                  <a:srgbClr val="0000FF"/>
                </a:solidFill>
              </a:rPr>
              <a:t>Surflan</a:t>
            </a:r>
            <a:r>
              <a:rPr lang="en-US" dirty="0" smtClean="0">
                <a:solidFill>
                  <a:srgbClr val="0000FF"/>
                </a:solidFill>
              </a:rPr>
              <a:t>, </a:t>
            </a:r>
            <a:r>
              <a:rPr lang="en-US" dirty="0" err="1" smtClean="0">
                <a:solidFill>
                  <a:srgbClr val="0000FF"/>
                </a:solidFill>
              </a:rPr>
              <a:t>Devrinol</a:t>
            </a:r>
            <a:r>
              <a:rPr lang="en-US" dirty="0" smtClean="0">
                <a:solidFill>
                  <a:srgbClr val="0000FF"/>
                </a:solidFill>
              </a:rPr>
              <a:t>, Prowl H2O, </a:t>
            </a:r>
            <a:r>
              <a:rPr lang="en-US" dirty="0" err="1" smtClean="0">
                <a:solidFill>
                  <a:srgbClr val="0000FF"/>
                </a:solidFill>
              </a:rPr>
              <a:t>Kerb</a:t>
            </a:r>
            <a:endParaRPr lang="en-US" dirty="0" smtClean="0">
              <a:solidFill>
                <a:srgbClr val="0000FF"/>
              </a:solidFill>
            </a:endParaRPr>
          </a:p>
          <a:p>
            <a:pPr lvl="1">
              <a:defRPr/>
            </a:pPr>
            <a:endParaRPr lang="en-US" dirty="0">
              <a:solidFill>
                <a:srgbClr val="0000FF"/>
              </a:solidFill>
            </a:endParaRPr>
          </a:p>
          <a:p>
            <a:pPr lvl="1">
              <a:defRPr/>
            </a:pPr>
            <a:r>
              <a:rPr lang="en-US" dirty="0"/>
              <a:t>pre-emergent </a:t>
            </a:r>
            <a:r>
              <a:rPr lang="en-US" u="sng" dirty="0"/>
              <a:t>only</a:t>
            </a:r>
            <a:r>
              <a:rPr lang="en-US" dirty="0"/>
              <a:t>.</a:t>
            </a:r>
          </a:p>
          <a:p>
            <a:pPr lvl="1">
              <a:defRPr/>
            </a:pPr>
            <a:r>
              <a:rPr lang="en-US" dirty="0" err="1" smtClean="0">
                <a:solidFill>
                  <a:srgbClr val="0000FF"/>
                </a:solidFill>
              </a:rPr>
              <a:t>Devrinol</a:t>
            </a:r>
            <a:r>
              <a:rPr lang="en-US" dirty="0" smtClean="0">
                <a:solidFill>
                  <a:srgbClr val="0000FF"/>
                </a:solidFill>
              </a:rPr>
              <a:t> &amp; </a:t>
            </a:r>
            <a:r>
              <a:rPr lang="en-US" dirty="0" err="1" smtClean="0">
                <a:solidFill>
                  <a:srgbClr val="0000FF"/>
                </a:solidFill>
              </a:rPr>
              <a:t>Kerb</a:t>
            </a:r>
            <a:r>
              <a:rPr lang="en-US" dirty="0" smtClean="0">
                <a:solidFill>
                  <a:srgbClr val="0000FF"/>
                </a:solidFill>
              </a:rPr>
              <a:t> </a:t>
            </a:r>
            <a:r>
              <a:rPr lang="en-US" dirty="0"/>
              <a:t>best on </a:t>
            </a:r>
            <a:r>
              <a:rPr lang="en-US" dirty="0" smtClean="0"/>
              <a:t>grasses</a:t>
            </a:r>
            <a:endParaRPr lang="en-US" dirty="0"/>
          </a:p>
          <a:p>
            <a:pPr lvl="1">
              <a:defRPr/>
            </a:pPr>
            <a:r>
              <a:rPr lang="en-US" dirty="0" smtClean="0">
                <a:solidFill>
                  <a:srgbClr val="0000FF"/>
                </a:solidFill>
              </a:rPr>
              <a:t>Prowl H2O &amp; </a:t>
            </a:r>
            <a:r>
              <a:rPr lang="en-US" dirty="0" err="1" smtClean="0">
                <a:solidFill>
                  <a:srgbClr val="0000FF"/>
                </a:solidFill>
              </a:rPr>
              <a:t>Surflan</a:t>
            </a:r>
            <a:r>
              <a:rPr lang="en-US" dirty="0" smtClean="0">
                <a:solidFill>
                  <a:srgbClr val="0000FF"/>
                </a:solidFill>
              </a:rPr>
              <a:t> </a:t>
            </a:r>
            <a:r>
              <a:rPr lang="en-US" dirty="0" smtClean="0"/>
              <a:t>are broad-spectrum</a:t>
            </a:r>
            <a:endParaRPr lang="en-US" dirty="0"/>
          </a:p>
          <a:p>
            <a:pPr lvl="1">
              <a:defRPr/>
            </a:pP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Herbicides</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527175"/>
            <a:ext cx="3951288" cy="4829175"/>
          </a:xfrm>
        </p:spPr>
        <p:txBody>
          <a:bodyPr/>
          <a:lstStyle/>
          <a:p>
            <a:pPr>
              <a:defRPr/>
            </a:pPr>
            <a:r>
              <a:rPr lang="en-US" dirty="0" smtClean="0">
                <a:solidFill>
                  <a:srgbClr val="FF6600"/>
                </a:solidFill>
              </a:rPr>
              <a:t>O. Growth Regulators</a:t>
            </a:r>
          </a:p>
          <a:p>
            <a:pPr lvl="1">
              <a:defRPr/>
            </a:pPr>
            <a:r>
              <a:rPr lang="en-US" b="1" dirty="0">
                <a:solidFill>
                  <a:srgbClr val="000000"/>
                </a:solidFill>
              </a:rPr>
              <a:t>Post-emergent only</a:t>
            </a:r>
          </a:p>
          <a:p>
            <a:pPr lvl="1">
              <a:defRPr/>
            </a:pPr>
            <a:r>
              <a:rPr lang="en-US" dirty="0">
                <a:solidFill>
                  <a:srgbClr val="000000"/>
                </a:solidFill>
              </a:rPr>
              <a:t>generally broadleaf</a:t>
            </a:r>
          </a:p>
          <a:p>
            <a:pPr lvl="1">
              <a:defRPr/>
            </a:pPr>
            <a:r>
              <a:rPr lang="en-US" dirty="0">
                <a:solidFill>
                  <a:srgbClr val="000000"/>
                </a:solidFill>
              </a:rPr>
              <a:t>generally good or great on perennial </a:t>
            </a:r>
            <a:r>
              <a:rPr lang="en-US" dirty="0" smtClean="0">
                <a:solidFill>
                  <a:srgbClr val="000000"/>
                </a:solidFill>
              </a:rPr>
              <a:t>weeds</a:t>
            </a:r>
          </a:p>
          <a:p>
            <a:pPr lvl="1">
              <a:defRPr/>
            </a:pPr>
            <a:r>
              <a:rPr lang="en-US" dirty="0" smtClean="0">
                <a:solidFill>
                  <a:srgbClr val="000000"/>
                </a:solidFill>
              </a:rPr>
              <a:t>causes growth abnormalities.</a:t>
            </a:r>
          </a:p>
          <a:p>
            <a:pPr lvl="2">
              <a:defRPr/>
            </a:pPr>
            <a:endParaRPr lang="en-US" dirty="0">
              <a:solidFill>
                <a:srgbClr val="000000"/>
              </a:solidFill>
            </a:endParaRPr>
          </a:p>
        </p:txBody>
      </p:sp>
      <p:sp>
        <p:nvSpPr>
          <p:cNvPr id="4" name="Content Placeholder 3"/>
          <p:cNvSpPr>
            <a:spLocks noGrp="1"/>
          </p:cNvSpPr>
          <p:nvPr>
            <p:ph idx="13"/>
          </p:nvPr>
        </p:nvSpPr>
        <p:spPr>
          <a:xfrm>
            <a:off x="4256088" y="1527175"/>
            <a:ext cx="4430712" cy="4829175"/>
          </a:xfrm>
        </p:spPr>
        <p:txBody>
          <a:bodyPr/>
          <a:lstStyle/>
          <a:p>
            <a:pPr lvl="1">
              <a:defRPr/>
            </a:pPr>
            <a:r>
              <a:rPr lang="en-US" dirty="0">
                <a:solidFill>
                  <a:srgbClr val="FF6600"/>
                </a:solidFill>
              </a:rPr>
              <a:t>Formula 40 / </a:t>
            </a:r>
            <a:r>
              <a:rPr lang="en-US" dirty="0" err="1">
                <a:solidFill>
                  <a:srgbClr val="FF6600"/>
                </a:solidFill>
              </a:rPr>
              <a:t>Weedar</a:t>
            </a:r>
            <a:r>
              <a:rPr lang="en-US" dirty="0">
                <a:solidFill>
                  <a:srgbClr val="FF6600"/>
                </a:solidFill>
              </a:rPr>
              <a:t> 64 (2,4-D)</a:t>
            </a:r>
          </a:p>
          <a:p>
            <a:pPr lvl="2">
              <a:defRPr/>
            </a:pPr>
            <a:r>
              <a:rPr lang="en-US" dirty="0" smtClean="0">
                <a:solidFill>
                  <a:srgbClr val="000000"/>
                </a:solidFill>
              </a:rPr>
              <a:t>the best for perennials</a:t>
            </a:r>
          </a:p>
          <a:p>
            <a:pPr lvl="2">
              <a:defRPr/>
            </a:pPr>
            <a:r>
              <a:rPr lang="en-US" dirty="0" smtClean="0">
                <a:solidFill>
                  <a:srgbClr val="000000"/>
                </a:solidFill>
              </a:rPr>
              <a:t>serious risk of permanent crop plant damage:</a:t>
            </a:r>
            <a:endParaRPr lang="en-US" dirty="0">
              <a:solidFill>
                <a:srgbClr val="000000"/>
              </a:solidFill>
            </a:endParaRPr>
          </a:p>
          <a:p>
            <a:pPr lvl="2">
              <a:defRPr/>
            </a:pPr>
            <a:r>
              <a:rPr lang="en-US" dirty="0" smtClean="0">
                <a:solidFill>
                  <a:srgbClr val="000000"/>
                </a:solidFill>
              </a:rPr>
              <a:t>MDA restrictions on use.</a:t>
            </a:r>
            <a:endParaRPr lang="en-US" dirty="0">
              <a:solidFill>
                <a:srgbClr val="000000"/>
              </a:solidFill>
            </a:endParaRPr>
          </a:p>
          <a:p>
            <a:pPr lvl="1">
              <a:defRPr/>
            </a:pPr>
            <a:r>
              <a:rPr lang="en-US" dirty="0">
                <a:solidFill>
                  <a:srgbClr val="FF6600"/>
                </a:solidFill>
              </a:rPr>
              <a:t>Stinger/</a:t>
            </a:r>
            <a:r>
              <a:rPr lang="en-US" dirty="0" smtClean="0">
                <a:solidFill>
                  <a:srgbClr val="FF6600"/>
                </a:solidFill>
              </a:rPr>
              <a:t>Spur</a:t>
            </a:r>
          </a:p>
          <a:p>
            <a:pPr lvl="2">
              <a:defRPr/>
            </a:pPr>
            <a:r>
              <a:rPr lang="en-US" dirty="0" smtClean="0">
                <a:solidFill>
                  <a:srgbClr val="000000"/>
                </a:solidFill>
              </a:rPr>
              <a:t>registered for many crops</a:t>
            </a:r>
            <a:endParaRPr lang="en-US" dirty="0">
              <a:solidFill>
                <a:srgbClr val="000000"/>
              </a:solidFill>
            </a:endParaRPr>
          </a:p>
          <a:p>
            <a:pPr lvl="1">
              <a:defRPr/>
            </a:pPr>
            <a:r>
              <a:rPr lang="en-US" dirty="0" err="1" smtClean="0">
                <a:solidFill>
                  <a:srgbClr val="FF6600"/>
                </a:solidFill>
              </a:rPr>
              <a:t>Starane</a:t>
            </a:r>
            <a:endParaRPr lang="en-US" dirty="0" smtClean="0">
              <a:solidFill>
                <a:srgbClr val="FF6600"/>
              </a:solidFill>
            </a:endParaRPr>
          </a:p>
          <a:p>
            <a:pPr lvl="2">
              <a:defRPr/>
            </a:pPr>
            <a:r>
              <a:rPr lang="en-US" dirty="0" smtClean="0">
                <a:solidFill>
                  <a:srgbClr val="000000"/>
                </a:solidFill>
              </a:rPr>
              <a:t>apple &amp; pear only</a:t>
            </a:r>
            <a:endParaRPr lang="en-US" dirty="0">
              <a:solidFill>
                <a:srgbClr val="000000"/>
              </a:solidFill>
            </a:endParaRPr>
          </a:p>
          <a:p>
            <a:pPr lvl="1">
              <a:defRPr/>
            </a:pPr>
            <a:r>
              <a:rPr lang="en-US" dirty="0" err="1" smtClean="0">
                <a:solidFill>
                  <a:srgbClr val="FF6600"/>
                </a:solidFill>
              </a:rPr>
              <a:t>Quinstar</a:t>
            </a:r>
            <a:endParaRPr lang="en-US" dirty="0" smtClean="0">
              <a:solidFill>
                <a:srgbClr val="FF6600"/>
              </a:solidFill>
            </a:endParaRPr>
          </a:p>
          <a:p>
            <a:pPr lvl="2">
              <a:defRPr/>
            </a:pPr>
            <a:r>
              <a:rPr lang="en-US" dirty="0" smtClean="0">
                <a:solidFill>
                  <a:srgbClr val="000000"/>
                </a:solidFill>
              </a:rPr>
              <a:t>cranberry only</a:t>
            </a:r>
            <a:endParaRPr lang="en-US" dirty="0">
              <a:solidFill>
                <a:srgbClr val="000000"/>
              </a:solidFill>
            </a:endParaRPr>
          </a:p>
          <a:p>
            <a:pPr lvl="1">
              <a:defRPr/>
            </a:pPr>
            <a:endParaRPr lang="en-US" dirty="0" smtClean="0">
              <a:solidFill>
                <a:srgbClr val="000000"/>
              </a:solidFill>
            </a:endParaRPr>
          </a:p>
          <a:p>
            <a:pPr>
              <a:defRPr/>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Herbicides</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527175"/>
            <a:ext cx="3951288" cy="4829175"/>
          </a:xfrm>
        </p:spPr>
        <p:txBody>
          <a:bodyPr/>
          <a:lstStyle/>
          <a:p>
            <a:pPr>
              <a:defRPr/>
            </a:pPr>
            <a:r>
              <a:rPr lang="en-US" dirty="0" smtClean="0">
                <a:solidFill>
                  <a:srgbClr val="000000"/>
                </a:solidFill>
              </a:rPr>
              <a:t>Other</a:t>
            </a:r>
          </a:p>
          <a:p>
            <a:pPr lvl="1">
              <a:defRPr/>
            </a:pPr>
            <a:r>
              <a:rPr lang="en-US" b="1" dirty="0" smtClean="0">
                <a:solidFill>
                  <a:srgbClr val="000000"/>
                </a:solidFill>
              </a:rPr>
              <a:t>Rely</a:t>
            </a:r>
          </a:p>
          <a:p>
            <a:pPr lvl="2">
              <a:defRPr/>
            </a:pPr>
            <a:r>
              <a:rPr lang="en-US" dirty="0" smtClean="0"/>
              <a:t>post,</a:t>
            </a:r>
          </a:p>
          <a:p>
            <a:pPr lvl="2">
              <a:defRPr/>
            </a:pPr>
            <a:r>
              <a:rPr lang="en-US" dirty="0" smtClean="0"/>
              <a:t>grass &amp; broadleaf</a:t>
            </a:r>
          </a:p>
          <a:p>
            <a:pPr lvl="2">
              <a:defRPr/>
            </a:pPr>
            <a:r>
              <a:rPr lang="en-US" dirty="0" smtClean="0"/>
              <a:t>some perennials</a:t>
            </a:r>
          </a:p>
          <a:p>
            <a:pPr lvl="1">
              <a:defRPr/>
            </a:pPr>
            <a:r>
              <a:rPr lang="en-US" b="1" dirty="0" err="1" smtClean="0">
                <a:solidFill>
                  <a:srgbClr val="000000"/>
                </a:solidFill>
              </a:rPr>
              <a:t>Alion</a:t>
            </a:r>
            <a:endParaRPr lang="en-US" b="1" dirty="0" smtClean="0">
              <a:solidFill>
                <a:srgbClr val="000000"/>
              </a:solidFill>
            </a:endParaRPr>
          </a:p>
          <a:p>
            <a:pPr lvl="2">
              <a:defRPr/>
            </a:pPr>
            <a:r>
              <a:rPr lang="en-US" dirty="0" smtClean="0"/>
              <a:t>pre,</a:t>
            </a:r>
          </a:p>
          <a:p>
            <a:pPr lvl="2">
              <a:defRPr/>
            </a:pPr>
            <a:r>
              <a:rPr lang="en-US" dirty="0" smtClean="0"/>
              <a:t>grass &amp; broadleaf</a:t>
            </a:r>
          </a:p>
          <a:p>
            <a:pPr lvl="2">
              <a:defRPr/>
            </a:pPr>
            <a:r>
              <a:rPr lang="en-US" dirty="0" smtClean="0"/>
              <a:t>some perennials</a:t>
            </a:r>
          </a:p>
          <a:p>
            <a:pPr lvl="2">
              <a:defRPr/>
            </a:pPr>
            <a:endParaRPr lang="en-US" dirty="0">
              <a:solidFill>
                <a:srgbClr val="000000"/>
              </a:solidFill>
            </a:endParaRPr>
          </a:p>
        </p:txBody>
      </p:sp>
      <p:sp>
        <p:nvSpPr>
          <p:cNvPr id="2" name="Content Placeholder 1"/>
          <p:cNvSpPr>
            <a:spLocks noGrp="1"/>
          </p:cNvSpPr>
          <p:nvPr>
            <p:ph idx="13"/>
          </p:nvPr>
        </p:nvSpPr>
        <p:spPr/>
        <p:txBody>
          <a:bodyPr/>
          <a:lstStyle/>
          <a:p>
            <a:endParaRPr lang="en-US"/>
          </a:p>
        </p:txBody>
      </p:sp>
    </p:spTree>
    <p:extLst>
      <p:ext uri="{BB962C8B-B14F-4D97-AF65-F5344CB8AC3E}">
        <p14:creationId xmlns:p14="http://schemas.microsoft.com/office/powerpoint/2010/main" val="1381140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Troublesome Perennials</a:t>
            </a:r>
            <a:endParaRPr lang="en-US" dirty="0"/>
          </a:p>
        </p:txBody>
      </p:sp>
      <p:sp>
        <p:nvSpPr>
          <p:cNvPr id="3" name="Content Placeholder 2"/>
          <p:cNvSpPr>
            <a:spLocks noGrp="1"/>
          </p:cNvSpPr>
          <p:nvPr>
            <p:ph idx="1"/>
          </p:nvPr>
        </p:nvSpPr>
        <p:spPr/>
        <p:txBody>
          <a:bodyPr/>
          <a:lstStyle/>
          <a:p>
            <a:r>
              <a:rPr lang="en-US" u="sng" dirty="0" err="1" smtClean="0"/>
              <a:t>Horsenettle</a:t>
            </a:r>
            <a:endParaRPr lang="en-US" u="sng" dirty="0"/>
          </a:p>
          <a:p>
            <a:pPr lvl="1"/>
            <a:r>
              <a:rPr lang="en-US" dirty="0" err="1" smtClean="0">
                <a:solidFill>
                  <a:schemeClr val="accent3">
                    <a:lumMod val="75000"/>
                  </a:schemeClr>
                </a:solidFill>
              </a:rPr>
              <a:t>Sinbar</a:t>
            </a:r>
            <a:endParaRPr lang="en-US" dirty="0">
              <a:solidFill>
                <a:schemeClr val="accent3">
                  <a:lumMod val="75000"/>
                </a:schemeClr>
              </a:solidFill>
            </a:endParaRPr>
          </a:p>
          <a:p>
            <a:pPr lvl="1"/>
            <a:endParaRPr lang="en-US" dirty="0" smtClean="0">
              <a:solidFill>
                <a:srgbClr val="000000"/>
              </a:solidFill>
            </a:endParaRPr>
          </a:p>
        </p:txBody>
      </p:sp>
      <p:pic>
        <p:nvPicPr>
          <p:cNvPr id="5" name="Picture 4" descr="Horsenett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831" y="2627397"/>
            <a:ext cx="3899240" cy="2924430"/>
          </a:xfrm>
          <a:prstGeom prst="rect">
            <a:avLst/>
          </a:prstGeom>
        </p:spPr>
      </p:pic>
      <p:sp>
        <p:nvSpPr>
          <p:cNvPr id="7" name="Content Placeholder 2"/>
          <p:cNvSpPr>
            <a:spLocks noGrp="1"/>
          </p:cNvSpPr>
          <p:nvPr>
            <p:ph idx="1"/>
          </p:nvPr>
        </p:nvSpPr>
        <p:spPr>
          <a:xfrm>
            <a:off x="4283538" y="1526699"/>
            <a:ext cx="3950704" cy="4829651"/>
          </a:xfrm>
        </p:spPr>
        <p:txBody>
          <a:bodyPr/>
          <a:lstStyle/>
          <a:p>
            <a:r>
              <a:rPr lang="en-US" u="sng" dirty="0" err="1" smtClean="0">
                <a:solidFill>
                  <a:schemeClr val="tx1"/>
                </a:solidFill>
              </a:rPr>
              <a:t>Nutsedge</a:t>
            </a:r>
            <a:endParaRPr lang="en-US" u="sng" dirty="0" smtClean="0">
              <a:solidFill>
                <a:schemeClr val="tx1"/>
              </a:solidFill>
            </a:endParaRPr>
          </a:p>
          <a:p>
            <a:pPr lvl="1"/>
            <a:r>
              <a:rPr lang="en-US" dirty="0" err="1" smtClean="0">
                <a:solidFill>
                  <a:schemeClr val="accent3">
                    <a:lumMod val="75000"/>
                  </a:schemeClr>
                </a:solidFill>
              </a:rPr>
              <a:t>Casoron</a:t>
            </a:r>
            <a:r>
              <a:rPr lang="en-US" dirty="0" smtClean="0">
                <a:solidFill>
                  <a:schemeClr val="accent3">
                    <a:lumMod val="75000"/>
                  </a:schemeClr>
                </a:solidFill>
              </a:rPr>
              <a:t> / </a:t>
            </a:r>
            <a:r>
              <a:rPr lang="en-US" dirty="0" err="1" smtClean="0">
                <a:solidFill>
                  <a:schemeClr val="accent3">
                    <a:lumMod val="75000"/>
                  </a:schemeClr>
                </a:solidFill>
              </a:rPr>
              <a:t>Evital</a:t>
            </a:r>
            <a:endParaRPr lang="en-US" dirty="0" smtClean="0">
              <a:solidFill>
                <a:schemeClr val="accent3">
                  <a:lumMod val="75000"/>
                </a:schemeClr>
              </a:solidFill>
            </a:endParaRPr>
          </a:p>
          <a:p>
            <a:pPr lvl="1"/>
            <a:r>
              <a:rPr lang="en-US" dirty="0" err="1" smtClean="0">
                <a:solidFill>
                  <a:srgbClr val="FF00FF"/>
                </a:solidFill>
              </a:rPr>
              <a:t>Sandea</a:t>
            </a:r>
            <a:endParaRPr lang="en-US" dirty="0" smtClean="0">
              <a:solidFill>
                <a:srgbClr val="FF00FF"/>
              </a:solidFill>
            </a:endParaRPr>
          </a:p>
          <a:p>
            <a:pPr lvl="1"/>
            <a:r>
              <a:rPr lang="en-US" dirty="0" smtClean="0">
                <a:solidFill>
                  <a:srgbClr val="008000"/>
                </a:solidFill>
              </a:rPr>
              <a:t>Spartan</a:t>
            </a:r>
          </a:p>
          <a:p>
            <a:pPr lvl="1"/>
            <a:endParaRPr lang="en-US" dirty="0">
              <a:solidFill>
                <a:schemeClr val="accent3">
                  <a:lumMod val="75000"/>
                </a:schemeClr>
              </a:solidFill>
            </a:endParaRPr>
          </a:p>
          <a:p>
            <a:pPr lvl="1"/>
            <a:endParaRPr lang="en-US" dirty="0" smtClean="0">
              <a:solidFill>
                <a:srgbClr val="000000"/>
              </a:solidFill>
            </a:endParaRPr>
          </a:p>
        </p:txBody>
      </p:sp>
      <p:pic>
        <p:nvPicPr>
          <p:cNvPr id="8" name="Picture 7" descr="Nutsedg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14802" y="3421547"/>
            <a:ext cx="3971998" cy="3288326"/>
          </a:xfrm>
          <a:prstGeom prst="rect">
            <a:avLst/>
          </a:prstGeom>
        </p:spPr>
      </p:pic>
      <p:sp>
        <p:nvSpPr>
          <p:cNvPr id="9" name="TextBox 8"/>
          <p:cNvSpPr txBox="1"/>
          <p:nvPr/>
        </p:nvSpPr>
        <p:spPr>
          <a:xfrm>
            <a:off x="298833" y="5752875"/>
            <a:ext cx="4415969" cy="646331"/>
          </a:xfrm>
          <a:prstGeom prst="rect">
            <a:avLst/>
          </a:prstGeom>
          <a:solidFill>
            <a:schemeClr val="bg1"/>
          </a:solidFill>
        </p:spPr>
        <p:txBody>
          <a:bodyPr wrap="square" rtlCol="0">
            <a:spAutoFit/>
          </a:bodyPr>
          <a:lstStyle/>
          <a:p>
            <a:r>
              <a:rPr lang="en-US" sz="1800" dirty="0" smtClean="0">
                <a:solidFill>
                  <a:schemeClr val="bg1">
                    <a:lumMod val="50000"/>
                  </a:schemeClr>
                </a:solidFill>
              </a:rPr>
              <a:t>above: OMAFRA</a:t>
            </a:r>
          </a:p>
          <a:p>
            <a:r>
              <a:rPr lang="en-US" sz="1800" dirty="0" smtClean="0">
                <a:solidFill>
                  <a:schemeClr val="bg1">
                    <a:lumMod val="50000"/>
                  </a:schemeClr>
                </a:solidFill>
              </a:rPr>
              <a:t>right: OSU</a:t>
            </a:r>
            <a:endParaRPr lang="en-US" sz="1800" dirty="0">
              <a:solidFill>
                <a:schemeClr val="bg1">
                  <a:lumMod val="50000"/>
                </a:schemeClr>
              </a:solidFill>
            </a:endParaRPr>
          </a:p>
        </p:txBody>
      </p:sp>
    </p:spTree>
    <p:extLst>
      <p:ext uri="{BB962C8B-B14F-4D97-AF65-F5344CB8AC3E}">
        <p14:creationId xmlns:p14="http://schemas.microsoft.com/office/powerpoint/2010/main" val="3025674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Troublesome Perennials</a:t>
            </a:r>
            <a:endParaRPr lang="en-US" dirty="0"/>
          </a:p>
        </p:txBody>
      </p:sp>
      <p:sp>
        <p:nvSpPr>
          <p:cNvPr id="3" name="Content Placeholder 2"/>
          <p:cNvSpPr>
            <a:spLocks noGrp="1"/>
          </p:cNvSpPr>
          <p:nvPr>
            <p:ph idx="1"/>
          </p:nvPr>
        </p:nvSpPr>
        <p:spPr/>
        <p:txBody>
          <a:bodyPr/>
          <a:lstStyle/>
          <a:p>
            <a:r>
              <a:rPr lang="en-US" u="sng" dirty="0">
                <a:solidFill>
                  <a:srgbClr val="000000"/>
                </a:solidFill>
              </a:rPr>
              <a:t>Poison Ivy</a:t>
            </a:r>
            <a:r>
              <a:rPr lang="en-US" dirty="0">
                <a:solidFill>
                  <a:srgbClr val="000000"/>
                </a:solidFill>
              </a:rPr>
              <a:t>, </a:t>
            </a:r>
            <a:r>
              <a:rPr lang="en-US" u="sng" dirty="0">
                <a:solidFill>
                  <a:srgbClr val="000000"/>
                </a:solidFill>
              </a:rPr>
              <a:t>Milkweed</a:t>
            </a:r>
            <a:r>
              <a:rPr lang="en-US" dirty="0">
                <a:solidFill>
                  <a:srgbClr val="000000"/>
                </a:solidFill>
              </a:rPr>
              <a:t>, </a:t>
            </a:r>
            <a:r>
              <a:rPr lang="en-US" u="sng" dirty="0">
                <a:solidFill>
                  <a:srgbClr val="000000"/>
                </a:solidFill>
              </a:rPr>
              <a:t>Virginia Creeper</a:t>
            </a:r>
          </a:p>
          <a:p>
            <a:pPr lvl="1"/>
            <a:r>
              <a:rPr lang="en-US" dirty="0">
                <a:solidFill>
                  <a:srgbClr val="FF00FF"/>
                </a:solidFill>
              </a:rPr>
              <a:t>Roundup</a:t>
            </a:r>
          </a:p>
          <a:p>
            <a:pPr lvl="1"/>
            <a:endParaRPr lang="en-US" dirty="0">
              <a:solidFill>
                <a:schemeClr val="accent3">
                  <a:lumMod val="75000"/>
                </a:schemeClr>
              </a:solidFill>
            </a:endParaRPr>
          </a:p>
          <a:p>
            <a:pPr lvl="1"/>
            <a:endParaRPr lang="en-US" dirty="0" smtClean="0">
              <a:solidFill>
                <a:srgbClr val="000000"/>
              </a:solidFill>
            </a:endParaRPr>
          </a:p>
        </p:txBody>
      </p:sp>
      <p:pic>
        <p:nvPicPr>
          <p:cNvPr id="5" name="Picture 4" descr="Poison ivy"/>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36" y="3230870"/>
            <a:ext cx="3536200" cy="3037677"/>
          </a:xfrm>
          <a:prstGeom prst="rect">
            <a:avLst/>
          </a:prstGeom>
        </p:spPr>
      </p:pic>
      <p:pic>
        <p:nvPicPr>
          <p:cNvPr id="6" name="Picture 5" descr="Milkwee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8540" y="1410282"/>
            <a:ext cx="3741361" cy="4858266"/>
          </a:xfrm>
          <a:prstGeom prst="rect">
            <a:avLst/>
          </a:prstGeom>
        </p:spPr>
      </p:pic>
      <p:sp>
        <p:nvSpPr>
          <p:cNvPr id="7" name="TextBox 6"/>
          <p:cNvSpPr txBox="1"/>
          <p:nvPr/>
        </p:nvSpPr>
        <p:spPr>
          <a:xfrm>
            <a:off x="323736" y="6237572"/>
            <a:ext cx="8363064" cy="369332"/>
          </a:xfrm>
          <a:prstGeom prst="rect">
            <a:avLst/>
          </a:prstGeom>
          <a:solidFill>
            <a:srgbClr val="FFFFFF"/>
          </a:solidFill>
        </p:spPr>
        <p:txBody>
          <a:bodyPr wrap="square" rtlCol="0">
            <a:spAutoFit/>
          </a:bodyPr>
          <a:lstStyle/>
          <a:p>
            <a:pPr algn="ctr"/>
            <a:r>
              <a:rPr lang="en-US" sz="1800" dirty="0" smtClean="0">
                <a:solidFill>
                  <a:srgbClr val="7F7F7F"/>
                </a:solidFill>
              </a:rPr>
              <a:t>photo credit: </a:t>
            </a:r>
            <a:r>
              <a:rPr lang="en-US" sz="1800" dirty="0" err="1" smtClean="0">
                <a:solidFill>
                  <a:srgbClr val="7F7F7F"/>
                </a:solidFill>
              </a:rPr>
              <a:t>Longstroth</a:t>
            </a:r>
            <a:endParaRPr lang="en-US" sz="1800" dirty="0">
              <a:solidFill>
                <a:srgbClr val="7F7F7F"/>
              </a:solidFill>
            </a:endParaRPr>
          </a:p>
        </p:txBody>
      </p:sp>
    </p:spTree>
    <p:extLst>
      <p:ext uri="{BB962C8B-B14F-4D97-AF65-F5344CB8AC3E}">
        <p14:creationId xmlns:p14="http://schemas.microsoft.com/office/powerpoint/2010/main" val="809961115"/>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57200" y="2191570"/>
            <a:ext cx="8229600" cy="3934593"/>
          </a:xfrm>
        </p:spPr>
        <p:txBody>
          <a:bodyPr/>
          <a:lstStyle/>
          <a:p>
            <a:r>
              <a:rPr lang="en-US" dirty="0" smtClean="0">
                <a:solidFill>
                  <a:srgbClr val="000000"/>
                </a:solidFill>
              </a:rPr>
              <a:t>Rufus Isaacs and </a:t>
            </a:r>
            <a:r>
              <a:rPr lang="en-US" dirty="0" err="1" smtClean="0">
                <a:solidFill>
                  <a:srgbClr val="000000"/>
                </a:solidFill>
              </a:rPr>
              <a:t>Julianna</a:t>
            </a:r>
            <a:r>
              <a:rPr lang="en-US" dirty="0" smtClean="0">
                <a:solidFill>
                  <a:srgbClr val="000000"/>
                </a:solidFill>
              </a:rPr>
              <a:t> Wilson – </a:t>
            </a:r>
            <a:br>
              <a:rPr lang="en-US" dirty="0" smtClean="0">
                <a:solidFill>
                  <a:srgbClr val="000000"/>
                </a:solidFill>
              </a:rPr>
            </a:br>
            <a:r>
              <a:rPr lang="en-US" dirty="0" smtClean="0">
                <a:solidFill>
                  <a:srgbClr val="000000"/>
                </a:solidFill>
              </a:rPr>
              <a:t>pollinator slides</a:t>
            </a:r>
          </a:p>
          <a:p>
            <a:r>
              <a:rPr lang="en-US" dirty="0" smtClean="0">
                <a:solidFill>
                  <a:srgbClr val="000000"/>
                </a:solidFill>
              </a:rPr>
              <a:t>Mark </a:t>
            </a:r>
            <a:r>
              <a:rPr lang="en-US" dirty="0" err="1" smtClean="0">
                <a:solidFill>
                  <a:srgbClr val="000000"/>
                </a:solidFill>
              </a:rPr>
              <a:t>Longstroth</a:t>
            </a:r>
            <a:r>
              <a:rPr lang="en-US" dirty="0" smtClean="0">
                <a:solidFill>
                  <a:srgbClr val="000000"/>
                </a:solidFill>
              </a:rPr>
              <a:t> and Bill Shane – </a:t>
            </a:r>
            <a:br>
              <a:rPr lang="en-US" dirty="0" smtClean="0">
                <a:solidFill>
                  <a:srgbClr val="000000"/>
                </a:solidFill>
              </a:rPr>
            </a:br>
            <a:r>
              <a:rPr lang="en-US" dirty="0" smtClean="0">
                <a:solidFill>
                  <a:srgbClr val="000000"/>
                </a:solidFill>
              </a:rPr>
              <a:t>fruit disease and insect photos</a:t>
            </a:r>
            <a:endParaRPr lang="en-US" dirty="0">
              <a:solidFill>
                <a:srgbClr val="000000"/>
              </a:solidFill>
            </a:endParaRPr>
          </a:p>
        </p:txBody>
      </p:sp>
    </p:spTree>
    <p:extLst>
      <p:ext uri="{BB962C8B-B14F-4D97-AF65-F5344CB8AC3E}">
        <p14:creationId xmlns:p14="http://schemas.microsoft.com/office/powerpoint/2010/main" val="716454128"/>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8842"/>
            <a:ext cx="7772400" cy="669842"/>
          </a:xfrm>
        </p:spPr>
        <p:txBody>
          <a:bodyPr/>
          <a:lstStyle/>
          <a:p>
            <a:r>
              <a:rPr lang="en-US" dirty="0" smtClean="0"/>
              <a:t>Thank you.</a:t>
            </a:r>
            <a:endParaRPr lang="en-US" dirty="0"/>
          </a:p>
        </p:txBody>
      </p:sp>
      <p:sp>
        <p:nvSpPr>
          <p:cNvPr id="3" name="Subtitle 2"/>
          <p:cNvSpPr>
            <a:spLocks noGrp="1"/>
          </p:cNvSpPr>
          <p:nvPr>
            <p:ph type="subTitle" idx="1"/>
          </p:nvPr>
        </p:nvSpPr>
        <p:spPr>
          <a:xfrm>
            <a:off x="685799" y="2398684"/>
            <a:ext cx="8074567" cy="3154957"/>
          </a:xfrm>
        </p:spPr>
        <p:txBody>
          <a:bodyPr>
            <a:normAutofit/>
          </a:bodyPr>
          <a:lstStyle/>
          <a:p>
            <a:r>
              <a:rPr lang="en-US" dirty="0" smtClean="0"/>
              <a:t>Your local Extension people are here to help.  My contact:</a:t>
            </a:r>
          </a:p>
          <a:p>
            <a:endParaRPr lang="en-US" dirty="0" smtClean="0"/>
          </a:p>
          <a:p>
            <a:r>
              <a:rPr lang="en-US" dirty="0" smtClean="0"/>
              <a:t>Brad Baughman</a:t>
            </a:r>
          </a:p>
          <a:p>
            <a:r>
              <a:rPr lang="en-US" dirty="0" smtClean="0"/>
              <a:t>269-235-5440</a:t>
            </a:r>
          </a:p>
          <a:p>
            <a:r>
              <a:rPr lang="en-US" dirty="0" smtClean="0">
                <a:hlinkClick r:id="rId2"/>
              </a:rPr>
              <a:t>baughm30@anr.msu.edu</a:t>
            </a:r>
            <a:endParaRPr lang="en-US" dirty="0" smtClean="0"/>
          </a:p>
          <a:p>
            <a:r>
              <a:rPr lang="en-US" dirty="0" smtClean="0"/>
              <a:t>1737 </a:t>
            </a:r>
            <a:r>
              <a:rPr lang="en-US" dirty="0" err="1" smtClean="0"/>
              <a:t>Hillandale</a:t>
            </a:r>
            <a:r>
              <a:rPr lang="en-US" dirty="0" smtClean="0"/>
              <a:t> Rd.</a:t>
            </a:r>
          </a:p>
          <a:p>
            <a:r>
              <a:rPr lang="en-US" dirty="0" smtClean="0"/>
              <a:t>Benton Harbor, MI 49022</a:t>
            </a:r>
            <a:endParaRPr lang="en-US" dirty="0"/>
          </a:p>
        </p:txBody>
      </p:sp>
    </p:spTree>
    <p:extLst>
      <p:ext uri="{BB962C8B-B14F-4D97-AF65-F5344CB8AC3E}">
        <p14:creationId xmlns:p14="http://schemas.microsoft.com/office/powerpoint/2010/main" val="23935525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Protectant</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1" y="1360489"/>
            <a:ext cx="4126362" cy="4965184"/>
          </a:xfrm>
        </p:spPr>
        <p:txBody>
          <a:bodyPr>
            <a:normAutofit/>
          </a:bodyPr>
          <a:lstStyle/>
          <a:p>
            <a:pPr>
              <a:defRPr/>
            </a:pPr>
            <a:r>
              <a:rPr lang="en-US" sz="2400" dirty="0" smtClean="0">
                <a:solidFill>
                  <a:schemeClr val="accent6">
                    <a:lumMod val="75000"/>
                  </a:schemeClr>
                </a:solidFill>
              </a:rPr>
              <a:t>Copper compounds (M1)</a:t>
            </a:r>
          </a:p>
          <a:p>
            <a:pPr lvl="1">
              <a:defRPr/>
            </a:pPr>
            <a:r>
              <a:rPr lang="en-US" dirty="0" smtClean="0">
                <a:solidFill>
                  <a:srgbClr val="000000"/>
                </a:solidFill>
              </a:rPr>
              <a:t>use examples: </a:t>
            </a:r>
          </a:p>
          <a:p>
            <a:pPr lvl="2">
              <a:defRPr/>
            </a:pPr>
            <a:r>
              <a:rPr lang="en-US" u="sng" dirty="0">
                <a:solidFill>
                  <a:srgbClr val="000000"/>
                </a:solidFill>
              </a:rPr>
              <a:t>downy mildew </a:t>
            </a:r>
            <a:r>
              <a:rPr lang="en-US" dirty="0">
                <a:solidFill>
                  <a:srgbClr val="000000"/>
                </a:solidFill>
              </a:rPr>
              <a:t>in grapes</a:t>
            </a:r>
          </a:p>
          <a:p>
            <a:pPr lvl="2">
              <a:defRPr/>
            </a:pPr>
            <a:r>
              <a:rPr lang="en-US" u="sng" dirty="0" smtClean="0">
                <a:solidFill>
                  <a:srgbClr val="000000"/>
                </a:solidFill>
              </a:rPr>
              <a:t>bacterial spot </a:t>
            </a:r>
            <a:r>
              <a:rPr lang="en-US" dirty="0" smtClean="0">
                <a:solidFill>
                  <a:srgbClr val="000000"/>
                </a:solidFill>
              </a:rPr>
              <a:t>in peaches </a:t>
            </a:r>
          </a:p>
          <a:p>
            <a:pPr lvl="2">
              <a:defRPr/>
            </a:pPr>
            <a:r>
              <a:rPr lang="en-US" u="sng" dirty="0" smtClean="0">
                <a:solidFill>
                  <a:srgbClr val="000000"/>
                </a:solidFill>
              </a:rPr>
              <a:t>bacterial canker </a:t>
            </a:r>
            <a:r>
              <a:rPr lang="en-US" dirty="0" smtClean="0">
                <a:solidFill>
                  <a:srgbClr val="000000"/>
                </a:solidFill>
              </a:rPr>
              <a:t>in cherry (apply before </a:t>
            </a:r>
            <a:r>
              <a:rPr lang="en-US" dirty="0" err="1" smtClean="0">
                <a:solidFill>
                  <a:srgbClr val="000000"/>
                </a:solidFill>
              </a:rPr>
              <a:t>shucksplit</a:t>
            </a:r>
            <a:r>
              <a:rPr lang="en-US" dirty="0" smtClean="0">
                <a:solidFill>
                  <a:srgbClr val="000000"/>
                </a:solidFill>
              </a:rPr>
              <a:t>)</a:t>
            </a:r>
          </a:p>
          <a:p>
            <a:pPr lvl="1">
              <a:defRPr/>
            </a:pPr>
            <a:r>
              <a:rPr lang="en-US" dirty="0">
                <a:solidFill>
                  <a:srgbClr val="000000"/>
                </a:solidFill>
              </a:rPr>
              <a:t>can </a:t>
            </a:r>
            <a:r>
              <a:rPr lang="en-US" dirty="0" smtClean="0">
                <a:solidFill>
                  <a:srgbClr val="000000"/>
                </a:solidFill>
              </a:rPr>
              <a:t>also be </a:t>
            </a:r>
            <a:r>
              <a:rPr lang="en-US" dirty="0">
                <a:solidFill>
                  <a:srgbClr val="000000"/>
                </a:solidFill>
              </a:rPr>
              <a:t>used as </a:t>
            </a:r>
            <a:r>
              <a:rPr lang="en-US" b="1" dirty="0">
                <a:solidFill>
                  <a:srgbClr val="000000"/>
                </a:solidFill>
              </a:rPr>
              <a:t>dormant spray</a:t>
            </a:r>
          </a:p>
          <a:p>
            <a:pPr lvl="1">
              <a:defRPr/>
            </a:pPr>
            <a:endParaRPr lang="en-US" dirty="0" smtClean="0">
              <a:solidFill>
                <a:srgbClr val="000000"/>
              </a:solidFill>
            </a:endParaRPr>
          </a:p>
        </p:txBody>
      </p:sp>
      <p:pic>
        <p:nvPicPr>
          <p:cNvPr id="2" name="Picture 1" descr="Image of symptoms of bacterial spot infection in a small developing peach fruit.  Spots of skin tissue is eroded and injury to flesh is occurring that appears black and brown.  Copper is an effective tool for managing bacterial diseases." title="Bacterial spot on peach"/>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83563" y="3785536"/>
            <a:ext cx="4382531" cy="3000958"/>
          </a:xfrm>
          <a:prstGeom prst="rect">
            <a:avLst/>
          </a:prstGeom>
        </p:spPr>
      </p:pic>
      <p:pic>
        <p:nvPicPr>
          <p:cNvPr id="6" name="Picture 5" descr="Image of downy mildew infection on wine grape leaves.  Small angular orange spots occur on all parts of the leaf.  Copper is an effective treatment for downy mildew in many fruit crops." title="wine grape leaf downy mildew"/>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3343" y="1360488"/>
            <a:ext cx="3234235" cy="24250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945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Protectant</a:t>
            </a:r>
            <a:endParaRPr lang="en-US" dirty="0">
              <a:latin typeface="Arial Black" charset="0"/>
              <a:ea typeface="ＭＳ Ｐゴシック" charset="0"/>
              <a:cs typeface="ＭＳ Ｐゴシック" charset="0"/>
            </a:endParaRPr>
          </a:p>
        </p:txBody>
      </p:sp>
      <p:sp>
        <p:nvSpPr>
          <p:cNvPr id="5" name="Rectangle 3"/>
          <p:cNvSpPr>
            <a:spLocks noGrp="1" noChangeArrowheads="1"/>
          </p:cNvSpPr>
          <p:nvPr>
            <p:ph idx="1"/>
          </p:nvPr>
        </p:nvSpPr>
        <p:spPr>
          <a:xfrm>
            <a:off x="457200" y="1360488"/>
            <a:ext cx="4188608" cy="4927600"/>
          </a:xfrm>
        </p:spPr>
        <p:txBody>
          <a:bodyPr>
            <a:normAutofit lnSpcReduction="10000"/>
          </a:bodyPr>
          <a:lstStyle/>
          <a:p>
            <a:pPr eaLnBrk="1" hangingPunct="1">
              <a:defRPr/>
            </a:pPr>
            <a:r>
              <a:rPr lang="en-US" dirty="0" smtClean="0">
                <a:solidFill>
                  <a:srgbClr val="E46C0A"/>
                </a:solidFill>
              </a:rPr>
              <a:t>Sulfur and Lime Sulfur (M2)</a:t>
            </a:r>
          </a:p>
          <a:p>
            <a:pPr lvl="1" eaLnBrk="1" hangingPunct="1">
              <a:defRPr/>
            </a:pPr>
            <a:r>
              <a:rPr lang="en-US" dirty="0" smtClean="0">
                <a:solidFill>
                  <a:srgbClr val="000000"/>
                </a:solidFill>
              </a:rPr>
              <a:t>best on </a:t>
            </a:r>
            <a:r>
              <a:rPr lang="en-US" u="sng" dirty="0" smtClean="0">
                <a:solidFill>
                  <a:srgbClr val="000000"/>
                </a:solidFill>
              </a:rPr>
              <a:t>powdery mildews</a:t>
            </a:r>
            <a:r>
              <a:rPr lang="en-US" dirty="0" smtClean="0">
                <a:solidFill>
                  <a:srgbClr val="000000"/>
                </a:solidFill>
              </a:rPr>
              <a:t>, e.g. on grape and apple</a:t>
            </a:r>
            <a:endParaRPr lang="en-US" u="sng" dirty="0" smtClean="0">
              <a:solidFill>
                <a:srgbClr val="000000"/>
              </a:solidFill>
            </a:endParaRPr>
          </a:p>
          <a:p>
            <a:pPr lvl="1" eaLnBrk="1" hangingPunct="1">
              <a:defRPr/>
            </a:pPr>
            <a:r>
              <a:rPr lang="en-US" dirty="0" smtClean="0">
                <a:solidFill>
                  <a:schemeClr val="tx1"/>
                </a:solidFill>
              </a:rPr>
              <a:t>(many grapes are sensitive, incl. Concord)</a:t>
            </a:r>
          </a:p>
          <a:p>
            <a:pPr lvl="1" eaLnBrk="1" hangingPunct="1">
              <a:defRPr/>
            </a:pPr>
            <a:r>
              <a:rPr lang="en-US" dirty="0" smtClean="0">
                <a:solidFill>
                  <a:schemeClr val="tx1"/>
                </a:solidFill>
              </a:rPr>
              <a:t>also provides S to plant</a:t>
            </a:r>
          </a:p>
          <a:p>
            <a:pPr lvl="1" eaLnBrk="1" hangingPunct="1">
              <a:defRPr/>
            </a:pPr>
            <a:r>
              <a:rPr lang="en-US" dirty="0" smtClean="0">
                <a:solidFill>
                  <a:schemeClr val="tx1"/>
                </a:solidFill>
              </a:rPr>
              <a:t>can be used as </a:t>
            </a:r>
            <a:r>
              <a:rPr lang="en-US" b="1" dirty="0" smtClean="0">
                <a:solidFill>
                  <a:schemeClr val="tx1"/>
                </a:solidFill>
              </a:rPr>
              <a:t>dormant spray</a:t>
            </a:r>
            <a:r>
              <a:rPr lang="en-US" dirty="0" smtClean="0">
                <a:solidFill>
                  <a:schemeClr val="tx1"/>
                </a:solidFill>
              </a:rPr>
              <a:t>:</a:t>
            </a:r>
            <a:br>
              <a:rPr lang="en-US" dirty="0" smtClean="0">
                <a:solidFill>
                  <a:schemeClr val="tx1"/>
                </a:solidFill>
              </a:rPr>
            </a:br>
            <a:r>
              <a:rPr lang="en-US" dirty="0" smtClean="0">
                <a:solidFill>
                  <a:schemeClr val="tx1"/>
                </a:solidFill>
              </a:rPr>
              <a:t>e.g. on blueberry for Phomopsis, bacterial canker</a:t>
            </a:r>
          </a:p>
        </p:txBody>
      </p:sp>
      <p:pic>
        <p:nvPicPr>
          <p:cNvPr id="4" name="Picture 3" descr="Symptoms of powdery mildew infection on the developing shoot tip of an apple tree.  The leaves are folded up slightly, and a white powdery substance (the causal fungus) is visible." title="Apple shoot powdery mildew"/>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6557" y="1007472"/>
            <a:ext cx="3030361" cy="3202421"/>
          </a:xfrm>
          <a:prstGeom prst="rect">
            <a:avLst/>
          </a:prstGeom>
        </p:spPr>
      </p:pic>
      <p:pic>
        <p:nvPicPr>
          <p:cNvPr id="6" name="Picture 5" descr="Powdery mildew"/>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44633" y="3960850"/>
            <a:ext cx="4033607" cy="2750837"/>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Protectant</a:t>
            </a:r>
            <a:endParaRPr lang="en-US" dirty="0">
              <a:latin typeface="Arial Black" charset="0"/>
              <a:ea typeface="ＭＳ Ｐゴシック" charset="0"/>
              <a:cs typeface="ＭＳ Ｐゴシック" charset="0"/>
            </a:endParaRPr>
          </a:p>
        </p:txBody>
      </p:sp>
      <p:sp>
        <p:nvSpPr>
          <p:cNvPr id="5" name="Rectangle 3"/>
          <p:cNvSpPr>
            <a:spLocks noGrp="1" noChangeArrowheads="1"/>
          </p:cNvSpPr>
          <p:nvPr>
            <p:ph idx="1"/>
          </p:nvPr>
        </p:nvSpPr>
        <p:spPr>
          <a:xfrm>
            <a:off x="445214" y="1360487"/>
            <a:ext cx="4957923" cy="4989789"/>
          </a:xfrm>
        </p:spPr>
        <p:txBody>
          <a:bodyPr>
            <a:normAutofit/>
          </a:bodyPr>
          <a:lstStyle/>
          <a:p>
            <a:pPr eaLnBrk="1" hangingPunct="1">
              <a:defRPr/>
            </a:pPr>
            <a:r>
              <a:rPr lang="en-US" dirty="0" err="1" smtClean="0">
                <a:solidFill>
                  <a:schemeClr val="accent5">
                    <a:lumMod val="75000"/>
                  </a:schemeClr>
                </a:solidFill>
              </a:rPr>
              <a:t>Captan</a:t>
            </a:r>
            <a:r>
              <a:rPr lang="en-US" dirty="0" smtClean="0">
                <a:solidFill>
                  <a:schemeClr val="accent5">
                    <a:lumMod val="75000"/>
                  </a:schemeClr>
                </a:solidFill>
              </a:rPr>
              <a:t> (M4)</a:t>
            </a:r>
          </a:p>
          <a:p>
            <a:pPr lvl="1" eaLnBrk="1" hangingPunct="1">
              <a:defRPr/>
            </a:pPr>
            <a:r>
              <a:rPr lang="en-US" sz="2800" dirty="0" smtClean="0">
                <a:solidFill>
                  <a:srgbClr val="000000"/>
                </a:solidFill>
              </a:rPr>
              <a:t>active on many diseases,</a:t>
            </a:r>
          </a:p>
          <a:p>
            <a:pPr lvl="1" eaLnBrk="1" hangingPunct="1">
              <a:defRPr/>
            </a:pPr>
            <a:r>
              <a:rPr lang="en-US" sz="2800" dirty="0" smtClean="0">
                <a:solidFill>
                  <a:srgbClr val="000000"/>
                </a:solidFill>
              </a:rPr>
              <a:t>registered for everything but pears</a:t>
            </a:r>
          </a:p>
          <a:p>
            <a:pPr lvl="1" eaLnBrk="1" hangingPunct="1">
              <a:defRPr/>
            </a:pPr>
            <a:r>
              <a:rPr lang="en-US" sz="2800" dirty="0">
                <a:solidFill>
                  <a:srgbClr val="000000"/>
                </a:solidFill>
              </a:rPr>
              <a:t>numerous </a:t>
            </a:r>
            <a:r>
              <a:rPr lang="en-US" sz="2800" dirty="0" smtClean="0">
                <a:solidFill>
                  <a:srgbClr val="000000"/>
                </a:solidFill>
              </a:rPr>
              <a:t>formulations:</a:t>
            </a:r>
            <a:br>
              <a:rPr lang="en-US" sz="2800" dirty="0" smtClean="0">
                <a:solidFill>
                  <a:srgbClr val="000000"/>
                </a:solidFill>
              </a:rPr>
            </a:br>
            <a:r>
              <a:rPr lang="en-US" sz="2800" dirty="0" smtClean="0">
                <a:solidFill>
                  <a:srgbClr val="000000"/>
                </a:solidFill>
              </a:rPr>
              <a:t>	e.g. W, WDG, L</a:t>
            </a:r>
            <a:endParaRPr lang="en-US" sz="2800" dirty="0">
              <a:solidFill>
                <a:srgbClr val="000000"/>
              </a:solidFill>
            </a:endParaRPr>
          </a:p>
        </p:txBody>
      </p:sp>
    </p:spTree>
    <p:extLst>
      <p:ext uri="{BB962C8B-B14F-4D97-AF65-F5344CB8AC3E}">
        <p14:creationId xmlns:p14="http://schemas.microsoft.com/office/powerpoint/2010/main" val="866393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Protectant</a:t>
            </a:r>
            <a:endParaRPr lang="en-US" dirty="0">
              <a:latin typeface="Arial Black" charset="0"/>
              <a:ea typeface="ＭＳ Ｐゴシック" charset="0"/>
              <a:cs typeface="ＭＳ Ｐゴシック" charset="0"/>
            </a:endParaRPr>
          </a:p>
        </p:txBody>
      </p:sp>
      <p:sp>
        <p:nvSpPr>
          <p:cNvPr id="5" name="Rectangle 3"/>
          <p:cNvSpPr>
            <a:spLocks noGrp="1" noChangeArrowheads="1"/>
          </p:cNvSpPr>
          <p:nvPr>
            <p:ph idx="1"/>
          </p:nvPr>
        </p:nvSpPr>
        <p:spPr>
          <a:xfrm>
            <a:off x="445214" y="1360487"/>
            <a:ext cx="4957923" cy="4989789"/>
          </a:xfrm>
        </p:spPr>
        <p:txBody>
          <a:bodyPr>
            <a:normAutofit/>
          </a:bodyPr>
          <a:lstStyle/>
          <a:p>
            <a:pPr eaLnBrk="1" hangingPunct="1">
              <a:defRPr/>
            </a:pPr>
            <a:r>
              <a:rPr lang="en-US" dirty="0" err="1" smtClean="0">
                <a:solidFill>
                  <a:schemeClr val="accent5">
                    <a:lumMod val="75000"/>
                  </a:schemeClr>
                </a:solidFill>
              </a:rPr>
              <a:t>Captan</a:t>
            </a:r>
            <a:r>
              <a:rPr lang="en-US" dirty="0" smtClean="0">
                <a:solidFill>
                  <a:schemeClr val="accent5">
                    <a:lumMod val="75000"/>
                  </a:schemeClr>
                </a:solidFill>
              </a:rPr>
              <a:t> (M4)</a:t>
            </a:r>
          </a:p>
          <a:p>
            <a:pPr lvl="1" eaLnBrk="1" hangingPunct="1">
              <a:defRPr/>
            </a:pPr>
            <a:r>
              <a:rPr lang="en-US" sz="2800" dirty="0" smtClean="0">
                <a:solidFill>
                  <a:srgbClr val="000000"/>
                </a:solidFill>
              </a:rPr>
              <a:t>prohibited </a:t>
            </a:r>
            <a:r>
              <a:rPr lang="en-US" sz="2800" dirty="0">
                <a:solidFill>
                  <a:srgbClr val="000000"/>
                </a:solidFill>
              </a:rPr>
              <a:t>by some </a:t>
            </a:r>
            <a:r>
              <a:rPr lang="en-US" sz="2800" dirty="0" smtClean="0">
                <a:solidFill>
                  <a:srgbClr val="000000"/>
                </a:solidFill>
              </a:rPr>
              <a:t>buyers</a:t>
            </a:r>
          </a:p>
          <a:p>
            <a:pPr lvl="1" eaLnBrk="1" hangingPunct="1">
              <a:defRPr/>
            </a:pPr>
            <a:r>
              <a:rPr lang="en-US" sz="2800" dirty="0" smtClean="0">
                <a:solidFill>
                  <a:srgbClr val="000000"/>
                </a:solidFill>
              </a:rPr>
              <a:t>plant damage very common:</a:t>
            </a:r>
          </a:p>
          <a:p>
            <a:pPr lvl="2" eaLnBrk="1" hangingPunct="1">
              <a:defRPr/>
            </a:pPr>
            <a:r>
              <a:rPr lang="en-US" sz="2400" dirty="0" smtClean="0">
                <a:solidFill>
                  <a:srgbClr val="000000"/>
                </a:solidFill>
              </a:rPr>
              <a:t>oil sprays</a:t>
            </a:r>
          </a:p>
          <a:p>
            <a:pPr lvl="2" eaLnBrk="1" hangingPunct="1">
              <a:defRPr/>
            </a:pPr>
            <a:r>
              <a:rPr lang="en-US" sz="2400" dirty="0" smtClean="0">
                <a:solidFill>
                  <a:srgbClr val="000000"/>
                </a:solidFill>
              </a:rPr>
              <a:t>slow-drying conditions</a:t>
            </a:r>
          </a:p>
          <a:p>
            <a:pPr lvl="2" eaLnBrk="1" hangingPunct="1">
              <a:defRPr/>
            </a:pPr>
            <a:endParaRPr lang="en-US" sz="2400" dirty="0">
              <a:solidFill>
                <a:srgbClr val="000000"/>
              </a:solidFill>
            </a:endParaRPr>
          </a:p>
        </p:txBody>
      </p:sp>
      <p:pic>
        <p:nvPicPr>
          <p:cNvPr id="3" name="Picture 2" descr="Injury to a grape leaf incurred from overapplication of the fungicide Captan.  This will occur in many instances of the use of many formulations of captan." title="Captan injury to grape"/>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03137" y="1264634"/>
            <a:ext cx="3546182" cy="539409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Protectant</a:t>
            </a:r>
            <a:endParaRPr lang="en-US" dirty="0">
              <a:latin typeface="Arial Black" charset="0"/>
              <a:ea typeface="ＭＳ Ｐゴシック" charset="0"/>
              <a:cs typeface="ＭＳ Ｐゴシック" charset="0"/>
            </a:endParaRPr>
          </a:p>
        </p:txBody>
      </p:sp>
      <p:sp>
        <p:nvSpPr>
          <p:cNvPr id="5" name="Rectangle 3"/>
          <p:cNvSpPr>
            <a:spLocks noGrp="1" noChangeArrowheads="1"/>
          </p:cNvSpPr>
          <p:nvPr>
            <p:ph idx="1"/>
          </p:nvPr>
        </p:nvSpPr>
        <p:spPr>
          <a:xfrm>
            <a:off x="455247" y="1360488"/>
            <a:ext cx="4444708" cy="4927600"/>
          </a:xfrm>
        </p:spPr>
        <p:txBody>
          <a:bodyPr>
            <a:normAutofit/>
          </a:bodyPr>
          <a:lstStyle/>
          <a:p>
            <a:pPr eaLnBrk="1" hangingPunct="1">
              <a:defRPr/>
            </a:pPr>
            <a:r>
              <a:rPr lang="en-US" dirty="0" err="1" smtClean="0">
                <a:solidFill>
                  <a:schemeClr val="accent5">
                    <a:lumMod val="75000"/>
                  </a:schemeClr>
                </a:solidFill>
              </a:rPr>
              <a:t>Chlorothalonil</a:t>
            </a:r>
            <a:r>
              <a:rPr lang="en-US" dirty="0" smtClean="0">
                <a:solidFill>
                  <a:schemeClr val="accent5">
                    <a:lumMod val="75000"/>
                  </a:schemeClr>
                </a:solidFill>
              </a:rPr>
              <a:t> </a:t>
            </a:r>
            <a:r>
              <a:rPr lang="en-US" dirty="0">
                <a:solidFill>
                  <a:schemeClr val="accent5">
                    <a:lumMod val="75000"/>
                  </a:schemeClr>
                </a:solidFill>
              </a:rPr>
              <a:t>(M5</a:t>
            </a:r>
            <a:r>
              <a:rPr lang="en-US" dirty="0" smtClean="0">
                <a:solidFill>
                  <a:schemeClr val="accent5">
                    <a:lumMod val="75000"/>
                  </a:schemeClr>
                </a:solidFill>
              </a:rPr>
              <a:t>)</a:t>
            </a:r>
          </a:p>
          <a:p>
            <a:pPr lvl="1" eaLnBrk="1" hangingPunct="1">
              <a:defRPr/>
            </a:pPr>
            <a:r>
              <a:rPr lang="en-US" dirty="0" smtClean="0">
                <a:solidFill>
                  <a:schemeClr val="accent5">
                    <a:lumMod val="75000"/>
                  </a:schemeClr>
                </a:solidFill>
              </a:rPr>
              <a:t>Bravo, Echo, </a:t>
            </a:r>
            <a:r>
              <a:rPr lang="en-US" dirty="0" err="1" smtClean="0">
                <a:solidFill>
                  <a:schemeClr val="accent5">
                    <a:lumMod val="75000"/>
                  </a:schemeClr>
                </a:solidFill>
              </a:rPr>
              <a:t>Chloronil</a:t>
            </a:r>
            <a:r>
              <a:rPr lang="en-US" dirty="0" smtClean="0">
                <a:solidFill>
                  <a:schemeClr val="accent5">
                    <a:lumMod val="75000"/>
                  </a:schemeClr>
                </a:solidFill>
              </a:rPr>
              <a:t>, </a:t>
            </a:r>
            <a:r>
              <a:rPr lang="en-US" dirty="0" err="1" smtClean="0">
                <a:solidFill>
                  <a:schemeClr val="accent5">
                    <a:lumMod val="75000"/>
                  </a:schemeClr>
                </a:solidFill>
              </a:rPr>
              <a:t>Equus</a:t>
            </a:r>
            <a:endParaRPr lang="en-US" dirty="0">
              <a:solidFill>
                <a:schemeClr val="accent5">
                  <a:lumMod val="75000"/>
                </a:schemeClr>
              </a:solidFill>
            </a:endParaRPr>
          </a:p>
          <a:p>
            <a:pPr lvl="1" eaLnBrk="1" hangingPunct="1">
              <a:defRPr/>
            </a:pPr>
            <a:r>
              <a:rPr lang="en-US" dirty="0" smtClean="0">
                <a:solidFill>
                  <a:srgbClr val="000000"/>
                </a:solidFill>
              </a:rPr>
              <a:t>used for </a:t>
            </a:r>
            <a:r>
              <a:rPr lang="en-US" u="sng" dirty="0" smtClean="0">
                <a:solidFill>
                  <a:srgbClr val="000000"/>
                </a:solidFill>
              </a:rPr>
              <a:t>cherry leaf</a:t>
            </a:r>
            <a:r>
              <a:rPr lang="en-US" u="sng" dirty="0">
                <a:solidFill>
                  <a:srgbClr val="000000"/>
                </a:solidFill>
              </a:rPr>
              <a:t> </a:t>
            </a:r>
            <a:r>
              <a:rPr lang="en-US" u="sng" dirty="0" smtClean="0">
                <a:solidFill>
                  <a:srgbClr val="000000"/>
                </a:solidFill>
              </a:rPr>
              <a:t>spot</a:t>
            </a:r>
            <a:r>
              <a:rPr lang="en-US" dirty="0" smtClean="0">
                <a:solidFill>
                  <a:srgbClr val="000000"/>
                </a:solidFill>
              </a:rPr>
              <a:t>.</a:t>
            </a:r>
          </a:p>
          <a:p>
            <a:pPr lvl="1" eaLnBrk="1" hangingPunct="1">
              <a:defRPr/>
            </a:pPr>
            <a:r>
              <a:rPr lang="en-US" dirty="0" smtClean="0">
                <a:solidFill>
                  <a:srgbClr val="000000"/>
                </a:solidFill>
              </a:rPr>
              <a:t>in most stone fruits, stop after </a:t>
            </a:r>
            <a:r>
              <a:rPr lang="en-US" dirty="0" err="1" smtClean="0">
                <a:solidFill>
                  <a:srgbClr val="000000"/>
                </a:solidFill>
              </a:rPr>
              <a:t>shucksplit</a:t>
            </a:r>
            <a:r>
              <a:rPr lang="en-US" dirty="0" smtClean="0">
                <a:solidFill>
                  <a:srgbClr val="000000"/>
                </a:solidFill>
              </a:rPr>
              <a:t>.</a:t>
            </a:r>
          </a:p>
          <a:p>
            <a:pPr lvl="1" eaLnBrk="1" hangingPunct="1">
              <a:defRPr/>
            </a:pPr>
            <a:r>
              <a:rPr lang="en-US" dirty="0" smtClean="0">
                <a:solidFill>
                  <a:srgbClr val="000000"/>
                </a:solidFill>
              </a:rPr>
              <a:t>EXCEPT tart cherry, currently 21 day PHI</a:t>
            </a:r>
          </a:p>
        </p:txBody>
      </p:sp>
      <p:pic>
        <p:nvPicPr>
          <p:cNvPr id="3" name="Picture 2" descr="A tart cherry tree entirely defoliated by the cherry leaf spot disease.  The tree is heavy with fruit that will never ripen due to the lack of leaves and, in turn, the lack of sugar from photosynthesis.  Chlorothalonil is most used to manage cherry leaf spot." title="Cherry leaf spot"/>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55707" y="1240670"/>
            <a:ext cx="3858900" cy="521744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Fungicides - Protectant</a:t>
            </a:r>
            <a:endParaRPr lang="en-US" dirty="0"/>
          </a:p>
        </p:txBody>
      </p:sp>
      <p:sp>
        <p:nvSpPr>
          <p:cNvPr id="3" name="Content Placeholder 2"/>
          <p:cNvSpPr>
            <a:spLocks noGrp="1"/>
          </p:cNvSpPr>
          <p:nvPr>
            <p:ph idx="1"/>
          </p:nvPr>
        </p:nvSpPr>
        <p:spPr>
          <a:xfrm>
            <a:off x="457200" y="1360490"/>
            <a:ext cx="3950704" cy="4829651"/>
          </a:xfrm>
        </p:spPr>
        <p:txBody>
          <a:bodyPr/>
          <a:lstStyle/>
          <a:p>
            <a:pPr eaLnBrk="1" hangingPunct="1">
              <a:defRPr/>
            </a:pPr>
            <a:r>
              <a:rPr lang="en-US" dirty="0" err="1" smtClean="0">
                <a:solidFill>
                  <a:schemeClr val="accent5">
                    <a:lumMod val="75000"/>
                  </a:schemeClr>
                </a:solidFill>
              </a:rPr>
              <a:t>Chlorothalonil</a:t>
            </a:r>
            <a:r>
              <a:rPr lang="en-US" dirty="0" smtClean="0">
                <a:solidFill>
                  <a:schemeClr val="accent5">
                    <a:lumMod val="75000"/>
                  </a:schemeClr>
                </a:solidFill>
              </a:rPr>
              <a:t> </a:t>
            </a:r>
            <a:r>
              <a:rPr lang="en-US" dirty="0">
                <a:solidFill>
                  <a:schemeClr val="accent5">
                    <a:lumMod val="75000"/>
                  </a:schemeClr>
                </a:solidFill>
              </a:rPr>
              <a:t>(M5)</a:t>
            </a:r>
          </a:p>
          <a:p>
            <a:pPr lvl="1" eaLnBrk="1" hangingPunct="1">
              <a:defRPr/>
            </a:pPr>
            <a:r>
              <a:rPr lang="en-US" dirty="0" smtClean="0">
                <a:solidFill>
                  <a:schemeClr val="accent5">
                    <a:lumMod val="75000"/>
                  </a:schemeClr>
                </a:solidFill>
              </a:rPr>
              <a:t>Bravo, Echo, </a:t>
            </a:r>
            <a:r>
              <a:rPr lang="en-US" dirty="0" err="1" smtClean="0">
                <a:solidFill>
                  <a:schemeClr val="accent5">
                    <a:lumMod val="75000"/>
                  </a:schemeClr>
                </a:solidFill>
              </a:rPr>
              <a:t>Chloronil</a:t>
            </a:r>
            <a:r>
              <a:rPr lang="en-US" dirty="0" smtClean="0">
                <a:solidFill>
                  <a:schemeClr val="accent5">
                    <a:lumMod val="75000"/>
                  </a:schemeClr>
                </a:solidFill>
              </a:rPr>
              <a:t>, </a:t>
            </a:r>
            <a:r>
              <a:rPr lang="en-US" dirty="0" err="1" smtClean="0">
                <a:solidFill>
                  <a:schemeClr val="accent5">
                    <a:lumMod val="75000"/>
                  </a:schemeClr>
                </a:solidFill>
              </a:rPr>
              <a:t>Equus</a:t>
            </a:r>
            <a:endParaRPr lang="en-US" dirty="0" smtClean="0">
              <a:solidFill>
                <a:schemeClr val="accent5">
                  <a:lumMod val="75000"/>
                </a:schemeClr>
              </a:solidFill>
            </a:endParaRPr>
          </a:p>
          <a:p>
            <a:pPr lvl="1" eaLnBrk="1" hangingPunct="1">
              <a:defRPr/>
            </a:pPr>
            <a:r>
              <a:rPr lang="en-US" dirty="0" smtClean="0">
                <a:solidFill>
                  <a:srgbClr val="000000"/>
                </a:solidFill>
              </a:rPr>
              <a:t>used </a:t>
            </a:r>
            <a:r>
              <a:rPr lang="en-US" dirty="0">
                <a:solidFill>
                  <a:srgbClr val="000000"/>
                </a:solidFill>
              </a:rPr>
              <a:t>on blueberries for </a:t>
            </a:r>
            <a:r>
              <a:rPr lang="en-US" u="sng" dirty="0">
                <a:solidFill>
                  <a:srgbClr val="000000"/>
                </a:solidFill>
              </a:rPr>
              <a:t>Phomopsis, Anthracnose, </a:t>
            </a:r>
            <a:r>
              <a:rPr lang="en-US" u="sng" dirty="0" err="1">
                <a:solidFill>
                  <a:srgbClr val="000000"/>
                </a:solidFill>
              </a:rPr>
              <a:t>Fusicoccum</a:t>
            </a:r>
            <a:endParaRPr lang="en-US" u="sng" dirty="0">
              <a:solidFill>
                <a:srgbClr val="000000"/>
              </a:solidFill>
            </a:endParaRPr>
          </a:p>
          <a:p>
            <a:pPr lvl="1" eaLnBrk="1" hangingPunct="1">
              <a:defRPr/>
            </a:pPr>
            <a:r>
              <a:rPr lang="en-US" dirty="0">
                <a:solidFill>
                  <a:srgbClr val="000000"/>
                </a:solidFill>
              </a:rPr>
              <a:t>mild kidney toxin – check use restrictions and PHIs!</a:t>
            </a:r>
          </a:p>
          <a:p>
            <a:pPr marL="0" indent="0">
              <a:buNone/>
            </a:pPr>
            <a:endParaRPr lang="en-US" dirty="0"/>
          </a:p>
        </p:txBody>
      </p:sp>
      <p:pic>
        <p:nvPicPr>
          <p:cNvPr id="5" name="Picture 4" descr="Cane dieback in a blueberry bush due to the Phomopsis pathogen.  Chlorothalonial can be used on Phomopsis and other similar diseases in blueberry." title="Phomopsis on blueberry canes"/>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36394" y="1240670"/>
            <a:ext cx="4278213" cy="5441881"/>
          </a:xfrm>
          <a:prstGeom prst="rect">
            <a:avLst/>
          </a:prstGeom>
          <a:ln>
            <a:solidFill>
              <a:srgbClr val="000000"/>
            </a:solidFill>
          </a:ln>
        </p:spPr>
      </p:pic>
    </p:spTree>
    <p:extLst>
      <p:ext uri="{BB962C8B-B14F-4D97-AF65-F5344CB8AC3E}">
        <p14:creationId xmlns:p14="http://schemas.microsoft.com/office/powerpoint/2010/main" val="2126611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Protectant</a:t>
            </a:r>
            <a:endParaRPr lang="en-US" dirty="0">
              <a:latin typeface="Arial Black" charset="0"/>
              <a:ea typeface="ＭＳ Ｐゴシック" charset="0"/>
              <a:cs typeface="ＭＳ Ｐゴシック" charset="0"/>
            </a:endParaRPr>
          </a:p>
        </p:txBody>
      </p:sp>
      <p:sp>
        <p:nvSpPr>
          <p:cNvPr id="5" name="Rectangle 3"/>
          <p:cNvSpPr>
            <a:spLocks noGrp="1" noChangeArrowheads="1"/>
          </p:cNvSpPr>
          <p:nvPr>
            <p:ph idx="1"/>
          </p:nvPr>
        </p:nvSpPr>
        <p:spPr>
          <a:xfrm>
            <a:off x="457200" y="1360488"/>
            <a:ext cx="4822195" cy="5025798"/>
          </a:xfrm>
        </p:spPr>
        <p:txBody>
          <a:bodyPr>
            <a:normAutofit/>
          </a:bodyPr>
          <a:lstStyle/>
          <a:p>
            <a:pPr eaLnBrk="1" hangingPunct="1">
              <a:defRPr/>
            </a:pPr>
            <a:r>
              <a:rPr lang="en-US" dirty="0" smtClean="0">
                <a:solidFill>
                  <a:srgbClr val="FF0000"/>
                </a:solidFill>
              </a:rPr>
              <a:t>EBDCs (M3)</a:t>
            </a:r>
          </a:p>
          <a:p>
            <a:pPr lvl="1" eaLnBrk="1" hangingPunct="1">
              <a:defRPr/>
            </a:pPr>
            <a:r>
              <a:rPr lang="en-US" dirty="0" err="1" smtClean="0">
                <a:solidFill>
                  <a:srgbClr val="FF0000"/>
                </a:solidFill>
              </a:rPr>
              <a:t>Dithane</a:t>
            </a:r>
            <a:r>
              <a:rPr lang="en-US" dirty="0" smtClean="0">
                <a:solidFill>
                  <a:srgbClr val="FF0000"/>
                </a:solidFill>
              </a:rPr>
              <a:t>, </a:t>
            </a:r>
            <a:r>
              <a:rPr lang="en-US" dirty="0" err="1" smtClean="0">
                <a:solidFill>
                  <a:srgbClr val="FF0000"/>
                </a:solidFill>
              </a:rPr>
              <a:t>Penncozeb</a:t>
            </a:r>
            <a:r>
              <a:rPr lang="en-US" dirty="0" smtClean="0">
                <a:solidFill>
                  <a:srgbClr val="FF0000"/>
                </a:solidFill>
              </a:rPr>
              <a:t>, </a:t>
            </a:r>
            <a:r>
              <a:rPr lang="en-US" dirty="0" err="1" smtClean="0">
                <a:solidFill>
                  <a:srgbClr val="FF0000"/>
                </a:solidFill>
              </a:rPr>
              <a:t>Manzate</a:t>
            </a:r>
            <a:r>
              <a:rPr lang="en-US" dirty="0" smtClean="0">
                <a:solidFill>
                  <a:srgbClr val="FF0000"/>
                </a:solidFill>
              </a:rPr>
              <a:t>, </a:t>
            </a:r>
            <a:r>
              <a:rPr lang="en-US" dirty="0" err="1" smtClean="0">
                <a:solidFill>
                  <a:srgbClr val="FF0000"/>
                </a:solidFill>
              </a:rPr>
              <a:t>Koverall</a:t>
            </a:r>
            <a:endParaRPr lang="en-US" dirty="0" smtClean="0">
              <a:solidFill>
                <a:srgbClr val="FF0000"/>
              </a:solidFill>
            </a:endParaRPr>
          </a:p>
          <a:p>
            <a:pPr lvl="2" eaLnBrk="1" hangingPunct="1">
              <a:defRPr/>
            </a:pPr>
            <a:endParaRPr lang="en-US" dirty="0" smtClean="0">
              <a:solidFill>
                <a:srgbClr val="FF0000"/>
              </a:solidFill>
            </a:endParaRPr>
          </a:p>
          <a:p>
            <a:pPr lvl="1" eaLnBrk="1" hangingPunct="1">
              <a:defRPr/>
            </a:pPr>
            <a:r>
              <a:rPr lang="en-US" dirty="0" smtClean="0">
                <a:solidFill>
                  <a:srgbClr val="000000"/>
                </a:solidFill>
              </a:rPr>
              <a:t>for grapes: </a:t>
            </a:r>
            <a:r>
              <a:rPr lang="en-US" u="sng" dirty="0" smtClean="0">
                <a:solidFill>
                  <a:srgbClr val="000000"/>
                </a:solidFill>
              </a:rPr>
              <a:t>black rot</a:t>
            </a:r>
            <a:r>
              <a:rPr lang="en-US" dirty="0" smtClean="0">
                <a:solidFill>
                  <a:srgbClr val="000000"/>
                </a:solidFill>
              </a:rPr>
              <a:t>, </a:t>
            </a:r>
            <a:r>
              <a:rPr lang="en-US" u="sng" dirty="0" smtClean="0">
                <a:solidFill>
                  <a:srgbClr val="000000"/>
                </a:solidFill>
              </a:rPr>
              <a:t>powdery</a:t>
            </a:r>
            <a:r>
              <a:rPr lang="en-US" dirty="0" smtClean="0">
                <a:solidFill>
                  <a:srgbClr val="000000"/>
                </a:solidFill>
              </a:rPr>
              <a:t>, </a:t>
            </a:r>
            <a:r>
              <a:rPr lang="en-US" u="sng" dirty="0" smtClean="0">
                <a:solidFill>
                  <a:srgbClr val="000000"/>
                </a:solidFill>
              </a:rPr>
              <a:t>Phomopsis</a:t>
            </a:r>
          </a:p>
          <a:p>
            <a:pPr lvl="1" eaLnBrk="1" hangingPunct="1">
              <a:defRPr/>
            </a:pPr>
            <a:r>
              <a:rPr lang="en-US" dirty="0" smtClean="0">
                <a:solidFill>
                  <a:srgbClr val="000000"/>
                </a:solidFill>
              </a:rPr>
              <a:t>for apples / pears: part of </a:t>
            </a:r>
            <a:r>
              <a:rPr lang="en-US" u="sng" dirty="0" smtClean="0">
                <a:solidFill>
                  <a:srgbClr val="000000"/>
                </a:solidFill>
              </a:rPr>
              <a:t>scab</a:t>
            </a:r>
            <a:r>
              <a:rPr lang="en-US" dirty="0" smtClean="0">
                <a:solidFill>
                  <a:srgbClr val="000000"/>
                </a:solidFill>
              </a:rPr>
              <a:t> rotation, active on numerous other diseases.</a:t>
            </a:r>
          </a:p>
        </p:txBody>
      </p:sp>
      <p:pic>
        <p:nvPicPr>
          <p:cNvPr id="7" name="Picture 6" descr="Nearly-ripe Concord grapes with severe infection of black rot.  EBDC's are effective for controlling black rot." title="black rot of grap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79395" y="3740746"/>
            <a:ext cx="3404188" cy="2645540"/>
          </a:xfrm>
          <a:prstGeom prst="rect">
            <a:avLst/>
          </a:prstGeom>
          <a:ln>
            <a:solidFill>
              <a:srgbClr val="000000"/>
            </a:solidFill>
          </a:ln>
        </p:spPr>
      </p:pic>
      <p:pic>
        <p:nvPicPr>
          <p:cNvPr id="10" name="Picture 9" descr="Severe infection of Scab on developing apple fruits.  The fruits have large dark spots, and deep cracking is visible.  EBDCs are effective on apple scab." title="apple scab"/>
          <p:cNvPicPr>
            <a:picLocks noGrp="1"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6209" y="915825"/>
            <a:ext cx="3681215" cy="2454143"/>
          </a:xfrm>
          <a:prstGeom prst="flowChartManualInpu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Protectant</a:t>
            </a:r>
            <a:endParaRPr lang="en-US" dirty="0">
              <a:latin typeface="Arial Black" charset="0"/>
              <a:ea typeface="ＭＳ Ｐゴシック" charset="0"/>
              <a:cs typeface="ＭＳ Ｐゴシック" charset="0"/>
            </a:endParaRPr>
          </a:p>
        </p:txBody>
      </p:sp>
      <p:sp>
        <p:nvSpPr>
          <p:cNvPr id="5" name="Rectangle 3"/>
          <p:cNvSpPr>
            <a:spLocks noGrp="1" noChangeArrowheads="1"/>
          </p:cNvSpPr>
          <p:nvPr>
            <p:ph idx="1"/>
          </p:nvPr>
        </p:nvSpPr>
        <p:spPr>
          <a:xfrm>
            <a:off x="457200" y="1360488"/>
            <a:ext cx="4822195" cy="5025798"/>
          </a:xfrm>
        </p:spPr>
        <p:txBody>
          <a:bodyPr>
            <a:normAutofit/>
          </a:bodyPr>
          <a:lstStyle/>
          <a:p>
            <a:pPr eaLnBrk="1" hangingPunct="1">
              <a:defRPr/>
            </a:pPr>
            <a:r>
              <a:rPr lang="en-US" dirty="0" smtClean="0">
                <a:solidFill>
                  <a:srgbClr val="FF0000"/>
                </a:solidFill>
              </a:rPr>
              <a:t>EBDCs (M3)</a:t>
            </a:r>
            <a:endParaRPr lang="en-US" dirty="0" smtClean="0">
              <a:solidFill>
                <a:srgbClr val="000000"/>
              </a:solidFill>
            </a:endParaRPr>
          </a:p>
          <a:p>
            <a:pPr lvl="1" eaLnBrk="1" hangingPunct="1">
              <a:defRPr/>
            </a:pPr>
            <a:r>
              <a:rPr lang="en-US" dirty="0" smtClean="0">
                <a:solidFill>
                  <a:srgbClr val="000000"/>
                </a:solidFill>
              </a:rPr>
              <a:t>some buyer restrictions – always check.</a:t>
            </a:r>
          </a:p>
          <a:p>
            <a:pPr lvl="1" eaLnBrk="1" hangingPunct="1">
              <a:defRPr/>
            </a:pPr>
            <a:r>
              <a:rPr lang="en-US" dirty="0" smtClean="0">
                <a:solidFill>
                  <a:srgbClr val="000000"/>
                </a:solidFill>
              </a:rPr>
              <a:t>Long PHIs: 66d in grapes, 77d in apples/pears</a:t>
            </a:r>
          </a:p>
          <a:p>
            <a:pPr lvl="1" eaLnBrk="1" hangingPunct="1">
              <a:defRPr/>
            </a:pPr>
            <a:r>
              <a:rPr lang="en-US" dirty="0" smtClean="0">
                <a:solidFill>
                  <a:srgbClr val="000000"/>
                </a:solidFill>
              </a:rPr>
              <a:t>very low </a:t>
            </a:r>
            <a:r>
              <a:rPr lang="en-US" dirty="0">
                <a:solidFill>
                  <a:srgbClr val="000000"/>
                </a:solidFill>
              </a:rPr>
              <a:t>risk of resistance </a:t>
            </a:r>
            <a:r>
              <a:rPr lang="en-US" dirty="0" smtClean="0">
                <a:solidFill>
                  <a:srgbClr val="000000"/>
                </a:solidFill>
              </a:rPr>
              <a:t>development</a:t>
            </a:r>
            <a:endParaRPr lang="en-US" dirty="0">
              <a:solidFill>
                <a:srgbClr val="000000"/>
              </a:solidFill>
            </a:endParaRPr>
          </a:p>
        </p:txBody>
      </p:sp>
      <p:pic>
        <p:nvPicPr>
          <p:cNvPr id="8" name="Picture 7" descr="Infection of the scab fungus on the surface of a leaf.  Apple scab can be treated effectively with EBDCs." title="apple leaf scab"/>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1394" y="2525383"/>
            <a:ext cx="3655406" cy="2741555"/>
          </a:xfrm>
          <a:prstGeom prst="rect">
            <a:avLst/>
          </a:prstGeom>
          <a:ln>
            <a:solidFill>
              <a:srgbClr val="000000"/>
            </a:solidFill>
          </a:ln>
        </p:spPr>
      </p:pic>
    </p:spTree>
    <p:extLst>
      <p:ext uri="{BB962C8B-B14F-4D97-AF65-F5344CB8AC3E}">
        <p14:creationId xmlns:p14="http://schemas.microsoft.com/office/powerpoint/2010/main" val="562757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ctangle shape"/>
          <p:cNvSpPr/>
          <p:nvPr/>
        </p:nvSpPr>
        <p:spPr>
          <a:xfrm>
            <a:off x="7068225" y="0"/>
            <a:ext cx="2075776" cy="68580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descr="Rectangle shape"/>
          <p:cNvSpPr/>
          <p:nvPr/>
        </p:nvSpPr>
        <p:spPr>
          <a:xfrm>
            <a:off x="0" y="0"/>
            <a:ext cx="1971991" cy="68580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image of the cover of the 328-page &quot;Michigan Fruit Management Guide 2016.&quot;" title="Fruit Management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1991" y="0"/>
            <a:ext cx="5096233" cy="6858000"/>
          </a:xfrm>
          <a:prstGeom prst="rect">
            <a:avLst/>
          </a:prstGeom>
          <a:ln>
            <a:solidFill>
              <a:srgbClr val="000000"/>
            </a:solidFill>
          </a:ln>
        </p:spPr>
      </p:pic>
      <p:sp>
        <p:nvSpPr>
          <p:cNvPr id="8" name="Title 1" hidden="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latin typeface="Arial Black" charset="0"/>
                <a:ea typeface="ＭＳ Ｐゴシック" charset="0"/>
                <a:cs typeface="ＭＳ Ｐゴシック" charset="0"/>
              </a:rPr>
              <a:t>Michigan Fruit Management Guide</a:t>
            </a:r>
            <a:endParaRPr lang="en-US" dirty="0">
              <a:latin typeface="Arial Black"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Protectant</a:t>
            </a:r>
            <a:endParaRPr lang="en-US" dirty="0">
              <a:latin typeface="Arial Black" charset="0"/>
              <a:ea typeface="ＭＳ Ｐゴシック" charset="0"/>
              <a:cs typeface="ＭＳ Ｐゴシック" charset="0"/>
            </a:endParaRPr>
          </a:p>
        </p:txBody>
      </p:sp>
      <p:sp>
        <p:nvSpPr>
          <p:cNvPr id="5" name="Rectangle 3"/>
          <p:cNvSpPr>
            <a:spLocks noGrp="1" noChangeArrowheads="1"/>
          </p:cNvSpPr>
          <p:nvPr>
            <p:ph idx="1"/>
          </p:nvPr>
        </p:nvSpPr>
        <p:spPr>
          <a:xfrm>
            <a:off x="457200" y="1360488"/>
            <a:ext cx="3390284" cy="4927600"/>
          </a:xfrm>
        </p:spPr>
        <p:txBody>
          <a:bodyPr>
            <a:normAutofit/>
          </a:bodyPr>
          <a:lstStyle/>
          <a:p>
            <a:pPr eaLnBrk="1" hangingPunct="1">
              <a:defRPr/>
            </a:pPr>
            <a:r>
              <a:rPr lang="en-US" dirty="0" smtClean="0">
                <a:solidFill>
                  <a:srgbClr val="FF0000"/>
                </a:solidFill>
              </a:rPr>
              <a:t>Related to EBDCs </a:t>
            </a:r>
            <a:r>
              <a:rPr lang="en-US" dirty="0">
                <a:solidFill>
                  <a:srgbClr val="FF0000"/>
                </a:solidFill>
              </a:rPr>
              <a:t>(M3)</a:t>
            </a:r>
          </a:p>
          <a:p>
            <a:pPr lvl="1" eaLnBrk="1" hangingPunct="1">
              <a:defRPr/>
            </a:pPr>
            <a:r>
              <a:rPr lang="en-US" dirty="0">
                <a:solidFill>
                  <a:srgbClr val="FF0000"/>
                </a:solidFill>
              </a:rPr>
              <a:t>Ferbam</a:t>
            </a:r>
          </a:p>
          <a:p>
            <a:pPr lvl="1" eaLnBrk="1" hangingPunct="1">
              <a:defRPr/>
            </a:pPr>
            <a:r>
              <a:rPr lang="en-US" dirty="0" err="1">
                <a:solidFill>
                  <a:srgbClr val="FF0000"/>
                </a:solidFill>
              </a:rPr>
              <a:t>Ziram</a:t>
            </a:r>
            <a:endParaRPr lang="en-US" dirty="0">
              <a:solidFill>
                <a:srgbClr val="FF0000"/>
              </a:solidFill>
            </a:endParaRPr>
          </a:p>
          <a:p>
            <a:pPr lvl="1" eaLnBrk="1" hangingPunct="1">
              <a:defRPr/>
            </a:pPr>
            <a:r>
              <a:rPr lang="en-US" dirty="0" err="1" smtClean="0">
                <a:solidFill>
                  <a:srgbClr val="FF0000"/>
                </a:solidFill>
              </a:rPr>
              <a:t>Thiram</a:t>
            </a:r>
            <a:endParaRPr lang="en-US" dirty="0">
              <a:solidFill>
                <a:srgbClr val="FF0000"/>
              </a:solidFill>
            </a:endParaRPr>
          </a:p>
          <a:p>
            <a:pPr lvl="2" eaLnBrk="1" hangingPunct="1">
              <a:defRPr/>
            </a:pPr>
            <a:endParaRPr lang="en-US" dirty="0" smtClean="0">
              <a:solidFill>
                <a:srgbClr val="000000"/>
              </a:solidFill>
            </a:endParaRPr>
          </a:p>
        </p:txBody>
      </p:sp>
      <p:pic>
        <p:nvPicPr>
          <p:cNvPr id="4" name="Picture 3" descr="A single blueberry with severe Anthracnose infection.  Ferbam and related products (Ziram, Thiram, etc) are effective on blueberry Anthracnose." title="Blueberry Anthracnos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22827" y="1360488"/>
            <a:ext cx="2617313" cy="22381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457200" y="3814317"/>
            <a:ext cx="8229600" cy="2504858"/>
          </a:xfrm>
          <a:prstGeom prst="rect">
            <a:avLst/>
          </a:prstGeom>
        </p:spPr>
        <p:txBody>
          <a:bodyPr>
            <a:normAutofit/>
          </a:bodyPr>
          <a:lstStyle>
            <a:lvl1pPr marL="342900" indent="-342900" algn="l" defTabSz="457200" rtl="0" eaLnBrk="0" fontAlgn="base" hangingPunct="0">
              <a:spcBef>
                <a:spcPct val="20000"/>
              </a:spcBef>
              <a:spcAft>
                <a:spcPct val="0"/>
              </a:spcAft>
              <a:buClr>
                <a:srgbClr val="18453B"/>
              </a:buClr>
              <a:buFont typeface="Arial"/>
              <a:buChar char="•"/>
              <a:defRPr sz="2800" b="0" i="0" kern="1200" baseline="0">
                <a:solidFill>
                  <a:srgbClr val="595959"/>
                </a:solidFill>
                <a:latin typeface="Arial" pitchFamily="34" charset="0"/>
                <a:ea typeface="ＭＳ Ｐゴシック" charset="-128"/>
                <a:cs typeface="Gotham Book"/>
              </a:defRPr>
            </a:lvl1pPr>
            <a:lvl2pPr marL="742950" indent="-285750" algn="l" defTabSz="457200" rtl="0" eaLnBrk="0" fontAlgn="base" hangingPunct="0">
              <a:spcBef>
                <a:spcPct val="20000"/>
              </a:spcBef>
              <a:spcAft>
                <a:spcPct val="0"/>
              </a:spcAft>
              <a:buClr>
                <a:schemeClr val="tx1">
                  <a:lumMod val="75000"/>
                  <a:lumOff val="25000"/>
                </a:schemeClr>
              </a:buClr>
              <a:buSzPct val="85000"/>
              <a:buFont typeface="Arial"/>
              <a:buChar char="•"/>
              <a:defRPr sz="2400" b="0" i="0" kern="1200" baseline="0">
                <a:solidFill>
                  <a:srgbClr val="595959"/>
                </a:solidFill>
                <a:latin typeface="Arial" pitchFamily="34" charset="0"/>
                <a:ea typeface="ＭＳ Ｐゴシック" charset="-128"/>
                <a:cs typeface="Gotham Book"/>
              </a:defRPr>
            </a:lvl2pPr>
            <a:lvl3pPr marL="1143000" indent="-228600" algn="l" defTabSz="457200" rtl="0" eaLnBrk="0" fontAlgn="base" hangingPunct="0">
              <a:spcBef>
                <a:spcPct val="20000"/>
              </a:spcBef>
              <a:spcAft>
                <a:spcPct val="0"/>
              </a:spcAft>
              <a:buClr>
                <a:schemeClr val="tx1">
                  <a:lumMod val="75000"/>
                  <a:lumOff val="25000"/>
                </a:schemeClr>
              </a:buClr>
              <a:buFont typeface="Arial" charset="0"/>
              <a:buChar char="•"/>
              <a:defRPr sz="2000" b="0" i="0" kern="1200" baseline="0">
                <a:solidFill>
                  <a:schemeClr val="tx1">
                    <a:lumMod val="75000"/>
                    <a:lumOff val="25000"/>
                  </a:schemeClr>
                </a:solidFill>
                <a:latin typeface="Arial" pitchFamily="34" charset="0"/>
                <a:ea typeface="ＭＳ Ｐゴシック" charset="-128"/>
                <a:cs typeface="Gotham Book"/>
              </a:defRPr>
            </a:lvl3pPr>
            <a:lvl4pPr marL="1600200" indent="-228600" algn="l" defTabSz="457200" rtl="0" eaLnBrk="0" fontAlgn="base" hangingPunct="0">
              <a:spcBef>
                <a:spcPct val="20000"/>
              </a:spcBef>
              <a:spcAft>
                <a:spcPct val="0"/>
              </a:spcAft>
              <a:buFont typeface="Arial" charset="0"/>
              <a:buChar char="–"/>
              <a:defRPr sz="2000" b="0" i="0" kern="1200" baseline="0">
                <a:solidFill>
                  <a:schemeClr val="tx1"/>
                </a:solidFill>
                <a:latin typeface="Arial" pitchFamily="34" charset="0"/>
                <a:ea typeface="ＭＳ Ｐゴシック" charset="-128"/>
                <a:cs typeface="Gotham Book"/>
              </a:defRPr>
            </a:lvl4pPr>
            <a:lvl5pPr marL="2057400" indent="-228600" algn="l" defTabSz="457200" rtl="0" eaLnBrk="0" fontAlgn="base" hangingPunct="0">
              <a:spcBef>
                <a:spcPct val="20000"/>
              </a:spcBef>
              <a:spcAft>
                <a:spcPct val="0"/>
              </a:spcAft>
              <a:buFont typeface="Arial" charset="0"/>
              <a:buChar char="»"/>
              <a:defRPr sz="2000" b="0" i="0" kern="1200" baseline="0">
                <a:solidFill>
                  <a:schemeClr val="tx1"/>
                </a:solidFill>
                <a:latin typeface="Arial" pitchFamily="34" charset="0"/>
                <a:ea typeface="ＭＳ Ｐゴシック" charset="-128"/>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eaLnBrk="1" hangingPunct="1">
              <a:defRPr/>
            </a:pPr>
            <a:r>
              <a:rPr lang="en-US" dirty="0">
                <a:solidFill>
                  <a:srgbClr val="000000"/>
                </a:solidFill>
              </a:rPr>
              <a:t>B</a:t>
            </a:r>
            <a:r>
              <a:rPr lang="en-US" dirty="0" smtClean="0">
                <a:solidFill>
                  <a:srgbClr val="000000"/>
                </a:solidFill>
              </a:rPr>
              <a:t>road-spectrum; like </a:t>
            </a:r>
            <a:r>
              <a:rPr lang="en-US" dirty="0" err="1" smtClean="0">
                <a:solidFill>
                  <a:schemeClr val="accent5">
                    <a:lumMod val="75000"/>
                  </a:schemeClr>
                </a:solidFill>
              </a:rPr>
              <a:t>Captan</a:t>
            </a:r>
            <a:r>
              <a:rPr lang="en-US" dirty="0" smtClean="0">
                <a:solidFill>
                  <a:schemeClr val="tx1"/>
                </a:solidFill>
              </a:rPr>
              <a:t> without the plant injury.</a:t>
            </a:r>
            <a:endParaRPr lang="en-US" dirty="0" smtClean="0">
              <a:solidFill>
                <a:schemeClr val="accent5">
                  <a:lumMod val="75000"/>
                </a:schemeClr>
              </a:solidFill>
            </a:endParaRPr>
          </a:p>
          <a:p>
            <a:pPr lvl="1" eaLnBrk="1" hangingPunct="1">
              <a:defRPr/>
            </a:pPr>
            <a:r>
              <a:rPr lang="en-US" dirty="0" smtClean="0">
                <a:solidFill>
                  <a:srgbClr val="000000"/>
                </a:solidFill>
              </a:rPr>
              <a:t>good on </a:t>
            </a:r>
            <a:r>
              <a:rPr lang="en-US" u="sng" dirty="0" smtClean="0">
                <a:solidFill>
                  <a:srgbClr val="000000"/>
                </a:solidFill>
              </a:rPr>
              <a:t>Phomopsis</a:t>
            </a:r>
            <a:r>
              <a:rPr lang="en-US" dirty="0" smtClean="0">
                <a:solidFill>
                  <a:srgbClr val="000000"/>
                </a:solidFill>
              </a:rPr>
              <a:t>, </a:t>
            </a:r>
            <a:r>
              <a:rPr lang="en-US" u="sng" dirty="0" smtClean="0">
                <a:solidFill>
                  <a:srgbClr val="000000"/>
                </a:solidFill>
              </a:rPr>
              <a:t>Anthracnose</a:t>
            </a:r>
            <a:r>
              <a:rPr lang="en-US" dirty="0" smtClean="0">
                <a:solidFill>
                  <a:srgbClr val="000000"/>
                </a:solidFill>
              </a:rPr>
              <a:t> in </a:t>
            </a:r>
            <a:r>
              <a:rPr lang="en-US" dirty="0" err="1" smtClean="0">
                <a:solidFill>
                  <a:srgbClr val="000000"/>
                </a:solidFill>
              </a:rPr>
              <a:t>blueb</a:t>
            </a:r>
            <a:r>
              <a:rPr lang="en-US" dirty="0" smtClean="0">
                <a:solidFill>
                  <a:srgbClr val="000000"/>
                </a:solidFill>
              </a:rPr>
              <a:t>. and grape.</a:t>
            </a:r>
          </a:p>
          <a:p>
            <a:pPr lvl="1" eaLnBrk="1" hangingPunct="1">
              <a:defRPr/>
            </a:pPr>
            <a:r>
              <a:rPr lang="en-US" dirty="0" smtClean="0">
                <a:solidFill>
                  <a:srgbClr val="000000"/>
                </a:solidFill>
              </a:rPr>
              <a:t>slows down </a:t>
            </a:r>
            <a:r>
              <a:rPr lang="en-US" u="sng" dirty="0" smtClean="0">
                <a:solidFill>
                  <a:srgbClr val="000000"/>
                </a:solidFill>
              </a:rPr>
              <a:t>summer diseases </a:t>
            </a:r>
            <a:r>
              <a:rPr lang="en-US" dirty="0" smtClean="0">
                <a:solidFill>
                  <a:srgbClr val="000000"/>
                </a:solidFill>
              </a:rPr>
              <a:t>in apple</a:t>
            </a:r>
          </a:p>
          <a:p>
            <a:pPr lvl="1" eaLnBrk="1" hangingPunct="1">
              <a:defRPr/>
            </a:pPr>
            <a:r>
              <a:rPr lang="en-US" dirty="0" smtClean="0">
                <a:solidFill>
                  <a:srgbClr val="000000"/>
                </a:solidFill>
              </a:rPr>
              <a:t>source of Zinc nutrient</a:t>
            </a:r>
          </a:p>
          <a:p>
            <a:pPr lvl="2" eaLnBrk="1" hangingPunct="1">
              <a:defRPr/>
            </a:pPr>
            <a:endParaRPr lang="en-US" dirty="0" smtClean="0">
              <a:solidFill>
                <a:srgbClr val="000000"/>
              </a:solidFill>
            </a:endParaRPr>
          </a:p>
        </p:txBody>
      </p:sp>
      <p:pic>
        <p:nvPicPr>
          <p:cNvPr id="2" name="Picture 1" descr="Anthracnose infection on the stems of ripe Concord grapes.  With infected stems, the fruit will not ripen properly.  The chemicals listed on this slide are effective for protection against Anthracnose." title="grape anthracnos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40140" y="1211062"/>
            <a:ext cx="3042812" cy="2387596"/>
          </a:xfrm>
          <a:prstGeom prst="rect">
            <a:avLst/>
          </a:prstGeom>
          <a:ln>
            <a:solidFill>
              <a:srgbClr val="000000"/>
            </a:solid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Biological Protectants</a:t>
            </a:r>
            <a:endParaRPr lang="en-US" dirty="0">
              <a:latin typeface="Arial Black" charset="0"/>
              <a:ea typeface="ＭＳ Ｐゴシック" charset="0"/>
              <a:cs typeface="ＭＳ Ｐゴシック" charset="0"/>
            </a:endParaRPr>
          </a:p>
        </p:txBody>
      </p:sp>
      <p:sp>
        <p:nvSpPr>
          <p:cNvPr id="6" name="Rectangle 3"/>
          <p:cNvSpPr>
            <a:spLocks noGrp="1" noChangeArrowheads="1"/>
          </p:cNvSpPr>
          <p:nvPr>
            <p:ph idx="1"/>
          </p:nvPr>
        </p:nvSpPr>
        <p:spPr>
          <a:xfrm>
            <a:off x="4343400" y="1306513"/>
            <a:ext cx="4667250" cy="4927600"/>
          </a:xfrm>
        </p:spPr>
        <p:txBody>
          <a:bodyPr>
            <a:normAutofit/>
          </a:bodyPr>
          <a:lstStyle/>
          <a:p>
            <a:pPr eaLnBrk="1" hangingPunct="1">
              <a:defRPr/>
            </a:pPr>
            <a:r>
              <a:rPr lang="en-US" i="1" dirty="0" smtClean="0">
                <a:solidFill>
                  <a:schemeClr val="tx1"/>
                </a:solidFill>
              </a:rPr>
              <a:t>Critters</a:t>
            </a:r>
            <a:r>
              <a:rPr lang="en-US" dirty="0" smtClean="0">
                <a:solidFill>
                  <a:schemeClr val="tx1"/>
                </a:solidFill>
              </a:rPr>
              <a:t> rather than </a:t>
            </a:r>
            <a:r>
              <a:rPr lang="en-US" i="1" dirty="0" smtClean="0">
                <a:solidFill>
                  <a:schemeClr val="tx1"/>
                </a:solidFill>
              </a:rPr>
              <a:t>chemicals.</a:t>
            </a:r>
          </a:p>
          <a:p>
            <a:pPr eaLnBrk="1" hangingPunct="1">
              <a:defRPr/>
            </a:pPr>
            <a:r>
              <a:rPr lang="en-US" dirty="0" smtClean="0">
                <a:solidFill>
                  <a:schemeClr val="tx1"/>
                </a:solidFill>
              </a:rPr>
              <a:t>Bacteria, yeasts, other micro-organisms</a:t>
            </a:r>
            <a:endParaRPr lang="en-US" dirty="0" smtClean="0">
              <a:solidFill>
                <a:srgbClr val="000000"/>
              </a:solidFill>
            </a:endParaRPr>
          </a:p>
        </p:txBody>
      </p:sp>
      <p:pic>
        <p:nvPicPr>
          <p:cNvPr id="24579" name="Picture 6" descr="Microscope camera image of rod-shaped bacteria found in compost." title="Compost bacteria"/>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306513"/>
            <a:ext cx="3973513"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descr="Microscope camera image of an Actinomycete, and organism that produces antimicrobial compounds that can kill disease organisms" title="Actinomycet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956050"/>
            <a:ext cx="4351338"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descr="Microscope camera image of a fungus found in compost." title="Fungal hyphae"/>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51338" y="4505325"/>
            <a:ext cx="35306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555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Biological Protectants</a:t>
            </a:r>
            <a:endParaRPr lang="en-US" dirty="0">
              <a:latin typeface="Arial Black" charset="0"/>
              <a:ea typeface="ＭＳ Ｐゴシック" charset="0"/>
              <a:cs typeface="ＭＳ Ｐゴシック" charset="0"/>
            </a:endParaRPr>
          </a:p>
        </p:txBody>
      </p:sp>
      <p:sp>
        <p:nvSpPr>
          <p:cNvPr id="6" name="Rectangle 3"/>
          <p:cNvSpPr>
            <a:spLocks noGrp="1" noChangeArrowheads="1"/>
          </p:cNvSpPr>
          <p:nvPr>
            <p:ph idx="1"/>
          </p:nvPr>
        </p:nvSpPr>
        <p:spPr>
          <a:xfrm>
            <a:off x="4343400" y="1306513"/>
            <a:ext cx="4667250" cy="4927600"/>
          </a:xfrm>
        </p:spPr>
        <p:txBody>
          <a:bodyPr>
            <a:normAutofit/>
          </a:bodyPr>
          <a:lstStyle/>
          <a:p>
            <a:pPr eaLnBrk="1" hangingPunct="1">
              <a:defRPr/>
            </a:pPr>
            <a:r>
              <a:rPr lang="en-US" dirty="0" smtClean="0">
                <a:solidFill>
                  <a:srgbClr val="000000"/>
                </a:solidFill>
              </a:rPr>
              <a:t>Applied to plant surface, these microbes:</a:t>
            </a:r>
          </a:p>
          <a:p>
            <a:pPr lvl="1" eaLnBrk="1" hangingPunct="1">
              <a:defRPr/>
            </a:pPr>
            <a:r>
              <a:rPr lang="en-US" dirty="0" smtClean="0">
                <a:solidFill>
                  <a:srgbClr val="000000"/>
                </a:solidFill>
              </a:rPr>
              <a:t>Activate </a:t>
            </a:r>
            <a:r>
              <a:rPr lang="en-US" dirty="0">
                <a:solidFill>
                  <a:srgbClr val="000000"/>
                </a:solidFill>
              </a:rPr>
              <a:t>plant defenses</a:t>
            </a:r>
          </a:p>
          <a:p>
            <a:pPr lvl="1" eaLnBrk="1" hangingPunct="1">
              <a:defRPr/>
            </a:pPr>
            <a:r>
              <a:rPr lang="en-US" dirty="0" smtClean="0">
                <a:solidFill>
                  <a:srgbClr val="000000"/>
                </a:solidFill>
              </a:rPr>
              <a:t>Consume disease </a:t>
            </a:r>
            <a:r>
              <a:rPr lang="en-US" dirty="0">
                <a:solidFill>
                  <a:srgbClr val="000000"/>
                </a:solidFill>
              </a:rPr>
              <a:t>inoculum that lands </a:t>
            </a:r>
            <a:r>
              <a:rPr lang="en-US" dirty="0" smtClean="0">
                <a:solidFill>
                  <a:srgbClr val="000000"/>
                </a:solidFill>
              </a:rPr>
              <a:t>where they are applied</a:t>
            </a:r>
          </a:p>
          <a:p>
            <a:pPr lvl="1" eaLnBrk="1" hangingPunct="1">
              <a:defRPr/>
            </a:pPr>
            <a:r>
              <a:rPr lang="en-US" b="1" dirty="0">
                <a:solidFill>
                  <a:srgbClr val="000000"/>
                </a:solidFill>
              </a:rPr>
              <a:t>Secrete </a:t>
            </a:r>
            <a:r>
              <a:rPr lang="en-US" b="1" dirty="0" smtClean="0">
                <a:solidFill>
                  <a:srgbClr val="000000"/>
                </a:solidFill>
              </a:rPr>
              <a:t>antibiotics</a:t>
            </a:r>
            <a:endParaRPr lang="en-US" b="1" dirty="0">
              <a:solidFill>
                <a:srgbClr val="000000"/>
              </a:solidFill>
            </a:endParaRPr>
          </a:p>
        </p:txBody>
      </p:sp>
      <p:pic>
        <p:nvPicPr>
          <p:cNvPr id="25603" name="Picture 6" descr="Cornell compost bacteria"/>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306513"/>
            <a:ext cx="3973513"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Cornell compost actinomycet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956050"/>
            <a:ext cx="4351338"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Cornell compost fungi"/>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51338" y="4505325"/>
            <a:ext cx="35306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1360488"/>
            <a:ext cx="4100014" cy="4927600"/>
          </a:xfrm>
        </p:spPr>
        <p:txBody>
          <a:bodyPr>
            <a:normAutofit/>
          </a:bodyPr>
          <a:lstStyle/>
          <a:p>
            <a:pPr eaLnBrk="1" hangingPunct="1">
              <a:defRPr/>
            </a:pPr>
            <a:r>
              <a:rPr lang="en-US" i="1" dirty="0" smtClean="0">
                <a:solidFill>
                  <a:srgbClr val="000000"/>
                </a:solidFill>
              </a:rPr>
              <a:t>Critters</a:t>
            </a:r>
            <a:r>
              <a:rPr lang="en-US" dirty="0" smtClean="0">
                <a:solidFill>
                  <a:srgbClr val="000000"/>
                </a:solidFill>
              </a:rPr>
              <a:t> instead of </a:t>
            </a:r>
            <a:r>
              <a:rPr lang="en-US" i="1" dirty="0" smtClean="0">
                <a:solidFill>
                  <a:srgbClr val="000000"/>
                </a:solidFill>
              </a:rPr>
              <a:t>chemicals</a:t>
            </a:r>
            <a:r>
              <a:rPr lang="en-US" dirty="0" smtClean="0">
                <a:solidFill>
                  <a:srgbClr val="000000"/>
                </a:solidFill>
              </a:rPr>
              <a:t>.</a:t>
            </a:r>
          </a:p>
          <a:p>
            <a:pPr lvl="1" eaLnBrk="1" hangingPunct="1">
              <a:defRPr/>
            </a:pPr>
            <a:r>
              <a:rPr lang="en-US" dirty="0" smtClean="0">
                <a:solidFill>
                  <a:srgbClr val="008000"/>
                </a:solidFill>
              </a:rPr>
              <a:t>Double Nickel (OMRI) </a:t>
            </a:r>
          </a:p>
          <a:p>
            <a:pPr lvl="2" eaLnBrk="1" hangingPunct="1">
              <a:defRPr/>
            </a:pPr>
            <a:r>
              <a:rPr lang="en-US" dirty="0" smtClean="0">
                <a:solidFill>
                  <a:srgbClr val="000000"/>
                </a:solidFill>
              </a:rPr>
              <a:t>broad-spectrum, labeled for many crops</a:t>
            </a:r>
          </a:p>
          <a:p>
            <a:pPr lvl="2" eaLnBrk="1" hangingPunct="1">
              <a:defRPr/>
            </a:pPr>
            <a:r>
              <a:rPr lang="en-US" dirty="0" smtClean="0">
                <a:solidFill>
                  <a:srgbClr val="000000"/>
                </a:solidFill>
              </a:rPr>
              <a:t>e.g. </a:t>
            </a:r>
            <a:r>
              <a:rPr lang="en-US" i="1" dirty="0" smtClean="0">
                <a:solidFill>
                  <a:srgbClr val="000000"/>
                </a:solidFill>
              </a:rPr>
              <a:t>excellent</a:t>
            </a:r>
            <a:r>
              <a:rPr lang="en-US" dirty="0" smtClean="0">
                <a:solidFill>
                  <a:srgbClr val="000000"/>
                </a:solidFill>
              </a:rPr>
              <a:t> control of mummy berry in blueberry</a:t>
            </a:r>
          </a:p>
        </p:txBody>
      </p:sp>
      <p:sp>
        <p:nvSpPr>
          <p:cNvPr id="4" name="Title 2"/>
          <p:cNvSpPr>
            <a:spLocks noGrp="1"/>
          </p:cNvSpPr>
          <p:nvPr>
            <p:ph type="title"/>
          </p:nvPr>
        </p:nvSpPr>
        <p:spPr bwMode="auto">
          <a:xfrm>
            <a:off x="4" y="658895"/>
            <a:ext cx="6882190" cy="7015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	Biological Protectants</a:t>
            </a:r>
            <a:endParaRPr lang="en-US" dirty="0">
              <a:latin typeface="Arial Black" charset="0"/>
              <a:ea typeface="ＭＳ Ｐゴシック" charset="0"/>
              <a:cs typeface="ＭＳ Ｐゴシック" charset="0"/>
            </a:endParaRPr>
          </a:p>
        </p:txBody>
      </p:sp>
      <p:pic>
        <p:nvPicPr>
          <p:cNvPr id="6" name="Picture 5" descr="trumpet-shaped structures growing out of mummy berries on the ground in the spring; the trumpets produce spores for the next generation of infections.  Double Nickel and related biological products can be used to protect against mummy berry infections." title="Mummy berry - fruiting bodies"/>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064053" y="4105313"/>
            <a:ext cx="2875697" cy="203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ummified blueberries from mummy berry infection." title="Mummy berry"/>
          <p:cNvPicPr>
            <a:picLocks noChangeAspect="1" noChangeArrowheads="1"/>
          </p:cNvPicPr>
          <p:nvPr/>
        </p:nvPicPr>
        <p:blipFill>
          <a:blip r:embed="rId4" cstate="email">
            <a:extLst>
              <a:ext uri="{28A0092B-C50C-407E-A947-70E740481C1C}">
                <a14:useLocalDpi xmlns:a14="http://schemas.microsoft.com/office/drawing/2010/main"/>
              </a:ext>
            </a:extLst>
          </a:blip>
          <a:srcRect b="-398"/>
          <a:stretch>
            <a:fillRect/>
          </a:stretch>
        </p:blipFill>
        <p:spPr bwMode="auto">
          <a:xfrm>
            <a:off x="4557214" y="1508094"/>
            <a:ext cx="1944688"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hoot symptoms of mummy berry infection in blueberries - curled up dead leaves surround a blackened center of infection." title="Mummy berry - shoot strik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46227" y="843634"/>
            <a:ext cx="2318785" cy="3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60828"/>
            <a:ext cx="5220996" cy="4977296"/>
          </a:xfrm>
        </p:spPr>
        <p:txBody>
          <a:bodyPr>
            <a:normAutofit/>
          </a:bodyPr>
          <a:lstStyle/>
          <a:p>
            <a:pPr eaLnBrk="1" hangingPunct="1">
              <a:defRPr/>
            </a:pPr>
            <a:r>
              <a:rPr lang="en-US" i="1" dirty="0" smtClean="0">
                <a:solidFill>
                  <a:srgbClr val="000000"/>
                </a:solidFill>
              </a:rPr>
              <a:t>Critters</a:t>
            </a:r>
            <a:r>
              <a:rPr lang="en-US" dirty="0" smtClean="0">
                <a:solidFill>
                  <a:srgbClr val="000000"/>
                </a:solidFill>
              </a:rPr>
              <a:t> </a:t>
            </a:r>
            <a:r>
              <a:rPr lang="en-US" dirty="0">
                <a:solidFill>
                  <a:srgbClr val="000000"/>
                </a:solidFill>
              </a:rPr>
              <a:t>instead of </a:t>
            </a:r>
            <a:r>
              <a:rPr lang="en-US" i="1" dirty="0">
                <a:solidFill>
                  <a:srgbClr val="000000"/>
                </a:solidFill>
              </a:rPr>
              <a:t>chemicals</a:t>
            </a:r>
            <a:r>
              <a:rPr lang="en-US" dirty="0">
                <a:solidFill>
                  <a:srgbClr val="000000"/>
                </a:solidFill>
              </a:rPr>
              <a:t>.</a:t>
            </a:r>
            <a:endParaRPr lang="en-US" dirty="0">
              <a:solidFill>
                <a:srgbClr val="008000"/>
              </a:solidFill>
            </a:endParaRPr>
          </a:p>
          <a:p>
            <a:pPr lvl="1" eaLnBrk="1" hangingPunct="1">
              <a:defRPr/>
            </a:pPr>
            <a:r>
              <a:rPr lang="en-US" dirty="0" smtClean="0">
                <a:solidFill>
                  <a:srgbClr val="008000"/>
                </a:solidFill>
              </a:rPr>
              <a:t>Serenade </a:t>
            </a:r>
            <a:r>
              <a:rPr lang="en-US" dirty="0">
                <a:solidFill>
                  <a:srgbClr val="008000"/>
                </a:solidFill>
              </a:rPr>
              <a:t>(OMRI)</a:t>
            </a:r>
          </a:p>
          <a:p>
            <a:pPr lvl="2" eaLnBrk="1" hangingPunct="1">
              <a:defRPr/>
            </a:pPr>
            <a:r>
              <a:rPr lang="en-US" dirty="0">
                <a:solidFill>
                  <a:srgbClr val="000000"/>
                </a:solidFill>
              </a:rPr>
              <a:t>many crops.  </a:t>
            </a:r>
            <a:r>
              <a:rPr lang="en-US" dirty="0" smtClean="0">
                <a:solidFill>
                  <a:srgbClr val="000000"/>
                </a:solidFill>
              </a:rPr>
              <a:t>effective vs. many diseases in rotation with stronger chem.</a:t>
            </a:r>
          </a:p>
          <a:p>
            <a:pPr lvl="2" eaLnBrk="1" hangingPunct="1">
              <a:defRPr/>
            </a:pPr>
            <a:r>
              <a:rPr lang="en-US" u="sng" dirty="0" smtClean="0">
                <a:solidFill>
                  <a:srgbClr val="000000"/>
                </a:solidFill>
              </a:rPr>
              <a:t>sour rot </a:t>
            </a:r>
            <a:r>
              <a:rPr lang="en-US" dirty="0" smtClean="0">
                <a:solidFill>
                  <a:srgbClr val="000000"/>
                </a:solidFill>
              </a:rPr>
              <a:t>in grapes.</a:t>
            </a:r>
          </a:p>
          <a:p>
            <a:pPr lvl="1" eaLnBrk="1" hangingPunct="1">
              <a:defRPr/>
            </a:pPr>
            <a:r>
              <a:rPr lang="en-US" dirty="0" smtClean="0">
                <a:solidFill>
                  <a:srgbClr val="008000"/>
                </a:solidFill>
              </a:rPr>
              <a:t>Sonata </a:t>
            </a:r>
            <a:r>
              <a:rPr lang="en-US" dirty="0">
                <a:solidFill>
                  <a:srgbClr val="008000"/>
                </a:solidFill>
              </a:rPr>
              <a:t>(OMRI)</a:t>
            </a:r>
          </a:p>
          <a:p>
            <a:pPr lvl="2" eaLnBrk="1" hangingPunct="1">
              <a:defRPr/>
            </a:pPr>
            <a:r>
              <a:rPr lang="en-US" u="sng" dirty="0">
                <a:solidFill>
                  <a:srgbClr val="000000"/>
                </a:solidFill>
              </a:rPr>
              <a:t>leaf rust</a:t>
            </a:r>
            <a:r>
              <a:rPr lang="en-US" dirty="0">
                <a:solidFill>
                  <a:srgbClr val="000000"/>
                </a:solidFill>
              </a:rPr>
              <a:t>, </a:t>
            </a:r>
            <a:r>
              <a:rPr lang="en-US" u="sng" dirty="0">
                <a:solidFill>
                  <a:srgbClr val="000000"/>
                </a:solidFill>
              </a:rPr>
              <a:t>powdery mildew </a:t>
            </a:r>
            <a:r>
              <a:rPr lang="en-US" dirty="0">
                <a:solidFill>
                  <a:srgbClr val="000000"/>
                </a:solidFill>
              </a:rPr>
              <a:t>in grape and berry crops</a:t>
            </a:r>
          </a:p>
          <a:p>
            <a:pPr lvl="1" eaLnBrk="1" hangingPunct="1">
              <a:defRPr/>
            </a:pPr>
            <a:r>
              <a:rPr lang="en-US" b="1" dirty="0">
                <a:solidFill>
                  <a:srgbClr val="000000"/>
                </a:solidFill>
              </a:rPr>
              <a:t>T</a:t>
            </a:r>
            <a:r>
              <a:rPr lang="en-US" b="1" dirty="0" smtClean="0">
                <a:solidFill>
                  <a:srgbClr val="000000"/>
                </a:solidFill>
              </a:rPr>
              <a:t>horough </a:t>
            </a:r>
            <a:r>
              <a:rPr lang="en-US" b="1" dirty="0">
                <a:solidFill>
                  <a:srgbClr val="000000"/>
                </a:solidFill>
              </a:rPr>
              <a:t>coverage</a:t>
            </a:r>
            <a:r>
              <a:rPr lang="en-US" dirty="0">
                <a:solidFill>
                  <a:srgbClr val="000000"/>
                </a:solidFill>
              </a:rPr>
              <a:t> necessary.</a:t>
            </a:r>
          </a:p>
          <a:p>
            <a:endParaRPr lang="en-US" dirty="0"/>
          </a:p>
        </p:txBody>
      </p:sp>
      <p:sp>
        <p:nvSpPr>
          <p:cNvPr id="4" name="Title 3"/>
          <p:cNvSpPr txBox="1">
            <a:spLocks noGrp="1"/>
          </p:cNvSpPr>
          <p:nvPr>
            <p:ph type="title"/>
          </p:nvPr>
        </p:nvSpPr>
        <p:spPr>
          <a:xfrm>
            <a:off x="457200" y="658915"/>
            <a:ext cx="5962665" cy="646331"/>
          </a:xfrm>
          <a:prstGeom prst="rect">
            <a:avLst/>
          </a:prstGeom>
          <a:noFill/>
        </p:spPr>
        <p:txBody>
          <a:bodyPr wrap="none">
            <a:spAutoFit/>
          </a:bodyPr>
          <a:lstStyle/>
          <a:p>
            <a:pPr>
              <a:defRPr/>
            </a:pPr>
            <a:r>
              <a:rPr lang="en-US" sz="3600" dirty="0" smtClean="0">
                <a:solidFill>
                  <a:srgbClr val="18453B"/>
                </a:solidFill>
                <a:latin typeface="Arial Black"/>
                <a:cs typeface="Arial Black"/>
              </a:rPr>
              <a:t>Biological Protectants</a:t>
            </a:r>
            <a:endParaRPr lang="en-US" sz="3600" i="1" dirty="0">
              <a:solidFill>
                <a:srgbClr val="18453B"/>
              </a:solidFill>
              <a:latin typeface="Arial Black"/>
              <a:cs typeface="Arial Black"/>
            </a:endParaRPr>
          </a:p>
        </p:txBody>
      </p:sp>
      <p:pic>
        <p:nvPicPr>
          <p:cNvPr id="5" name="Picture 4" descr="A bunch of wine grapes with severe infection of sour rot.  Biological protectants are the most effective products for preventing sour rot in grape." title="Grape sour rot"/>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78195" y="1472897"/>
            <a:ext cx="3008605" cy="454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890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9464"/>
            <a:ext cx="4343831" cy="4829651"/>
          </a:xfrm>
        </p:spPr>
        <p:txBody>
          <a:bodyPr/>
          <a:lstStyle/>
          <a:p>
            <a:pPr eaLnBrk="1" hangingPunct="1">
              <a:defRPr/>
            </a:pPr>
            <a:r>
              <a:rPr lang="en-US" i="1" dirty="0" smtClean="0">
                <a:solidFill>
                  <a:srgbClr val="000000"/>
                </a:solidFill>
              </a:rPr>
              <a:t>Critters</a:t>
            </a:r>
            <a:r>
              <a:rPr lang="en-US" dirty="0" smtClean="0">
                <a:solidFill>
                  <a:srgbClr val="000000"/>
                </a:solidFill>
              </a:rPr>
              <a:t> </a:t>
            </a:r>
            <a:r>
              <a:rPr lang="en-US" dirty="0">
                <a:solidFill>
                  <a:srgbClr val="000000"/>
                </a:solidFill>
              </a:rPr>
              <a:t>instead of </a:t>
            </a:r>
            <a:r>
              <a:rPr lang="en-US" i="1" dirty="0">
                <a:solidFill>
                  <a:srgbClr val="000000"/>
                </a:solidFill>
              </a:rPr>
              <a:t>chemicals</a:t>
            </a:r>
            <a:r>
              <a:rPr lang="en-US" dirty="0" smtClean="0">
                <a:solidFill>
                  <a:srgbClr val="000000"/>
                </a:solidFill>
              </a:rPr>
              <a:t>.</a:t>
            </a:r>
            <a:endParaRPr lang="en-US" dirty="0" smtClean="0">
              <a:solidFill>
                <a:srgbClr val="008000"/>
              </a:solidFill>
            </a:endParaRPr>
          </a:p>
          <a:p>
            <a:pPr lvl="1" eaLnBrk="1" hangingPunct="1">
              <a:defRPr/>
            </a:pPr>
            <a:r>
              <a:rPr lang="en-US" dirty="0" err="1" smtClean="0">
                <a:solidFill>
                  <a:srgbClr val="008000"/>
                </a:solidFill>
              </a:rPr>
              <a:t>Botector</a:t>
            </a:r>
            <a:r>
              <a:rPr lang="en-US" dirty="0" smtClean="0">
                <a:solidFill>
                  <a:srgbClr val="008000"/>
                </a:solidFill>
              </a:rPr>
              <a:t> </a:t>
            </a:r>
            <a:r>
              <a:rPr lang="en-US" dirty="0">
                <a:solidFill>
                  <a:srgbClr val="008000"/>
                </a:solidFill>
              </a:rPr>
              <a:t>(OMRI)</a:t>
            </a:r>
          </a:p>
          <a:p>
            <a:pPr lvl="2" eaLnBrk="1" hangingPunct="1">
              <a:defRPr/>
            </a:pPr>
            <a:r>
              <a:rPr lang="en-US" dirty="0" smtClean="0">
                <a:solidFill>
                  <a:srgbClr val="000000"/>
                </a:solidFill>
              </a:rPr>
              <a:t>yeast</a:t>
            </a:r>
            <a:endParaRPr lang="en-US" dirty="0">
              <a:solidFill>
                <a:srgbClr val="000000"/>
              </a:solidFill>
            </a:endParaRPr>
          </a:p>
          <a:p>
            <a:pPr lvl="2" eaLnBrk="1" hangingPunct="1">
              <a:defRPr/>
            </a:pPr>
            <a:r>
              <a:rPr lang="en-US" dirty="0" smtClean="0">
                <a:solidFill>
                  <a:srgbClr val="000000"/>
                </a:solidFill>
              </a:rPr>
              <a:t>protectant against </a:t>
            </a:r>
            <a:r>
              <a:rPr lang="en-US" u="sng" dirty="0">
                <a:solidFill>
                  <a:srgbClr val="000000"/>
                </a:solidFill>
              </a:rPr>
              <a:t>Botrytis</a:t>
            </a:r>
            <a:r>
              <a:rPr lang="en-US" dirty="0">
                <a:solidFill>
                  <a:srgbClr val="000000"/>
                </a:solidFill>
              </a:rPr>
              <a:t> in grape &amp; </a:t>
            </a:r>
            <a:r>
              <a:rPr lang="en-US" dirty="0" smtClean="0">
                <a:solidFill>
                  <a:srgbClr val="000000"/>
                </a:solidFill>
              </a:rPr>
              <a:t>strawberry</a:t>
            </a:r>
            <a:endParaRPr lang="en-US" dirty="0">
              <a:solidFill>
                <a:srgbClr val="000000"/>
              </a:solidFill>
            </a:endParaRPr>
          </a:p>
        </p:txBody>
      </p:sp>
      <p:pic>
        <p:nvPicPr>
          <p:cNvPr id="4" name="Picture 3" descr="Severe infection of Botrytis bunch rot in wine grapes.  Botector is an effective protectant for Botrytis bunch rot." title="Grape botryti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9706" y="1195135"/>
            <a:ext cx="3455940" cy="2591511"/>
          </a:xfrm>
          <a:prstGeom prst="rect">
            <a:avLst/>
          </a:prstGeom>
          <a:noFill/>
          <a:l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val="1"/>
            </a:ext>
          </a:extLst>
        </p:spPr>
      </p:pic>
      <p:pic>
        <p:nvPicPr>
          <p:cNvPr id="5" name="Picture 4" descr="Closeup of botrytis bunch rot infection - ants crawling on the infected area, as is typical for botrytis." title="Botrytis and ant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57511" y="3521631"/>
            <a:ext cx="3175211" cy="3014007"/>
          </a:xfrm>
          <a:prstGeom prst="ellipse">
            <a:avLst/>
          </a:prstGeom>
          <a:ln w="38100" cmpd="sng">
            <a:solidFill>
              <a:srgbClr val="000000"/>
            </a:solidFill>
          </a:ln>
        </p:spPr>
      </p:pic>
      <p:sp>
        <p:nvSpPr>
          <p:cNvPr id="6" name="Title 5"/>
          <p:cNvSpPr>
            <a:spLocks noGrp="1"/>
          </p:cNvSpPr>
          <p:nvPr>
            <p:ph type="title"/>
          </p:nvPr>
        </p:nvSpPr>
        <p:spPr/>
        <p:txBody>
          <a:bodyPr/>
          <a:lstStyle/>
          <a:p>
            <a:r>
              <a:rPr lang="en-US" dirty="0" smtClean="0"/>
              <a:t>Biological Protectants</a:t>
            </a:r>
            <a:endParaRPr lang="en-US" dirty="0"/>
          </a:p>
        </p:txBody>
      </p:sp>
      <p:pic>
        <p:nvPicPr>
          <p:cNvPr id="7" name="Picture 6" descr="Severe botrytis fruit rot in strawberry.  The stem, calyx, and upper part of the strawberry fruit are brown and covered in fuzzy sporulation." title="strawberry botrytis fruit r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1408" y="3786646"/>
            <a:ext cx="3800882" cy="2850662"/>
          </a:xfrm>
          <a:prstGeom prst="rect">
            <a:avLst/>
          </a:prstGeom>
          <a:ln>
            <a:solidFill>
              <a:srgbClr val="000000"/>
            </a:solidFill>
          </a:ln>
        </p:spPr>
      </p:pic>
    </p:spTree>
    <p:extLst>
      <p:ext uri="{BB962C8B-B14F-4D97-AF65-F5344CB8AC3E}">
        <p14:creationId xmlns:p14="http://schemas.microsoft.com/office/powerpoint/2010/main" val="4233114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Arial Black"/>
                <a:cs typeface="Arial Black"/>
              </a:rPr>
              <a:t>Biological Protectants</a:t>
            </a:r>
            <a:endParaRPr lang="en-US" i="1" dirty="0">
              <a:latin typeface="Arial Black"/>
              <a:cs typeface="Arial Black"/>
            </a:endParaRPr>
          </a:p>
        </p:txBody>
      </p:sp>
      <p:sp>
        <p:nvSpPr>
          <p:cNvPr id="3" name="Content Placeholder 2"/>
          <p:cNvSpPr>
            <a:spLocks noGrp="1"/>
          </p:cNvSpPr>
          <p:nvPr>
            <p:ph idx="1"/>
          </p:nvPr>
        </p:nvSpPr>
        <p:spPr>
          <a:xfrm>
            <a:off x="457200" y="1369464"/>
            <a:ext cx="4343831" cy="4829651"/>
          </a:xfrm>
        </p:spPr>
        <p:txBody>
          <a:bodyPr/>
          <a:lstStyle/>
          <a:p>
            <a:pPr eaLnBrk="1" hangingPunct="1">
              <a:defRPr/>
            </a:pPr>
            <a:r>
              <a:rPr lang="en-US" i="1" dirty="0" smtClean="0">
                <a:solidFill>
                  <a:srgbClr val="000000"/>
                </a:solidFill>
              </a:rPr>
              <a:t>Critters</a:t>
            </a:r>
            <a:r>
              <a:rPr lang="en-US" dirty="0" smtClean="0">
                <a:solidFill>
                  <a:srgbClr val="000000"/>
                </a:solidFill>
              </a:rPr>
              <a:t> </a:t>
            </a:r>
            <a:r>
              <a:rPr lang="en-US" dirty="0">
                <a:solidFill>
                  <a:srgbClr val="000000"/>
                </a:solidFill>
              </a:rPr>
              <a:t>instead of </a:t>
            </a:r>
            <a:r>
              <a:rPr lang="en-US" i="1" dirty="0">
                <a:solidFill>
                  <a:srgbClr val="000000"/>
                </a:solidFill>
              </a:rPr>
              <a:t>chemicals</a:t>
            </a:r>
            <a:r>
              <a:rPr lang="en-US" dirty="0" smtClean="0">
                <a:solidFill>
                  <a:srgbClr val="000000"/>
                </a:solidFill>
              </a:rPr>
              <a:t>.</a:t>
            </a:r>
            <a:endParaRPr lang="en-US" dirty="0" smtClean="0">
              <a:solidFill>
                <a:srgbClr val="008000"/>
              </a:solidFill>
            </a:endParaRPr>
          </a:p>
          <a:p>
            <a:pPr lvl="1" eaLnBrk="1" hangingPunct="1">
              <a:defRPr/>
            </a:pPr>
            <a:r>
              <a:rPr lang="en-US" dirty="0" err="1" smtClean="0">
                <a:solidFill>
                  <a:srgbClr val="008000"/>
                </a:solidFill>
              </a:rPr>
              <a:t>RootShield</a:t>
            </a:r>
            <a:r>
              <a:rPr lang="en-US" dirty="0">
                <a:solidFill>
                  <a:srgbClr val="008000"/>
                </a:solidFill>
              </a:rPr>
              <a:t>, </a:t>
            </a:r>
            <a:r>
              <a:rPr lang="en-US" dirty="0" err="1">
                <a:solidFill>
                  <a:srgbClr val="008000"/>
                </a:solidFill>
              </a:rPr>
              <a:t>Rootshield</a:t>
            </a:r>
            <a:r>
              <a:rPr lang="en-US" dirty="0">
                <a:solidFill>
                  <a:srgbClr val="008000"/>
                </a:solidFill>
              </a:rPr>
              <a:t> Plus, and Tenet (OMRI)</a:t>
            </a:r>
          </a:p>
          <a:p>
            <a:pPr lvl="2" eaLnBrk="1" hangingPunct="1">
              <a:defRPr/>
            </a:pPr>
            <a:r>
              <a:rPr lang="en-US" dirty="0">
                <a:solidFill>
                  <a:srgbClr val="000000"/>
                </a:solidFill>
              </a:rPr>
              <a:t>to prevent </a:t>
            </a:r>
            <a:r>
              <a:rPr lang="en-US" u="sng" dirty="0">
                <a:solidFill>
                  <a:srgbClr val="000000"/>
                </a:solidFill>
              </a:rPr>
              <a:t>root diseases </a:t>
            </a:r>
            <a:r>
              <a:rPr lang="en-US" dirty="0">
                <a:solidFill>
                  <a:srgbClr val="000000"/>
                </a:solidFill>
              </a:rPr>
              <a:t>in many fruit crops (except apple)</a:t>
            </a:r>
          </a:p>
          <a:p>
            <a:pPr lvl="1" eaLnBrk="1" hangingPunct="1">
              <a:defRPr/>
            </a:pPr>
            <a:r>
              <a:rPr lang="en-US" dirty="0" err="1">
                <a:solidFill>
                  <a:srgbClr val="008000"/>
                </a:solidFill>
              </a:rPr>
              <a:t>BlightBan</a:t>
            </a:r>
            <a:r>
              <a:rPr lang="en-US" dirty="0">
                <a:solidFill>
                  <a:srgbClr val="008000"/>
                </a:solidFill>
              </a:rPr>
              <a:t> (OMRI)</a:t>
            </a:r>
          </a:p>
          <a:p>
            <a:pPr lvl="2" eaLnBrk="1" hangingPunct="1">
              <a:defRPr/>
            </a:pPr>
            <a:r>
              <a:rPr lang="en-US" dirty="0">
                <a:solidFill>
                  <a:srgbClr val="000000"/>
                </a:solidFill>
              </a:rPr>
              <a:t>frost protection on tree fruit, blue, </a:t>
            </a:r>
            <a:r>
              <a:rPr lang="en-US" dirty="0" err="1">
                <a:solidFill>
                  <a:srgbClr val="000000"/>
                </a:solidFill>
              </a:rPr>
              <a:t>strawb</a:t>
            </a:r>
            <a:r>
              <a:rPr lang="en-US" dirty="0">
                <a:solidFill>
                  <a:srgbClr val="000000"/>
                </a:solidFill>
              </a:rPr>
              <a:t>.</a:t>
            </a:r>
          </a:p>
        </p:txBody>
      </p:sp>
    </p:spTree>
    <p:extLst>
      <p:ext uri="{BB962C8B-B14F-4D97-AF65-F5344CB8AC3E}">
        <p14:creationId xmlns:p14="http://schemas.microsoft.com/office/powerpoint/2010/main" val="12222647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Protectants</a:t>
            </a:r>
            <a:endParaRPr lang="en-US" dirty="0">
              <a:latin typeface="Arial Black" charset="0"/>
              <a:ea typeface="ＭＳ Ｐゴシック" charset="0"/>
              <a:cs typeface="ＭＳ Ｐゴシック" charset="0"/>
            </a:endParaRPr>
          </a:p>
        </p:txBody>
      </p:sp>
      <p:sp>
        <p:nvSpPr>
          <p:cNvPr id="5" name="Rectangle 3"/>
          <p:cNvSpPr>
            <a:spLocks noGrp="1" noChangeArrowheads="1"/>
          </p:cNvSpPr>
          <p:nvPr>
            <p:ph idx="1"/>
          </p:nvPr>
        </p:nvSpPr>
        <p:spPr>
          <a:xfrm>
            <a:off x="457200" y="1360488"/>
            <a:ext cx="8229600" cy="4927600"/>
          </a:xfrm>
        </p:spPr>
        <p:txBody>
          <a:bodyPr>
            <a:normAutofit/>
          </a:bodyPr>
          <a:lstStyle/>
          <a:p>
            <a:pPr lvl="1" eaLnBrk="1" hangingPunct="1">
              <a:defRPr/>
            </a:pPr>
            <a:endParaRPr lang="en-US" dirty="0" smtClean="0">
              <a:solidFill>
                <a:schemeClr val="accent6">
                  <a:lumMod val="75000"/>
                </a:schemeClr>
              </a:solidFill>
            </a:endParaRPr>
          </a:p>
          <a:p>
            <a:pPr eaLnBrk="1" hangingPunct="1">
              <a:defRPr/>
            </a:pPr>
            <a:r>
              <a:rPr lang="en-US" dirty="0" smtClean="0">
                <a:solidFill>
                  <a:schemeClr val="accent6">
                    <a:lumMod val="75000"/>
                  </a:schemeClr>
                </a:solidFill>
              </a:rPr>
              <a:t>Salts </a:t>
            </a:r>
            <a:r>
              <a:rPr lang="en-US" dirty="0">
                <a:solidFill>
                  <a:schemeClr val="accent6">
                    <a:lumMod val="75000"/>
                  </a:schemeClr>
                </a:solidFill>
              </a:rPr>
              <a:t>and mineral oils (NC</a:t>
            </a:r>
            <a:r>
              <a:rPr lang="en-US" dirty="0" smtClean="0">
                <a:solidFill>
                  <a:schemeClr val="accent6">
                    <a:lumMod val="75000"/>
                  </a:schemeClr>
                </a:solidFill>
              </a:rPr>
              <a:t>)</a:t>
            </a:r>
          </a:p>
          <a:p>
            <a:pPr eaLnBrk="1" hangingPunct="1">
              <a:defRPr/>
            </a:pPr>
            <a:r>
              <a:rPr lang="en-US" dirty="0" smtClean="0">
                <a:solidFill>
                  <a:schemeClr val="accent6">
                    <a:lumMod val="75000"/>
                  </a:schemeClr>
                </a:solidFill>
              </a:rPr>
              <a:t>Copper formulations (M1)</a:t>
            </a:r>
          </a:p>
          <a:p>
            <a:pPr eaLnBrk="1" hangingPunct="1">
              <a:defRPr/>
            </a:pPr>
            <a:r>
              <a:rPr lang="en-US" dirty="0" smtClean="0">
                <a:solidFill>
                  <a:schemeClr val="accent6">
                    <a:lumMod val="75000"/>
                  </a:schemeClr>
                </a:solidFill>
              </a:rPr>
              <a:t>Sulfur and Lime sulfur (M2)</a:t>
            </a:r>
          </a:p>
          <a:p>
            <a:pPr eaLnBrk="1" hangingPunct="1">
              <a:defRPr/>
            </a:pPr>
            <a:r>
              <a:rPr lang="en-US" dirty="0">
                <a:solidFill>
                  <a:srgbClr val="FF0000"/>
                </a:solidFill>
              </a:rPr>
              <a:t>EBDCs, </a:t>
            </a:r>
            <a:r>
              <a:rPr lang="en-US" dirty="0" smtClean="0">
                <a:solidFill>
                  <a:srgbClr val="FF0000"/>
                </a:solidFill>
              </a:rPr>
              <a:t>etc. (</a:t>
            </a:r>
            <a:r>
              <a:rPr lang="en-US" dirty="0">
                <a:solidFill>
                  <a:srgbClr val="FF0000"/>
                </a:solidFill>
              </a:rPr>
              <a:t>M3</a:t>
            </a:r>
            <a:r>
              <a:rPr lang="en-US" dirty="0" smtClean="0">
                <a:solidFill>
                  <a:srgbClr val="FF0000"/>
                </a:solidFill>
              </a:rPr>
              <a:t>)</a:t>
            </a:r>
            <a:endParaRPr lang="en-US" dirty="0" smtClean="0">
              <a:solidFill>
                <a:schemeClr val="accent5">
                  <a:lumMod val="75000"/>
                </a:schemeClr>
              </a:solidFill>
            </a:endParaRPr>
          </a:p>
          <a:p>
            <a:pPr eaLnBrk="1" hangingPunct="1">
              <a:defRPr/>
            </a:pPr>
            <a:r>
              <a:rPr lang="en-US" dirty="0" err="1" smtClean="0">
                <a:solidFill>
                  <a:schemeClr val="accent5">
                    <a:lumMod val="75000"/>
                  </a:schemeClr>
                </a:solidFill>
              </a:rPr>
              <a:t>Captan</a:t>
            </a:r>
            <a:r>
              <a:rPr lang="en-US" dirty="0" smtClean="0">
                <a:solidFill>
                  <a:schemeClr val="accent5">
                    <a:lumMod val="75000"/>
                  </a:schemeClr>
                </a:solidFill>
              </a:rPr>
              <a:t> </a:t>
            </a:r>
            <a:r>
              <a:rPr lang="en-US" dirty="0">
                <a:solidFill>
                  <a:schemeClr val="accent5">
                    <a:lumMod val="75000"/>
                  </a:schemeClr>
                </a:solidFill>
              </a:rPr>
              <a:t>(M4</a:t>
            </a:r>
            <a:r>
              <a:rPr lang="en-US" dirty="0" smtClean="0">
                <a:solidFill>
                  <a:schemeClr val="accent5">
                    <a:lumMod val="75000"/>
                  </a:schemeClr>
                </a:solidFill>
              </a:rPr>
              <a:t>)</a:t>
            </a:r>
          </a:p>
          <a:p>
            <a:pPr eaLnBrk="1" hangingPunct="1">
              <a:defRPr/>
            </a:pPr>
            <a:r>
              <a:rPr lang="en-US" dirty="0" smtClean="0">
                <a:solidFill>
                  <a:schemeClr val="accent5">
                    <a:lumMod val="75000"/>
                  </a:schemeClr>
                </a:solidFill>
              </a:rPr>
              <a:t>Bravo (M5)</a:t>
            </a:r>
            <a:endParaRPr lang="en-US" dirty="0">
              <a:solidFill>
                <a:schemeClr val="accent5">
                  <a:lumMod val="75000"/>
                </a:schemeClr>
              </a:solidFill>
            </a:endParaRPr>
          </a:p>
          <a:p>
            <a:pPr eaLnBrk="1" hangingPunct="1">
              <a:defRPr/>
            </a:pPr>
            <a:r>
              <a:rPr lang="en-US" dirty="0" err="1" smtClean="0">
                <a:solidFill>
                  <a:srgbClr val="008000"/>
                </a:solidFill>
              </a:rPr>
              <a:t>Biologicals</a:t>
            </a:r>
            <a:endParaRPr lang="en-US" dirty="0" smtClean="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Systemic</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360488"/>
            <a:ext cx="8229600" cy="4765675"/>
          </a:xfrm>
        </p:spPr>
        <p:txBody>
          <a:bodyPr/>
          <a:lstStyle/>
          <a:p>
            <a:pPr eaLnBrk="1" hangingPunct="1">
              <a:defRPr/>
            </a:pPr>
            <a:endParaRPr lang="en-US" b="1" dirty="0" smtClean="0">
              <a:solidFill>
                <a:schemeClr val="tx1"/>
              </a:solidFill>
            </a:endParaRPr>
          </a:p>
          <a:p>
            <a:pPr eaLnBrk="1" hangingPunct="1">
              <a:defRPr/>
            </a:pPr>
            <a:r>
              <a:rPr lang="en-US" b="1" dirty="0" err="1" smtClean="0">
                <a:solidFill>
                  <a:schemeClr val="tx1"/>
                </a:solidFill>
              </a:rPr>
              <a:t>Systemics</a:t>
            </a:r>
            <a:endParaRPr lang="en-US" b="1" dirty="0">
              <a:solidFill>
                <a:schemeClr val="tx1"/>
              </a:solidFill>
            </a:endParaRPr>
          </a:p>
          <a:p>
            <a:pPr lvl="1" eaLnBrk="1" hangingPunct="1">
              <a:defRPr/>
            </a:pPr>
            <a:r>
              <a:rPr lang="en-US" dirty="0">
                <a:solidFill>
                  <a:schemeClr val="tx1"/>
                </a:solidFill>
              </a:rPr>
              <a:t>Absorbed into plant and kill fungus as it penetrates the plant.</a:t>
            </a:r>
          </a:p>
          <a:p>
            <a:pPr lvl="1" eaLnBrk="1" hangingPunct="1">
              <a:defRPr/>
            </a:pPr>
            <a:r>
              <a:rPr lang="en-US" dirty="0">
                <a:solidFill>
                  <a:schemeClr val="tx1"/>
                </a:solidFill>
              </a:rPr>
              <a:t>Generally a single-mode </a:t>
            </a:r>
            <a:r>
              <a:rPr lang="en-US" dirty="0" smtClean="0">
                <a:solidFill>
                  <a:schemeClr val="tx1"/>
                </a:solidFill>
              </a:rPr>
              <a:t>poison:</a:t>
            </a:r>
          </a:p>
          <a:p>
            <a:pPr lvl="2" eaLnBrk="1" hangingPunct="1">
              <a:defRPr/>
            </a:pPr>
            <a:r>
              <a:rPr lang="en-US" i="1" dirty="0" smtClean="0">
                <a:solidFill>
                  <a:schemeClr val="tx1"/>
                </a:solidFill>
              </a:rPr>
              <a:t>easier </a:t>
            </a:r>
            <a:r>
              <a:rPr lang="en-US" i="1" dirty="0">
                <a:solidFill>
                  <a:schemeClr val="tx1"/>
                </a:solidFill>
              </a:rPr>
              <a:t>for resistance to </a:t>
            </a:r>
            <a:r>
              <a:rPr lang="en-US" i="1" dirty="0" smtClean="0">
                <a:solidFill>
                  <a:schemeClr val="tx1"/>
                </a:solidFill>
              </a:rPr>
              <a:t>develop</a:t>
            </a:r>
          </a:p>
          <a:p>
            <a:pPr lvl="1" eaLnBrk="1" hangingPunct="1">
              <a:defRPr/>
            </a:pPr>
            <a:r>
              <a:rPr lang="en-US" dirty="0" smtClean="0">
                <a:solidFill>
                  <a:schemeClr val="tx1"/>
                </a:solidFill>
              </a:rPr>
              <a:t>Most effective when used in a </a:t>
            </a:r>
            <a:r>
              <a:rPr lang="en-US" b="1" dirty="0" smtClean="0">
                <a:solidFill>
                  <a:schemeClr val="tx1"/>
                </a:solidFill>
              </a:rPr>
              <a:t>protectant</a:t>
            </a:r>
            <a:r>
              <a:rPr lang="en-US" dirty="0" smtClean="0">
                <a:solidFill>
                  <a:schemeClr val="tx1"/>
                </a:solidFill>
              </a:rPr>
              <a:t> manner.</a:t>
            </a:r>
          </a:p>
          <a:p>
            <a:pPr lvl="1" eaLnBrk="1" hangingPunct="1">
              <a:defRPr/>
            </a:pPr>
            <a:r>
              <a:rPr lang="en-US" dirty="0" smtClean="0">
                <a:solidFill>
                  <a:schemeClr val="tx1"/>
                </a:solidFill>
              </a:rPr>
              <a:t>But many have </a:t>
            </a:r>
            <a:r>
              <a:rPr lang="en-US" b="1" dirty="0" smtClean="0">
                <a:solidFill>
                  <a:schemeClr val="tx1"/>
                </a:solidFill>
              </a:rPr>
              <a:t>back action, </a:t>
            </a:r>
            <a:r>
              <a:rPr lang="en-US" dirty="0" smtClean="0">
                <a:solidFill>
                  <a:schemeClr val="tx1"/>
                </a:solidFill>
              </a:rPr>
              <a:t>and in </a:t>
            </a:r>
            <a:r>
              <a:rPr lang="en-US" dirty="0" smtClean="0">
                <a:solidFill>
                  <a:schemeClr val="tx1"/>
                </a:solidFill>
              </a:rPr>
              <a:t>a few </a:t>
            </a:r>
            <a:r>
              <a:rPr lang="en-US" dirty="0" smtClean="0">
                <a:solidFill>
                  <a:schemeClr val="tx1"/>
                </a:solidFill>
              </a:rPr>
              <a:t>situations </a:t>
            </a:r>
            <a:r>
              <a:rPr lang="en-US" b="1" dirty="0" smtClean="0">
                <a:solidFill>
                  <a:schemeClr val="tx1"/>
                </a:solidFill>
              </a:rPr>
              <a:t>curative </a:t>
            </a:r>
            <a:r>
              <a:rPr lang="en-US" dirty="0" smtClean="0">
                <a:solidFill>
                  <a:schemeClr val="tx1"/>
                </a:solidFill>
              </a:rPr>
              <a:t>ability.</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Fungicides - Systemic</a:t>
            </a:r>
            <a:endParaRPr lang="en-US" dirty="0"/>
          </a:p>
        </p:txBody>
      </p:sp>
      <p:sp>
        <p:nvSpPr>
          <p:cNvPr id="3" name="Content Placeholder 2"/>
          <p:cNvSpPr>
            <a:spLocks noGrp="1"/>
          </p:cNvSpPr>
          <p:nvPr>
            <p:ph idx="1"/>
          </p:nvPr>
        </p:nvSpPr>
        <p:spPr/>
        <p:txBody>
          <a:bodyPr/>
          <a:lstStyle/>
          <a:p>
            <a:pPr>
              <a:defRPr/>
            </a:pPr>
            <a:endParaRPr lang="en-US" dirty="0" smtClean="0">
              <a:solidFill>
                <a:srgbClr val="E61DDA"/>
              </a:solidFill>
            </a:endParaRPr>
          </a:p>
          <a:p>
            <a:pPr>
              <a:defRPr/>
            </a:pPr>
            <a:r>
              <a:rPr lang="en-US" dirty="0" err="1" smtClean="0">
                <a:solidFill>
                  <a:srgbClr val="E61DDA"/>
                </a:solidFill>
              </a:rPr>
              <a:t>Strobilurins</a:t>
            </a:r>
            <a:r>
              <a:rPr lang="en-US" dirty="0" smtClean="0">
                <a:solidFill>
                  <a:srgbClr val="E61DDA"/>
                </a:solidFill>
              </a:rPr>
              <a:t> </a:t>
            </a:r>
            <a:r>
              <a:rPr lang="en-US" dirty="0">
                <a:solidFill>
                  <a:srgbClr val="E61DDA"/>
                </a:solidFill>
              </a:rPr>
              <a:t>(11)</a:t>
            </a:r>
          </a:p>
          <a:p>
            <a:pPr>
              <a:defRPr/>
            </a:pPr>
            <a:r>
              <a:rPr lang="en-US" dirty="0">
                <a:solidFill>
                  <a:srgbClr val="A79B12"/>
                </a:solidFill>
              </a:rPr>
              <a:t>SIs (Sterol Inhibitors) (3)</a:t>
            </a:r>
          </a:p>
          <a:p>
            <a:pPr>
              <a:defRPr/>
            </a:pPr>
            <a:r>
              <a:rPr lang="en-US" dirty="0" err="1">
                <a:solidFill>
                  <a:schemeClr val="tx2">
                    <a:lumMod val="60000"/>
                    <a:lumOff val="40000"/>
                  </a:schemeClr>
                </a:solidFill>
              </a:rPr>
              <a:t>Phosphonates</a:t>
            </a:r>
            <a:r>
              <a:rPr lang="en-US" dirty="0">
                <a:solidFill>
                  <a:schemeClr val="tx2">
                    <a:lumMod val="60000"/>
                    <a:lumOff val="40000"/>
                  </a:schemeClr>
                </a:solidFill>
              </a:rPr>
              <a:t> (33)</a:t>
            </a:r>
          </a:p>
          <a:p>
            <a:pPr>
              <a:defRPr/>
            </a:pPr>
            <a:r>
              <a:rPr lang="en-US" dirty="0" err="1">
                <a:solidFill>
                  <a:srgbClr val="008000"/>
                </a:solidFill>
              </a:rPr>
              <a:t>Ridomil</a:t>
            </a:r>
            <a:r>
              <a:rPr lang="en-US" dirty="0">
                <a:solidFill>
                  <a:srgbClr val="008000"/>
                </a:solidFill>
              </a:rPr>
              <a:t> (4)</a:t>
            </a:r>
          </a:p>
          <a:p>
            <a:pPr>
              <a:defRPr/>
            </a:pPr>
            <a:r>
              <a:rPr lang="en-US" dirty="0" smtClean="0">
                <a:solidFill>
                  <a:srgbClr val="0000FF"/>
                </a:solidFill>
              </a:rPr>
              <a:t>SDHI’s (7)</a:t>
            </a:r>
          </a:p>
          <a:p>
            <a:pPr>
              <a:defRPr/>
            </a:pPr>
            <a:r>
              <a:rPr lang="en-US" dirty="0" smtClean="0">
                <a:solidFill>
                  <a:srgbClr val="0000FF"/>
                </a:solidFill>
              </a:rPr>
              <a:t>AP’s (9</a:t>
            </a:r>
            <a:r>
              <a:rPr lang="en-US" dirty="0">
                <a:solidFill>
                  <a:srgbClr val="0000FF"/>
                </a:solidFill>
              </a:rPr>
              <a:t>)</a:t>
            </a:r>
          </a:p>
          <a:p>
            <a:pPr>
              <a:defRPr/>
            </a:pPr>
            <a:r>
              <a:rPr lang="en-US" dirty="0">
                <a:solidFill>
                  <a:srgbClr val="000000"/>
                </a:solidFill>
              </a:rPr>
              <a:t>Others (1, 2, 12, 40)</a:t>
            </a:r>
          </a:p>
          <a:p>
            <a:endParaRPr lang="en-US" dirty="0"/>
          </a:p>
        </p:txBody>
      </p:sp>
    </p:spTree>
    <p:extLst>
      <p:ext uri="{BB962C8B-B14F-4D97-AF65-F5344CB8AC3E}">
        <p14:creationId xmlns:p14="http://schemas.microsoft.com/office/powerpoint/2010/main" val="3486543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Outline</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527175"/>
            <a:ext cx="3951288" cy="4829175"/>
          </a:xfrm>
        </p:spPr>
        <p:txBody>
          <a:bodyPr/>
          <a:lstStyle/>
          <a:p>
            <a:pPr>
              <a:defRPr/>
            </a:pPr>
            <a:endParaRPr lang="en-US" dirty="0" smtClean="0"/>
          </a:p>
          <a:p>
            <a:pPr>
              <a:defRPr/>
            </a:pPr>
            <a:r>
              <a:rPr lang="en-US" dirty="0" smtClean="0"/>
              <a:t>Fungicides</a:t>
            </a:r>
            <a:endParaRPr lang="en-US" dirty="0" smtClean="0"/>
          </a:p>
          <a:p>
            <a:pPr>
              <a:defRPr/>
            </a:pPr>
            <a:r>
              <a:rPr lang="en-US" dirty="0" smtClean="0"/>
              <a:t>Insecticides</a:t>
            </a:r>
          </a:p>
          <a:p>
            <a:pPr>
              <a:defRPr/>
            </a:pPr>
            <a:r>
              <a:rPr lang="en-US" dirty="0" smtClean="0"/>
              <a:t>Herbicides</a:t>
            </a:r>
          </a:p>
          <a:p>
            <a:pPr>
              <a:defRPr/>
            </a:pPr>
            <a:endParaRPr lang="en-US" dirty="0" smtClean="0"/>
          </a:p>
          <a:p>
            <a:pPr>
              <a:defRPr/>
            </a:pPr>
            <a:r>
              <a:rPr lang="en-US" dirty="0" smtClean="0"/>
              <a:t>Divided into their chemical </a:t>
            </a:r>
            <a:r>
              <a:rPr lang="en-US" dirty="0" smtClean="0"/>
              <a:t>classes</a:t>
            </a:r>
          </a:p>
          <a:p>
            <a:pPr>
              <a:defRPr/>
            </a:pPr>
            <a:r>
              <a:rPr lang="en-US" dirty="0" smtClean="0"/>
              <a:t>Examples of use</a:t>
            </a:r>
            <a:endParaRPr lang="en-US" dirty="0" smtClean="0"/>
          </a:p>
        </p:txBody>
      </p:sp>
      <p:sp>
        <p:nvSpPr>
          <p:cNvPr id="4" name="Content Placeholder 3"/>
          <p:cNvSpPr>
            <a:spLocks noGrp="1"/>
          </p:cNvSpPr>
          <p:nvPr>
            <p:ph idx="13"/>
          </p:nvPr>
        </p:nvSpPr>
        <p:spPr>
          <a:xfrm>
            <a:off x="4735513" y="1527175"/>
            <a:ext cx="3951287" cy="4829175"/>
          </a:xfrm>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Systemic</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360488"/>
            <a:ext cx="5121029" cy="4941863"/>
          </a:xfrm>
        </p:spPr>
        <p:txBody>
          <a:bodyPr>
            <a:normAutofit/>
          </a:bodyPr>
          <a:lstStyle/>
          <a:p>
            <a:pPr eaLnBrk="1" hangingPunct="1">
              <a:defRPr/>
            </a:pPr>
            <a:r>
              <a:rPr lang="en-US" dirty="0" smtClean="0">
                <a:solidFill>
                  <a:srgbClr val="808000"/>
                </a:solidFill>
              </a:rPr>
              <a:t>SIs (Sterol Inhibitors) (3)</a:t>
            </a:r>
          </a:p>
          <a:p>
            <a:pPr lvl="1" eaLnBrk="1" hangingPunct="1">
              <a:defRPr/>
            </a:pPr>
            <a:r>
              <a:rPr lang="en-US" dirty="0" smtClean="0">
                <a:solidFill>
                  <a:schemeClr val="tx1"/>
                </a:solidFill>
              </a:rPr>
              <a:t>Back action in many cases.</a:t>
            </a:r>
          </a:p>
          <a:p>
            <a:pPr lvl="1" eaLnBrk="1" hangingPunct="1">
              <a:defRPr/>
            </a:pPr>
            <a:r>
              <a:rPr lang="en-US" dirty="0" smtClean="0">
                <a:solidFill>
                  <a:schemeClr val="tx1"/>
                </a:solidFill>
              </a:rPr>
              <a:t>Risk of resistance development</a:t>
            </a:r>
          </a:p>
          <a:p>
            <a:pPr lvl="2" eaLnBrk="1" hangingPunct="1">
              <a:defRPr/>
            </a:pPr>
            <a:r>
              <a:rPr lang="en-US" dirty="0" smtClean="0">
                <a:solidFill>
                  <a:schemeClr val="tx1"/>
                </a:solidFill>
              </a:rPr>
              <a:t>Mix with protectant!</a:t>
            </a:r>
          </a:p>
          <a:p>
            <a:pPr lvl="1" eaLnBrk="1" hangingPunct="1">
              <a:defRPr/>
            </a:pPr>
            <a:r>
              <a:rPr lang="en-US" dirty="0" smtClean="0">
                <a:solidFill>
                  <a:srgbClr val="000000"/>
                </a:solidFill>
              </a:rPr>
              <a:t>Cherry</a:t>
            </a:r>
            <a:r>
              <a:rPr lang="en-US" dirty="0">
                <a:solidFill>
                  <a:srgbClr val="000000"/>
                </a:solidFill>
              </a:rPr>
              <a:t>: </a:t>
            </a:r>
            <a:r>
              <a:rPr lang="en-US" dirty="0" err="1">
                <a:solidFill>
                  <a:srgbClr val="808000"/>
                </a:solidFill>
              </a:rPr>
              <a:t>Indar</a:t>
            </a:r>
            <a:r>
              <a:rPr lang="en-US" dirty="0">
                <a:solidFill>
                  <a:srgbClr val="000000"/>
                </a:solidFill>
              </a:rPr>
              <a:t> excellent on Brown Rot.  Resistance issues with cherry leaf spot and </a:t>
            </a:r>
            <a:r>
              <a:rPr lang="en-US" dirty="0">
                <a:solidFill>
                  <a:srgbClr val="808000"/>
                </a:solidFill>
              </a:rPr>
              <a:t>SI’s</a:t>
            </a:r>
            <a:r>
              <a:rPr lang="en-US" dirty="0" smtClean="0">
                <a:solidFill>
                  <a:srgbClr val="000000"/>
                </a:solidFill>
              </a:rPr>
              <a:t>.</a:t>
            </a:r>
            <a:endParaRPr lang="en-US" dirty="0">
              <a:solidFill>
                <a:srgbClr val="000000"/>
              </a:solidFill>
            </a:endParaRPr>
          </a:p>
        </p:txBody>
      </p:sp>
      <p:pic>
        <p:nvPicPr>
          <p:cNvPr id="2" name="Picture 1" descr="Brown rot infection in tart cherries.  The flesh is soft, brown, and translucent, and half of each of the two cherries pictured is covered in fuzzy spots of sporulation." title="cherry brown rot"/>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78229" y="1729820"/>
            <a:ext cx="3248816" cy="3474006"/>
          </a:xfrm>
          <a:prstGeom prst="rect">
            <a:avLst/>
          </a:prstGeom>
          <a:ln>
            <a:solidFill>
              <a:srgbClr val="000000"/>
            </a:solidFill>
          </a:ln>
        </p:spPr>
      </p:pic>
      <p:sp>
        <p:nvSpPr>
          <p:cNvPr id="4" name="TextBox 3"/>
          <p:cNvSpPr txBox="1"/>
          <p:nvPr/>
        </p:nvSpPr>
        <p:spPr>
          <a:xfrm>
            <a:off x="5846321" y="5203826"/>
            <a:ext cx="2840479" cy="369332"/>
          </a:xfrm>
          <a:prstGeom prst="rect">
            <a:avLst/>
          </a:prstGeom>
          <a:noFill/>
        </p:spPr>
        <p:txBody>
          <a:bodyPr wrap="none" rtlCol="0">
            <a:spAutoFit/>
          </a:bodyPr>
          <a:lstStyle/>
          <a:p>
            <a:r>
              <a:rPr lang="en-US" sz="1800" dirty="0" smtClean="0">
                <a:solidFill>
                  <a:schemeClr val="bg1">
                    <a:lumMod val="50000"/>
                  </a:schemeClr>
                </a:solidFill>
              </a:rPr>
              <a:t>photo: Erin </a:t>
            </a:r>
            <a:r>
              <a:rPr lang="en-US" sz="1800" dirty="0" err="1" smtClean="0">
                <a:solidFill>
                  <a:schemeClr val="bg1">
                    <a:lumMod val="50000"/>
                  </a:schemeClr>
                </a:solidFill>
              </a:rPr>
              <a:t>Lizotte</a:t>
            </a:r>
            <a:r>
              <a:rPr lang="en-US" sz="1800" dirty="0" smtClean="0">
                <a:solidFill>
                  <a:schemeClr val="bg1">
                    <a:lumMod val="50000"/>
                  </a:schemeClr>
                </a:solidFill>
              </a:rPr>
              <a:t>, MSUE</a:t>
            </a:r>
            <a:endParaRPr lang="en-US" sz="1800" dirty="0">
              <a:solidFill>
                <a:schemeClr val="bg1">
                  <a:lumMod val="5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Systemic</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360488"/>
            <a:ext cx="4386396" cy="4941863"/>
          </a:xfrm>
        </p:spPr>
        <p:txBody>
          <a:bodyPr>
            <a:normAutofit/>
          </a:bodyPr>
          <a:lstStyle/>
          <a:p>
            <a:pPr eaLnBrk="1" hangingPunct="1">
              <a:defRPr/>
            </a:pPr>
            <a:r>
              <a:rPr lang="en-US" dirty="0" smtClean="0">
                <a:solidFill>
                  <a:srgbClr val="808000"/>
                </a:solidFill>
              </a:rPr>
              <a:t>SIs (Sterol Inhibitors) (3)</a:t>
            </a:r>
          </a:p>
          <a:p>
            <a:pPr lvl="1" eaLnBrk="1" hangingPunct="1">
              <a:defRPr/>
            </a:pPr>
            <a:r>
              <a:rPr lang="en-US" dirty="0" smtClean="0">
                <a:solidFill>
                  <a:srgbClr val="000000"/>
                </a:solidFill>
              </a:rPr>
              <a:t>Apple</a:t>
            </a:r>
            <a:r>
              <a:rPr lang="en-US" dirty="0">
                <a:solidFill>
                  <a:srgbClr val="000000"/>
                </a:solidFill>
              </a:rPr>
              <a:t>: </a:t>
            </a:r>
            <a:endParaRPr lang="en-US" dirty="0" smtClean="0">
              <a:solidFill>
                <a:srgbClr val="000000"/>
              </a:solidFill>
            </a:endParaRPr>
          </a:p>
          <a:p>
            <a:pPr lvl="2" eaLnBrk="1" hangingPunct="1">
              <a:defRPr/>
            </a:pPr>
            <a:endParaRPr lang="en-US" dirty="0" smtClean="0">
              <a:solidFill>
                <a:srgbClr val="000000"/>
              </a:solidFill>
            </a:endParaRPr>
          </a:p>
          <a:p>
            <a:pPr lvl="1" eaLnBrk="1" hangingPunct="1">
              <a:defRPr/>
            </a:pPr>
            <a:r>
              <a:rPr lang="en-US" b="1" dirty="0" smtClean="0">
                <a:solidFill>
                  <a:srgbClr val="000000"/>
                </a:solidFill>
              </a:rPr>
              <a:t>Resistance </a:t>
            </a:r>
            <a:r>
              <a:rPr lang="en-US" b="1" dirty="0">
                <a:solidFill>
                  <a:srgbClr val="000000"/>
                </a:solidFill>
              </a:rPr>
              <a:t>issues </a:t>
            </a:r>
            <a:r>
              <a:rPr lang="en-US" dirty="0">
                <a:solidFill>
                  <a:srgbClr val="000000"/>
                </a:solidFill>
              </a:rPr>
              <a:t>with </a:t>
            </a:r>
            <a:r>
              <a:rPr lang="en-US" dirty="0">
                <a:solidFill>
                  <a:srgbClr val="808000"/>
                </a:solidFill>
              </a:rPr>
              <a:t>SI’s</a:t>
            </a:r>
            <a:r>
              <a:rPr lang="en-US" dirty="0">
                <a:solidFill>
                  <a:srgbClr val="000000"/>
                </a:solidFill>
              </a:rPr>
              <a:t> and </a:t>
            </a:r>
            <a:r>
              <a:rPr lang="en-US" u="sng" dirty="0">
                <a:solidFill>
                  <a:srgbClr val="000000"/>
                </a:solidFill>
              </a:rPr>
              <a:t>apple scab</a:t>
            </a:r>
            <a:r>
              <a:rPr lang="en-US" dirty="0">
                <a:solidFill>
                  <a:srgbClr val="000000"/>
                </a:solidFill>
              </a:rPr>
              <a:t>; </a:t>
            </a:r>
            <a:r>
              <a:rPr lang="en-US" dirty="0" err="1">
                <a:solidFill>
                  <a:srgbClr val="808000"/>
                </a:solidFill>
              </a:rPr>
              <a:t>Indar</a:t>
            </a:r>
            <a:r>
              <a:rPr lang="en-US" dirty="0">
                <a:solidFill>
                  <a:srgbClr val="808000"/>
                </a:solidFill>
              </a:rPr>
              <a:t> </a:t>
            </a:r>
            <a:r>
              <a:rPr lang="en-US" dirty="0">
                <a:solidFill>
                  <a:schemeClr val="tx1"/>
                </a:solidFill>
              </a:rPr>
              <a:t>still works.  </a:t>
            </a:r>
            <a:endParaRPr lang="en-US" dirty="0" smtClean="0">
              <a:solidFill>
                <a:schemeClr val="tx1"/>
              </a:solidFill>
            </a:endParaRPr>
          </a:p>
          <a:p>
            <a:pPr lvl="2" eaLnBrk="1" hangingPunct="1">
              <a:defRPr/>
            </a:pPr>
            <a:endParaRPr lang="en-US" dirty="0" smtClean="0">
              <a:solidFill>
                <a:schemeClr val="tx1"/>
              </a:solidFill>
            </a:endParaRPr>
          </a:p>
          <a:p>
            <a:pPr lvl="1" eaLnBrk="1" hangingPunct="1">
              <a:defRPr/>
            </a:pPr>
            <a:r>
              <a:rPr lang="en-US" dirty="0" smtClean="0">
                <a:solidFill>
                  <a:srgbClr val="808000"/>
                </a:solidFill>
              </a:rPr>
              <a:t>Rally</a:t>
            </a:r>
            <a:r>
              <a:rPr lang="en-US" dirty="0">
                <a:solidFill>
                  <a:srgbClr val="808000"/>
                </a:solidFill>
              </a:rPr>
              <a:t>, Vintage, </a:t>
            </a:r>
            <a:r>
              <a:rPr lang="en-US" dirty="0" err="1">
                <a:solidFill>
                  <a:srgbClr val="808000"/>
                </a:solidFill>
              </a:rPr>
              <a:t>Indar</a:t>
            </a:r>
            <a:r>
              <a:rPr lang="en-US" dirty="0">
                <a:solidFill>
                  <a:srgbClr val="808000"/>
                </a:solidFill>
              </a:rPr>
              <a:t>, </a:t>
            </a:r>
            <a:r>
              <a:rPr lang="en-US" dirty="0" err="1">
                <a:solidFill>
                  <a:srgbClr val="808000"/>
                </a:solidFill>
              </a:rPr>
              <a:t>Topguard</a:t>
            </a:r>
            <a:r>
              <a:rPr lang="en-US" dirty="0">
                <a:solidFill>
                  <a:srgbClr val="808000"/>
                </a:solidFill>
              </a:rPr>
              <a:t> </a:t>
            </a:r>
            <a:r>
              <a:rPr lang="en-US" dirty="0">
                <a:solidFill>
                  <a:schemeClr val="tx1"/>
                </a:solidFill>
              </a:rPr>
              <a:t>all good on </a:t>
            </a:r>
            <a:r>
              <a:rPr lang="en-US" u="sng" dirty="0">
                <a:solidFill>
                  <a:schemeClr val="tx1"/>
                </a:solidFill>
              </a:rPr>
              <a:t>powdery mildew</a:t>
            </a:r>
            <a:r>
              <a:rPr lang="en-US" u="sng" dirty="0" smtClean="0">
                <a:solidFill>
                  <a:schemeClr val="tx1"/>
                </a:solidFill>
              </a:rPr>
              <a:t>.</a:t>
            </a:r>
            <a:endParaRPr lang="en-US" u="sng" dirty="0">
              <a:solidFill>
                <a:schemeClr val="tx1"/>
              </a:solidFill>
            </a:endParaRPr>
          </a:p>
        </p:txBody>
      </p:sp>
      <p:pic>
        <p:nvPicPr>
          <p:cNvPr id="4" name="Picture 3" descr="Infection of scab fungus on an apple leaf.  Indar is, at this writing, still an effective fungicide against apple scab, but other SI materials have resistance issues in apple scab." title="apple leaf scab"/>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0338" y="1226559"/>
            <a:ext cx="3498679" cy="2624009"/>
          </a:xfrm>
          <a:prstGeom prst="rect">
            <a:avLst/>
          </a:prstGeom>
          <a:ln>
            <a:solidFill>
              <a:srgbClr val="000000"/>
            </a:solidFill>
          </a:ln>
        </p:spPr>
      </p:pic>
      <p:pic>
        <p:nvPicPr>
          <p:cNvPr id="6" name="Picture 5" descr="powdery mildew infection in apple shoots.  Several SI materials are effective against powdery mildew" title="apple shoot powdery mildew"/>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0640" y="3944151"/>
            <a:ext cx="3651473" cy="2845322"/>
          </a:xfrm>
          <a:prstGeom prst="rect">
            <a:avLst/>
          </a:prstGeom>
          <a:ln>
            <a:solidFill>
              <a:schemeClr val="tx1"/>
            </a:solidFill>
          </a:ln>
        </p:spPr>
      </p:pic>
    </p:spTree>
    <p:extLst>
      <p:ext uri="{BB962C8B-B14F-4D97-AF65-F5344CB8AC3E}">
        <p14:creationId xmlns:p14="http://schemas.microsoft.com/office/powerpoint/2010/main" val="1250155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Systemic</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360488"/>
            <a:ext cx="4718304" cy="4941863"/>
          </a:xfrm>
        </p:spPr>
        <p:txBody>
          <a:bodyPr>
            <a:normAutofit/>
          </a:bodyPr>
          <a:lstStyle/>
          <a:p>
            <a:pPr eaLnBrk="1" hangingPunct="1">
              <a:defRPr/>
            </a:pPr>
            <a:r>
              <a:rPr lang="en-US" dirty="0" smtClean="0">
                <a:solidFill>
                  <a:srgbClr val="808000"/>
                </a:solidFill>
              </a:rPr>
              <a:t>SIs (Sterol Inhibitors) (3)</a:t>
            </a:r>
          </a:p>
          <a:p>
            <a:pPr lvl="1" eaLnBrk="1" hangingPunct="1">
              <a:defRPr/>
            </a:pPr>
            <a:r>
              <a:rPr lang="en-US" dirty="0">
                <a:solidFill>
                  <a:srgbClr val="000000"/>
                </a:solidFill>
              </a:rPr>
              <a:t>Blueberry: </a:t>
            </a:r>
            <a:r>
              <a:rPr lang="en-US" dirty="0" smtClean="0">
                <a:solidFill>
                  <a:srgbClr val="000000"/>
                </a:solidFill>
              </a:rPr>
              <a:t/>
            </a:r>
            <a:br>
              <a:rPr lang="en-US" dirty="0" smtClean="0">
                <a:solidFill>
                  <a:srgbClr val="000000"/>
                </a:solidFill>
              </a:rPr>
            </a:br>
            <a:r>
              <a:rPr lang="en-US" dirty="0" err="1" smtClean="0">
                <a:solidFill>
                  <a:srgbClr val="808000"/>
                </a:solidFill>
              </a:rPr>
              <a:t>Proline</a:t>
            </a:r>
            <a:r>
              <a:rPr lang="en-US" dirty="0">
                <a:solidFill>
                  <a:srgbClr val="808000"/>
                </a:solidFill>
              </a:rPr>
              <a:t>, Quash, </a:t>
            </a:r>
            <a:r>
              <a:rPr lang="en-US" dirty="0" err="1" smtClean="0">
                <a:solidFill>
                  <a:srgbClr val="808000"/>
                </a:solidFill>
              </a:rPr>
              <a:t>Indar</a:t>
            </a:r>
            <a:r>
              <a:rPr lang="en-US" dirty="0" smtClean="0">
                <a:solidFill>
                  <a:srgbClr val="808000"/>
                </a:solidFill>
              </a:rPr>
              <a:t>.  </a:t>
            </a:r>
            <a:br>
              <a:rPr lang="en-US" dirty="0" smtClean="0">
                <a:solidFill>
                  <a:srgbClr val="808000"/>
                </a:solidFill>
              </a:rPr>
            </a:br>
            <a:r>
              <a:rPr lang="en-US" dirty="0" smtClean="0">
                <a:solidFill>
                  <a:schemeClr val="tx1"/>
                </a:solidFill>
              </a:rPr>
              <a:t>All broad-spectrum.</a:t>
            </a:r>
            <a:endParaRPr lang="en-US" dirty="0">
              <a:solidFill>
                <a:schemeClr val="tx1"/>
              </a:solidFill>
            </a:endParaRPr>
          </a:p>
          <a:p>
            <a:pPr lvl="1" eaLnBrk="1" hangingPunct="1">
              <a:defRPr/>
            </a:pPr>
            <a:r>
              <a:rPr lang="en-US" dirty="0">
                <a:solidFill>
                  <a:srgbClr val="000000"/>
                </a:solidFill>
              </a:rPr>
              <a:t>Grape: </a:t>
            </a:r>
            <a:r>
              <a:rPr lang="en-US" dirty="0">
                <a:solidFill>
                  <a:srgbClr val="808000"/>
                </a:solidFill>
              </a:rPr>
              <a:t>Rally</a:t>
            </a:r>
            <a:r>
              <a:rPr lang="en-US" dirty="0">
                <a:solidFill>
                  <a:srgbClr val="000000"/>
                </a:solidFill>
              </a:rPr>
              <a:t> and</a:t>
            </a:r>
            <a:r>
              <a:rPr lang="en-US" dirty="0">
                <a:solidFill>
                  <a:srgbClr val="808000"/>
                </a:solidFill>
              </a:rPr>
              <a:t> Elite </a:t>
            </a:r>
            <a:r>
              <a:rPr lang="en-US" dirty="0" smtClean="0">
                <a:solidFill>
                  <a:srgbClr val="000000"/>
                </a:solidFill>
              </a:rPr>
              <a:t>for: </a:t>
            </a:r>
            <a:r>
              <a:rPr lang="en-US" u="sng" dirty="0">
                <a:solidFill>
                  <a:srgbClr val="000000"/>
                </a:solidFill>
              </a:rPr>
              <a:t>black rot</a:t>
            </a:r>
            <a:r>
              <a:rPr lang="en-US" dirty="0">
                <a:solidFill>
                  <a:srgbClr val="000000"/>
                </a:solidFill>
              </a:rPr>
              <a:t>, </a:t>
            </a:r>
            <a:r>
              <a:rPr lang="en-US" dirty="0" smtClean="0">
                <a:solidFill>
                  <a:srgbClr val="000000"/>
                </a:solidFill>
              </a:rPr>
              <a:t/>
            </a:r>
            <a:br>
              <a:rPr lang="en-US" dirty="0" smtClean="0">
                <a:solidFill>
                  <a:srgbClr val="000000"/>
                </a:solidFill>
              </a:rPr>
            </a:br>
            <a:r>
              <a:rPr lang="en-US" u="sng" dirty="0" smtClean="0">
                <a:solidFill>
                  <a:srgbClr val="000000"/>
                </a:solidFill>
              </a:rPr>
              <a:t>powdery </a:t>
            </a:r>
            <a:r>
              <a:rPr lang="en-US" u="sng" dirty="0">
                <a:solidFill>
                  <a:srgbClr val="000000"/>
                </a:solidFill>
              </a:rPr>
              <a:t>mildew</a:t>
            </a:r>
            <a:r>
              <a:rPr lang="en-US" dirty="0">
                <a:solidFill>
                  <a:srgbClr val="000000"/>
                </a:solidFill>
              </a:rPr>
              <a:t>, </a:t>
            </a:r>
            <a:r>
              <a:rPr lang="en-US" u="sng" dirty="0">
                <a:solidFill>
                  <a:srgbClr val="000000"/>
                </a:solidFill>
              </a:rPr>
              <a:t>Anthracnose</a:t>
            </a:r>
            <a:r>
              <a:rPr lang="en-US" dirty="0">
                <a:solidFill>
                  <a:srgbClr val="000000"/>
                </a:solidFill>
              </a:rPr>
              <a:t>.  </a:t>
            </a:r>
            <a:r>
              <a:rPr lang="en-US" dirty="0" smtClean="0">
                <a:solidFill>
                  <a:srgbClr val="000000"/>
                </a:solidFill>
              </a:rPr>
              <a:t/>
            </a:r>
            <a:br>
              <a:rPr lang="en-US" dirty="0" smtClean="0">
                <a:solidFill>
                  <a:srgbClr val="000000"/>
                </a:solidFill>
              </a:rPr>
            </a:br>
            <a:r>
              <a:rPr lang="en-US" dirty="0" err="1" smtClean="0">
                <a:solidFill>
                  <a:srgbClr val="808000"/>
                </a:solidFill>
              </a:rPr>
              <a:t>Viticure</a:t>
            </a:r>
            <a:r>
              <a:rPr lang="en-US" dirty="0" smtClean="0">
                <a:solidFill>
                  <a:srgbClr val="000000"/>
                </a:solidFill>
              </a:rPr>
              <a:t> </a:t>
            </a:r>
            <a:r>
              <a:rPr lang="en-US" dirty="0">
                <a:solidFill>
                  <a:srgbClr val="000000"/>
                </a:solidFill>
              </a:rPr>
              <a:t>esp. good on </a:t>
            </a:r>
            <a:r>
              <a:rPr lang="en-US" u="sng" dirty="0">
                <a:solidFill>
                  <a:srgbClr val="000000"/>
                </a:solidFill>
              </a:rPr>
              <a:t>Anthracnose</a:t>
            </a:r>
          </a:p>
          <a:p>
            <a:pPr lvl="1" eaLnBrk="1" hangingPunct="1">
              <a:defRPr/>
            </a:pPr>
            <a:endParaRPr lang="en-US" dirty="0" smtClean="0">
              <a:solidFill>
                <a:srgbClr val="808000"/>
              </a:solidFill>
            </a:endParaRPr>
          </a:p>
        </p:txBody>
      </p:sp>
      <p:pic>
        <p:nvPicPr>
          <p:cNvPr id="4" name="Picture 3" descr="Black rot infections are among those that can be protected against by several SI fungicides." title="Black rot of grape"/>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5628033" y="1360488"/>
            <a:ext cx="3361024" cy="25370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title="powdery mildew of grap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5504" y="3897511"/>
            <a:ext cx="3511296" cy="28082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155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Systemic</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360488"/>
            <a:ext cx="8229600" cy="4765675"/>
          </a:xfrm>
        </p:spPr>
        <p:txBody>
          <a:bodyPr>
            <a:normAutofit/>
          </a:bodyPr>
          <a:lstStyle/>
          <a:p>
            <a:pPr>
              <a:defRPr/>
            </a:pPr>
            <a:r>
              <a:rPr lang="en-US" dirty="0" err="1" smtClean="0">
                <a:solidFill>
                  <a:srgbClr val="E61DDA"/>
                </a:solidFill>
              </a:rPr>
              <a:t>Strobilurins</a:t>
            </a:r>
            <a:r>
              <a:rPr lang="en-US" dirty="0" smtClean="0">
                <a:solidFill>
                  <a:srgbClr val="E61DDA"/>
                </a:solidFill>
              </a:rPr>
              <a:t> (11)</a:t>
            </a:r>
          </a:p>
          <a:p>
            <a:pPr lvl="1">
              <a:defRPr/>
            </a:pPr>
            <a:r>
              <a:rPr lang="en-US" dirty="0" smtClean="0">
                <a:solidFill>
                  <a:srgbClr val="000000"/>
                </a:solidFill>
              </a:rPr>
              <a:t>Back-action in many diseases</a:t>
            </a:r>
          </a:p>
          <a:p>
            <a:pPr lvl="1">
              <a:defRPr/>
            </a:pPr>
            <a:r>
              <a:rPr lang="en-US" dirty="0" smtClean="0">
                <a:solidFill>
                  <a:srgbClr val="000000"/>
                </a:solidFill>
              </a:rPr>
              <a:t>High risk of resistance development</a:t>
            </a:r>
          </a:p>
          <a:p>
            <a:pPr lvl="2">
              <a:defRPr/>
            </a:pPr>
            <a:r>
              <a:rPr lang="en-US" dirty="0" smtClean="0">
                <a:solidFill>
                  <a:srgbClr val="000000"/>
                </a:solidFill>
              </a:rPr>
              <a:t>e.g. </a:t>
            </a:r>
            <a:r>
              <a:rPr lang="en-US" dirty="0" smtClean="0">
                <a:solidFill>
                  <a:srgbClr val="FF00FF"/>
                </a:solidFill>
              </a:rPr>
              <a:t>Abound </a:t>
            </a:r>
            <a:r>
              <a:rPr lang="en-US" dirty="0" smtClean="0">
                <a:solidFill>
                  <a:srgbClr val="000000"/>
                </a:solidFill>
              </a:rPr>
              <a:t>in some wine grape vineyards</a:t>
            </a:r>
          </a:p>
          <a:p>
            <a:pPr lvl="2">
              <a:defRPr/>
            </a:pPr>
            <a:r>
              <a:rPr lang="en-US" dirty="0" smtClean="0">
                <a:solidFill>
                  <a:srgbClr val="000000"/>
                </a:solidFill>
              </a:rPr>
              <a:t>e.g. </a:t>
            </a:r>
            <a:r>
              <a:rPr lang="en-US" dirty="0" smtClean="0">
                <a:solidFill>
                  <a:srgbClr val="FF00FF"/>
                </a:solidFill>
              </a:rPr>
              <a:t>Flint, Sovran </a:t>
            </a:r>
            <a:r>
              <a:rPr lang="en-US" dirty="0" smtClean="0">
                <a:solidFill>
                  <a:srgbClr val="000000"/>
                </a:solidFill>
              </a:rPr>
              <a:t>in apple scab</a:t>
            </a:r>
          </a:p>
          <a:p>
            <a:pPr lvl="2">
              <a:defRPr/>
            </a:pPr>
            <a:r>
              <a:rPr lang="en-US" dirty="0" smtClean="0">
                <a:solidFill>
                  <a:srgbClr val="000000"/>
                </a:solidFill>
              </a:rPr>
              <a:t>rec: mix with protectant (</a:t>
            </a:r>
            <a:r>
              <a:rPr lang="en-US" dirty="0" err="1" smtClean="0">
                <a:solidFill>
                  <a:schemeClr val="accent5">
                    <a:lumMod val="75000"/>
                  </a:schemeClr>
                </a:solidFill>
              </a:rPr>
              <a:t>captan</a:t>
            </a:r>
            <a:r>
              <a:rPr lang="en-US" dirty="0" smtClean="0">
                <a:solidFill>
                  <a:schemeClr val="accent5">
                    <a:lumMod val="75000"/>
                  </a:schemeClr>
                </a:solidFill>
              </a:rPr>
              <a:t>, </a:t>
            </a:r>
            <a:r>
              <a:rPr lang="en-US" dirty="0" smtClean="0">
                <a:solidFill>
                  <a:srgbClr val="FF0000"/>
                </a:solidFill>
              </a:rPr>
              <a:t>EBDC, </a:t>
            </a:r>
            <a:r>
              <a:rPr lang="en-US" dirty="0" smtClean="0">
                <a:solidFill>
                  <a:srgbClr val="000000"/>
                </a:solidFill>
              </a:rPr>
              <a:t>etc.) to prevent resistance development</a:t>
            </a:r>
          </a:p>
          <a:p>
            <a:pPr lvl="1">
              <a:defRPr/>
            </a:pPr>
            <a:r>
              <a:rPr lang="en-US" dirty="0" smtClean="0">
                <a:solidFill>
                  <a:srgbClr val="000000"/>
                </a:solidFill>
              </a:rPr>
              <a:t>PHI’s in the 30-day range – always check!</a:t>
            </a:r>
          </a:p>
          <a:p>
            <a:pPr lvl="2">
              <a:defRPr/>
            </a:pPr>
            <a:endParaRPr lang="en-US" dirty="0" smtClean="0">
              <a:solidFill>
                <a:srgbClr val="000000"/>
              </a:solidFill>
            </a:endParaRPr>
          </a:p>
          <a:p>
            <a:pPr lvl="2">
              <a:defRPr/>
            </a:pPr>
            <a:endParaRPr lang="en-US" dirty="0" smtClean="0">
              <a:solidFill>
                <a:srgbClr val="E61DDA"/>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Systemic</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360488"/>
            <a:ext cx="4324140" cy="4765675"/>
          </a:xfrm>
        </p:spPr>
        <p:txBody>
          <a:bodyPr>
            <a:normAutofit/>
          </a:bodyPr>
          <a:lstStyle/>
          <a:p>
            <a:pPr>
              <a:defRPr/>
            </a:pPr>
            <a:r>
              <a:rPr lang="en-US" dirty="0" err="1" smtClean="0">
                <a:solidFill>
                  <a:srgbClr val="E61DDA"/>
                </a:solidFill>
              </a:rPr>
              <a:t>Strobilurins</a:t>
            </a:r>
            <a:r>
              <a:rPr lang="en-US" dirty="0" smtClean="0">
                <a:solidFill>
                  <a:srgbClr val="E61DDA"/>
                </a:solidFill>
              </a:rPr>
              <a:t> (11)</a:t>
            </a:r>
            <a:endParaRPr lang="en-US" dirty="0">
              <a:solidFill>
                <a:srgbClr val="000000"/>
              </a:solidFill>
            </a:endParaRPr>
          </a:p>
          <a:p>
            <a:pPr lvl="1">
              <a:defRPr/>
            </a:pPr>
            <a:r>
              <a:rPr lang="en-US" dirty="0" smtClean="0">
                <a:solidFill>
                  <a:srgbClr val="000000"/>
                </a:solidFill>
              </a:rPr>
              <a:t>In apples,</a:t>
            </a:r>
            <a:r>
              <a:rPr lang="en-US" dirty="0" smtClean="0">
                <a:solidFill>
                  <a:srgbClr val="FF00FF"/>
                </a:solidFill>
              </a:rPr>
              <a:t> Flint </a:t>
            </a:r>
            <a:r>
              <a:rPr lang="en-US" dirty="0" smtClean="0">
                <a:solidFill>
                  <a:srgbClr val="000000"/>
                </a:solidFill>
              </a:rPr>
              <a:t>or</a:t>
            </a:r>
            <a:r>
              <a:rPr lang="en-US" dirty="0" smtClean="0">
                <a:solidFill>
                  <a:srgbClr val="FF00FF"/>
                </a:solidFill>
              </a:rPr>
              <a:t> Sovran </a:t>
            </a:r>
            <a:r>
              <a:rPr lang="en-US" dirty="0" smtClean="0">
                <a:solidFill>
                  <a:srgbClr val="000000"/>
                </a:solidFill>
              </a:rPr>
              <a:t>good vs. summer fruit diseases.  Beware: </a:t>
            </a:r>
            <a:r>
              <a:rPr lang="en-US" dirty="0" smtClean="0">
                <a:solidFill>
                  <a:srgbClr val="FF00FF"/>
                </a:solidFill>
              </a:rPr>
              <a:t>Abound</a:t>
            </a:r>
            <a:r>
              <a:rPr lang="en-US" dirty="0" smtClean="0">
                <a:solidFill>
                  <a:srgbClr val="000000"/>
                </a:solidFill>
              </a:rPr>
              <a:t> is toxic to apples!</a:t>
            </a:r>
          </a:p>
          <a:p>
            <a:pPr lvl="1">
              <a:defRPr/>
            </a:pPr>
            <a:r>
              <a:rPr lang="en-US" dirty="0" smtClean="0">
                <a:solidFill>
                  <a:srgbClr val="000000"/>
                </a:solidFill>
              </a:rPr>
              <a:t>In cherries, </a:t>
            </a:r>
            <a:r>
              <a:rPr lang="en-US" dirty="0" err="1" smtClean="0">
                <a:solidFill>
                  <a:srgbClr val="FF00FF"/>
                </a:solidFill>
              </a:rPr>
              <a:t>Cabrio</a:t>
            </a:r>
            <a:r>
              <a:rPr lang="en-US" dirty="0" smtClean="0">
                <a:solidFill>
                  <a:srgbClr val="FF00FF"/>
                </a:solidFill>
              </a:rPr>
              <a:t> </a:t>
            </a:r>
            <a:r>
              <a:rPr lang="en-US" dirty="0" smtClean="0">
                <a:solidFill>
                  <a:schemeClr val="tx1"/>
                </a:solidFill>
              </a:rPr>
              <a:t>or</a:t>
            </a:r>
            <a:r>
              <a:rPr lang="en-US" dirty="0" smtClean="0">
                <a:solidFill>
                  <a:srgbClr val="FF00FF"/>
                </a:solidFill>
              </a:rPr>
              <a:t> Gem </a:t>
            </a:r>
            <a:r>
              <a:rPr lang="en-US" dirty="0" smtClean="0">
                <a:solidFill>
                  <a:srgbClr val="000000"/>
                </a:solidFill>
              </a:rPr>
              <a:t>excellent vs. leaf spot – not YET resistant.</a:t>
            </a:r>
          </a:p>
          <a:p>
            <a:pPr lvl="2">
              <a:defRPr/>
            </a:pPr>
            <a:endParaRPr lang="en-US" dirty="0" smtClean="0">
              <a:solidFill>
                <a:srgbClr val="E61DDA"/>
              </a:solidFill>
            </a:endParaRPr>
          </a:p>
        </p:txBody>
      </p:sp>
      <p:pic>
        <p:nvPicPr>
          <p:cNvPr id="2" name="Picture 1" descr="Sooty blotch, flyspeck, and apple scab infections on the surface of a developing apple.  Sooty blotch and flyspeck are considered &quot;summer diseases&quot; in apple - several strobilurins, including Flint and Sovran, can treat multiple summer diseases." title="several infections on appl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81340" y="812596"/>
            <a:ext cx="3986394" cy="2989796"/>
          </a:xfrm>
          <a:prstGeom prst="rect">
            <a:avLst/>
          </a:prstGeom>
          <a:ln>
            <a:solidFill>
              <a:srgbClr val="000000"/>
            </a:solidFill>
          </a:ln>
        </p:spPr>
      </p:pic>
      <p:pic>
        <p:nvPicPr>
          <p:cNvPr id="4" name="Picture 3" descr="Leaf spot infection on tart cherry leaves.  Leaves appear yeallow and spotty, and several are falling off onto the ground below.  Cabrio and Gem are some of the chemicals used to protect against cherry leaf spot." title="Cherry leaf spo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1340" y="3802392"/>
            <a:ext cx="4154488" cy="2896271"/>
          </a:xfrm>
          <a:prstGeom prst="rect">
            <a:avLst/>
          </a:prstGeom>
          <a:ln>
            <a:solidFill>
              <a:srgbClr val="000000"/>
            </a:solidFill>
          </a:ln>
        </p:spPr>
      </p:pic>
    </p:spTree>
    <p:extLst>
      <p:ext uri="{BB962C8B-B14F-4D97-AF65-F5344CB8AC3E}">
        <p14:creationId xmlns:p14="http://schemas.microsoft.com/office/powerpoint/2010/main" val="1924497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Systemic</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360488"/>
            <a:ext cx="3934753" cy="4765675"/>
          </a:xfrm>
        </p:spPr>
        <p:txBody>
          <a:bodyPr>
            <a:normAutofit/>
          </a:bodyPr>
          <a:lstStyle/>
          <a:p>
            <a:pPr>
              <a:defRPr/>
            </a:pPr>
            <a:r>
              <a:rPr lang="en-US" dirty="0" err="1" smtClean="0">
                <a:solidFill>
                  <a:srgbClr val="E61DDA"/>
                </a:solidFill>
              </a:rPr>
              <a:t>Strobilurins</a:t>
            </a:r>
            <a:r>
              <a:rPr lang="en-US" dirty="0" smtClean="0">
                <a:solidFill>
                  <a:srgbClr val="E61DDA"/>
                </a:solidFill>
              </a:rPr>
              <a:t> (11)</a:t>
            </a:r>
          </a:p>
          <a:p>
            <a:pPr lvl="1">
              <a:defRPr/>
            </a:pPr>
            <a:r>
              <a:rPr lang="en-US" dirty="0" smtClean="0">
                <a:solidFill>
                  <a:srgbClr val="000000"/>
                </a:solidFill>
              </a:rPr>
              <a:t>In grapes, </a:t>
            </a:r>
            <a:r>
              <a:rPr lang="en-US" dirty="0" smtClean="0">
                <a:solidFill>
                  <a:srgbClr val="FF00FF"/>
                </a:solidFill>
              </a:rPr>
              <a:t>Abound</a:t>
            </a:r>
            <a:r>
              <a:rPr lang="en-US" dirty="0" smtClean="0">
                <a:solidFill>
                  <a:srgbClr val="000000"/>
                </a:solidFill>
              </a:rPr>
              <a:t> and </a:t>
            </a:r>
            <a:r>
              <a:rPr lang="en-US" dirty="0" smtClean="0">
                <a:solidFill>
                  <a:srgbClr val="FF00FF"/>
                </a:solidFill>
              </a:rPr>
              <a:t>Sovran</a:t>
            </a:r>
            <a:r>
              <a:rPr lang="en-US" dirty="0" smtClean="0">
                <a:solidFill>
                  <a:srgbClr val="000000"/>
                </a:solidFill>
              </a:rPr>
              <a:t> effective on numerous diseases, with some back-action</a:t>
            </a:r>
          </a:p>
          <a:p>
            <a:pPr lvl="1">
              <a:defRPr/>
            </a:pPr>
            <a:r>
              <a:rPr lang="en-US" dirty="0" smtClean="0">
                <a:solidFill>
                  <a:srgbClr val="000000"/>
                </a:solidFill>
              </a:rPr>
              <a:t>In blueberries,</a:t>
            </a:r>
            <a:r>
              <a:rPr lang="en-US" dirty="0" smtClean="0">
                <a:solidFill>
                  <a:srgbClr val="FF00FF"/>
                </a:solidFill>
              </a:rPr>
              <a:t> Abound </a:t>
            </a:r>
            <a:r>
              <a:rPr lang="en-US" dirty="0" smtClean="0">
                <a:solidFill>
                  <a:srgbClr val="000000"/>
                </a:solidFill>
              </a:rPr>
              <a:t>is good on </a:t>
            </a:r>
            <a:r>
              <a:rPr lang="en-US" dirty="0" err="1" smtClean="0">
                <a:solidFill>
                  <a:srgbClr val="000000"/>
                </a:solidFill>
              </a:rPr>
              <a:t>Alternaria</a:t>
            </a:r>
            <a:r>
              <a:rPr lang="en-US" dirty="0" smtClean="0">
                <a:solidFill>
                  <a:srgbClr val="000000"/>
                </a:solidFill>
              </a:rPr>
              <a:t> and Anthracnose</a:t>
            </a:r>
          </a:p>
          <a:p>
            <a:pPr lvl="2">
              <a:defRPr/>
            </a:pPr>
            <a:endParaRPr lang="en-US" dirty="0" smtClean="0">
              <a:solidFill>
                <a:srgbClr val="000000"/>
              </a:solidFill>
            </a:endParaRPr>
          </a:p>
          <a:p>
            <a:pPr lvl="2">
              <a:defRPr/>
            </a:pPr>
            <a:endParaRPr lang="en-US" dirty="0" smtClean="0">
              <a:solidFill>
                <a:srgbClr val="E61DDA"/>
              </a:solidFill>
            </a:endParaRPr>
          </a:p>
        </p:txBody>
      </p:sp>
      <p:pic>
        <p:nvPicPr>
          <p:cNvPr id="7" name="Picture 6" descr="Cab Franc"/>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29260" y="658813"/>
            <a:ext cx="3714740" cy="42976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Anthracnose infection on an individual blueberry." title="blueberry Anthracno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91953" y="3841456"/>
            <a:ext cx="2717800" cy="27329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493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 - Systemic</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360488"/>
            <a:ext cx="3543300" cy="4765675"/>
          </a:xfrm>
        </p:spPr>
        <p:txBody>
          <a:bodyPr>
            <a:normAutofit/>
          </a:bodyPr>
          <a:lstStyle/>
          <a:p>
            <a:pPr>
              <a:defRPr/>
            </a:pPr>
            <a:r>
              <a:rPr lang="en-US" dirty="0" err="1" smtClean="0">
                <a:solidFill>
                  <a:schemeClr val="tx2">
                    <a:lumMod val="60000"/>
                    <a:lumOff val="40000"/>
                  </a:schemeClr>
                </a:solidFill>
              </a:rPr>
              <a:t>Phosphonates</a:t>
            </a:r>
            <a:r>
              <a:rPr lang="en-US" dirty="0" smtClean="0">
                <a:solidFill>
                  <a:schemeClr val="tx2">
                    <a:lumMod val="60000"/>
                    <a:lumOff val="40000"/>
                  </a:schemeClr>
                </a:solidFill>
              </a:rPr>
              <a:t> (33)</a:t>
            </a:r>
          </a:p>
          <a:p>
            <a:pPr lvl="1">
              <a:defRPr/>
            </a:pPr>
            <a:r>
              <a:rPr lang="en-US" dirty="0" err="1" smtClean="0">
                <a:solidFill>
                  <a:schemeClr val="tx2">
                    <a:lumMod val="60000"/>
                    <a:lumOff val="40000"/>
                  </a:schemeClr>
                </a:solidFill>
              </a:rPr>
              <a:t>Agri-Fos</a:t>
            </a:r>
            <a:r>
              <a:rPr lang="en-US" dirty="0">
                <a:solidFill>
                  <a:schemeClr val="tx2">
                    <a:lumMod val="60000"/>
                    <a:lumOff val="40000"/>
                  </a:schemeClr>
                </a:solidFill>
              </a:rPr>
              <a:t>,</a:t>
            </a:r>
            <a:r>
              <a:rPr lang="en-US" dirty="0" smtClean="0">
                <a:solidFill>
                  <a:schemeClr val="tx2">
                    <a:lumMod val="60000"/>
                    <a:lumOff val="40000"/>
                  </a:schemeClr>
                </a:solidFill>
              </a:rPr>
              <a:t> </a:t>
            </a:r>
            <a:r>
              <a:rPr lang="en-US" dirty="0" err="1" smtClean="0">
                <a:solidFill>
                  <a:schemeClr val="tx2">
                    <a:lumMod val="60000"/>
                    <a:lumOff val="40000"/>
                  </a:schemeClr>
                </a:solidFill>
              </a:rPr>
              <a:t>Prophyt</a:t>
            </a:r>
            <a:r>
              <a:rPr lang="en-US" dirty="0">
                <a:solidFill>
                  <a:schemeClr val="tx2">
                    <a:lumMod val="60000"/>
                    <a:lumOff val="40000"/>
                  </a:schemeClr>
                </a:solidFill>
              </a:rPr>
              <a:t>,</a:t>
            </a:r>
            <a:r>
              <a:rPr lang="en-US" dirty="0" smtClean="0">
                <a:solidFill>
                  <a:schemeClr val="tx2">
                    <a:lumMod val="60000"/>
                    <a:lumOff val="40000"/>
                  </a:schemeClr>
                </a:solidFill>
              </a:rPr>
              <a:t> </a:t>
            </a:r>
            <a:r>
              <a:rPr lang="en-US" dirty="0" err="1" smtClean="0">
                <a:solidFill>
                  <a:schemeClr val="tx2">
                    <a:lumMod val="60000"/>
                    <a:lumOff val="40000"/>
                  </a:schemeClr>
                </a:solidFill>
              </a:rPr>
              <a:t>Phostrol</a:t>
            </a:r>
            <a:r>
              <a:rPr lang="en-US" dirty="0">
                <a:solidFill>
                  <a:schemeClr val="tx2">
                    <a:lumMod val="60000"/>
                    <a:lumOff val="40000"/>
                  </a:schemeClr>
                </a:solidFill>
              </a:rPr>
              <a:t>,</a:t>
            </a:r>
            <a:r>
              <a:rPr lang="en-US" dirty="0" smtClean="0">
                <a:solidFill>
                  <a:schemeClr val="tx2">
                    <a:lumMod val="60000"/>
                    <a:lumOff val="40000"/>
                  </a:schemeClr>
                </a:solidFill>
              </a:rPr>
              <a:t> Rampart, </a:t>
            </a:r>
            <a:r>
              <a:rPr lang="en-US" dirty="0" err="1" smtClean="0">
                <a:solidFill>
                  <a:schemeClr val="tx2">
                    <a:lumMod val="60000"/>
                    <a:lumOff val="40000"/>
                  </a:schemeClr>
                </a:solidFill>
              </a:rPr>
              <a:t>Fosphite</a:t>
            </a:r>
            <a:r>
              <a:rPr lang="en-US" dirty="0" smtClean="0">
                <a:solidFill>
                  <a:schemeClr val="tx2">
                    <a:lumMod val="60000"/>
                    <a:lumOff val="40000"/>
                  </a:schemeClr>
                </a:solidFill>
              </a:rPr>
              <a:t>, Reveille</a:t>
            </a:r>
          </a:p>
          <a:p>
            <a:pPr lvl="1">
              <a:defRPr/>
            </a:pPr>
            <a:r>
              <a:rPr lang="en-US" dirty="0" err="1" smtClean="0">
                <a:solidFill>
                  <a:schemeClr val="tx2">
                    <a:lumMod val="60000"/>
                    <a:lumOff val="40000"/>
                  </a:schemeClr>
                </a:solidFill>
              </a:rPr>
              <a:t>Aliette</a:t>
            </a:r>
            <a:r>
              <a:rPr lang="en-US" dirty="0">
                <a:solidFill>
                  <a:schemeClr val="tx2">
                    <a:lumMod val="60000"/>
                    <a:lumOff val="40000"/>
                  </a:schemeClr>
                </a:solidFill>
              </a:rPr>
              <a:t>,</a:t>
            </a:r>
            <a:r>
              <a:rPr lang="en-US" dirty="0" smtClean="0">
                <a:solidFill>
                  <a:schemeClr val="tx2">
                    <a:lumMod val="60000"/>
                    <a:lumOff val="40000"/>
                  </a:schemeClr>
                </a:solidFill>
              </a:rPr>
              <a:t> Legion, Linebacker</a:t>
            </a:r>
          </a:p>
          <a:p>
            <a:pPr lvl="1">
              <a:defRPr/>
            </a:pPr>
            <a:r>
              <a:rPr lang="en-US" dirty="0" smtClean="0">
                <a:solidFill>
                  <a:srgbClr val="000000"/>
                </a:solidFill>
              </a:rPr>
              <a:t>grapes: </a:t>
            </a:r>
            <a:br>
              <a:rPr lang="en-US" dirty="0" smtClean="0">
                <a:solidFill>
                  <a:srgbClr val="000000"/>
                </a:solidFill>
              </a:rPr>
            </a:br>
            <a:r>
              <a:rPr lang="en-US" u="sng" dirty="0" smtClean="0">
                <a:solidFill>
                  <a:srgbClr val="000000"/>
                </a:solidFill>
              </a:rPr>
              <a:t>downy </a:t>
            </a:r>
            <a:r>
              <a:rPr lang="en-US" u="sng" dirty="0">
                <a:solidFill>
                  <a:srgbClr val="000000"/>
                </a:solidFill>
              </a:rPr>
              <a:t>mildew </a:t>
            </a:r>
            <a:r>
              <a:rPr lang="en-US" dirty="0" smtClean="0">
                <a:solidFill>
                  <a:srgbClr val="000000"/>
                </a:solidFill>
              </a:rPr>
              <a:t>(+</a:t>
            </a:r>
            <a:r>
              <a:rPr lang="en-US" u="sng" dirty="0" smtClean="0">
                <a:solidFill>
                  <a:srgbClr val="000000"/>
                </a:solidFill>
              </a:rPr>
              <a:t>Phomopsis</a:t>
            </a:r>
            <a:r>
              <a:rPr lang="en-US" dirty="0">
                <a:solidFill>
                  <a:srgbClr val="000000"/>
                </a:solidFill>
              </a:rPr>
              <a:t>)</a:t>
            </a:r>
          </a:p>
          <a:p>
            <a:pPr lvl="2">
              <a:defRPr/>
            </a:pPr>
            <a:endParaRPr lang="en-US" dirty="0">
              <a:solidFill>
                <a:schemeClr val="tx2">
                  <a:lumMod val="60000"/>
                  <a:lumOff val="40000"/>
                </a:schemeClr>
              </a:solidFill>
            </a:endParaRPr>
          </a:p>
          <a:p>
            <a:pPr lvl="2">
              <a:defRPr/>
            </a:pPr>
            <a:endParaRPr lang="en-US" dirty="0" smtClean="0">
              <a:solidFill>
                <a:schemeClr val="tx2">
                  <a:lumMod val="60000"/>
                  <a:lumOff val="40000"/>
                </a:schemeClr>
              </a:solidFill>
            </a:endParaRPr>
          </a:p>
        </p:txBody>
      </p:sp>
      <p:pic>
        <p:nvPicPr>
          <p:cNvPr id="2" name="Picture 1" descr="Severe infection of young developing wine grape cluster with downy mildew.  Phosphonates are particularly good against downy mildew infections in numerous fruit crops." title="wine grape downy mildew"/>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3666" y="1270115"/>
            <a:ext cx="4047560" cy="539674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Fungicides - Systemic</a:t>
            </a:r>
            <a:endParaRPr lang="en-US" dirty="0"/>
          </a:p>
        </p:txBody>
      </p:sp>
      <p:sp>
        <p:nvSpPr>
          <p:cNvPr id="3" name="Content Placeholder 2"/>
          <p:cNvSpPr>
            <a:spLocks noGrp="1"/>
          </p:cNvSpPr>
          <p:nvPr>
            <p:ph idx="1"/>
          </p:nvPr>
        </p:nvSpPr>
        <p:spPr>
          <a:xfrm>
            <a:off x="457199" y="1526699"/>
            <a:ext cx="4772595" cy="4829651"/>
          </a:xfrm>
        </p:spPr>
        <p:txBody>
          <a:bodyPr>
            <a:normAutofit/>
          </a:bodyPr>
          <a:lstStyle/>
          <a:p>
            <a:pPr eaLnBrk="1" hangingPunct="1">
              <a:defRPr/>
            </a:pPr>
            <a:r>
              <a:rPr lang="en-US" dirty="0" err="1" smtClean="0">
                <a:solidFill>
                  <a:schemeClr val="tx2">
                    <a:lumMod val="60000"/>
                    <a:lumOff val="40000"/>
                  </a:schemeClr>
                </a:solidFill>
              </a:rPr>
              <a:t>Phosphonates</a:t>
            </a:r>
            <a:r>
              <a:rPr lang="en-US" dirty="0" smtClean="0">
                <a:solidFill>
                  <a:schemeClr val="tx2">
                    <a:lumMod val="60000"/>
                    <a:lumOff val="40000"/>
                  </a:schemeClr>
                </a:solidFill>
              </a:rPr>
              <a:t> </a:t>
            </a:r>
            <a:r>
              <a:rPr lang="en-US" dirty="0">
                <a:solidFill>
                  <a:schemeClr val="tx2">
                    <a:lumMod val="60000"/>
                    <a:lumOff val="40000"/>
                  </a:schemeClr>
                </a:solidFill>
              </a:rPr>
              <a:t>(33)</a:t>
            </a:r>
          </a:p>
          <a:p>
            <a:pPr lvl="1">
              <a:defRPr/>
            </a:pPr>
            <a:endParaRPr lang="en-US" dirty="0" smtClean="0">
              <a:solidFill>
                <a:srgbClr val="000000"/>
              </a:solidFill>
            </a:endParaRPr>
          </a:p>
          <a:p>
            <a:pPr lvl="1">
              <a:defRPr/>
            </a:pPr>
            <a:r>
              <a:rPr lang="en-US" dirty="0" smtClean="0">
                <a:solidFill>
                  <a:srgbClr val="000000"/>
                </a:solidFill>
              </a:rPr>
              <a:t>berries</a:t>
            </a:r>
            <a:r>
              <a:rPr lang="en-US" dirty="0">
                <a:solidFill>
                  <a:srgbClr val="000000"/>
                </a:solidFill>
              </a:rPr>
              <a:t>, apples, </a:t>
            </a:r>
            <a:r>
              <a:rPr lang="en-US" dirty="0" smtClean="0">
                <a:solidFill>
                  <a:srgbClr val="000000"/>
                </a:solidFill>
              </a:rPr>
              <a:t>peaches</a:t>
            </a:r>
            <a:r>
              <a:rPr lang="en-US" dirty="0">
                <a:solidFill>
                  <a:srgbClr val="000000"/>
                </a:solidFill>
              </a:rPr>
              <a:t>:  </a:t>
            </a:r>
            <a:r>
              <a:rPr lang="en-US" u="sng" dirty="0" err="1">
                <a:solidFill>
                  <a:srgbClr val="000000"/>
                </a:solidFill>
              </a:rPr>
              <a:t>Phytophthora</a:t>
            </a:r>
            <a:r>
              <a:rPr lang="en-US" dirty="0">
                <a:solidFill>
                  <a:srgbClr val="000000"/>
                </a:solidFill>
              </a:rPr>
              <a:t>, </a:t>
            </a:r>
            <a:r>
              <a:rPr lang="en-US" u="sng" dirty="0" err="1" smtClean="0">
                <a:solidFill>
                  <a:srgbClr val="000000"/>
                </a:solidFill>
              </a:rPr>
              <a:t>Alternaria</a:t>
            </a:r>
            <a:endParaRPr lang="en-US" dirty="0">
              <a:solidFill>
                <a:srgbClr val="000000"/>
              </a:solidFill>
            </a:endParaRPr>
          </a:p>
          <a:p>
            <a:pPr lvl="1">
              <a:defRPr/>
            </a:pPr>
            <a:endParaRPr lang="en-US" dirty="0" smtClean="0">
              <a:solidFill>
                <a:srgbClr val="000000"/>
              </a:solidFill>
            </a:endParaRPr>
          </a:p>
          <a:p>
            <a:pPr lvl="1">
              <a:defRPr/>
            </a:pPr>
            <a:r>
              <a:rPr lang="en-US" dirty="0" smtClean="0">
                <a:solidFill>
                  <a:srgbClr val="000000"/>
                </a:solidFill>
              </a:rPr>
              <a:t>good back action</a:t>
            </a:r>
            <a:endParaRPr lang="en-US" dirty="0">
              <a:solidFill>
                <a:srgbClr val="000000"/>
              </a:solidFill>
            </a:endParaRPr>
          </a:p>
          <a:p>
            <a:pPr lvl="1">
              <a:defRPr/>
            </a:pPr>
            <a:r>
              <a:rPr lang="en-US" i="1" dirty="0">
                <a:solidFill>
                  <a:srgbClr val="000000"/>
                </a:solidFill>
              </a:rPr>
              <a:t>penetrant</a:t>
            </a:r>
            <a:r>
              <a:rPr lang="en-US" dirty="0">
                <a:solidFill>
                  <a:srgbClr val="000000"/>
                </a:solidFill>
              </a:rPr>
              <a:t> – many tank mixes cause plant injury</a:t>
            </a:r>
            <a:endParaRPr lang="en-US" i="1" dirty="0">
              <a:solidFill>
                <a:srgbClr val="000000"/>
              </a:solidFill>
            </a:endParaRPr>
          </a:p>
          <a:p>
            <a:pPr lvl="2">
              <a:defRPr/>
            </a:pPr>
            <a:endParaRPr lang="en-US" dirty="0" smtClean="0">
              <a:solidFill>
                <a:srgbClr val="000000"/>
              </a:solidFill>
            </a:endParaRPr>
          </a:p>
          <a:p>
            <a:endParaRPr lang="en-US" dirty="0"/>
          </a:p>
        </p:txBody>
      </p:sp>
      <p:sp>
        <p:nvSpPr>
          <p:cNvPr id="4" name="Content Placeholder 3"/>
          <p:cNvSpPr>
            <a:spLocks noGrp="1"/>
          </p:cNvSpPr>
          <p:nvPr>
            <p:ph idx="13"/>
          </p:nvPr>
        </p:nvSpPr>
        <p:spPr>
          <a:xfrm>
            <a:off x="4262112" y="5189672"/>
            <a:ext cx="4738393" cy="1166677"/>
          </a:xfrm>
        </p:spPr>
        <p:txBody>
          <a:bodyPr/>
          <a:lstStyle/>
          <a:p>
            <a:pPr lvl="1">
              <a:defRPr/>
            </a:pPr>
            <a:r>
              <a:rPr lang="en-US" dirty="0">
                <a:solidFill>
                  <a:srgbClr val="000000"/>
                </a:solidFill>
              </a:rPr>
              <a:t>One of the safest pesticides (though NOT </a:t>
            </a:r>
            <a:r>
              <a:rPr lang="en-US" dirty="0">
                <a:solidFill>
                  <a:srgbClr val="008000"/>
                </a:solidFill>
              </a:rPr>
              <a:t>OMRI</a:t>
            </a:r>
            <a:r>
              <a:rPr lang="en-US" dirty="0" smtClean="0">
                <a:solidFill>
                  <a:srgbClr val="000000"/>
                </a:solidFill>
              </a:rPr>
              <a:t>)</a:t>
            </a:r>
            <a:endParaRPr lang="en-US" dirty="0">
              <a:solidFill>
                <a:srgbClr val="000000"/>
              </a:solidFill>
            </a:endParaRPr>
          </a:p>
        </p:txBody>
      </p:sp>
      <p:pic>
        <p:nvPicPr>
          <p:cNvPr id="5" name="Picture 4" descr="Symptom of root rot disease at the base of a fruit tree.  Many root diseases are treated effectively by Phosphonates." title="Severe root rot diseas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9795" y="1484468"/>
            <a:ext cx="2980724" cy="3234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846728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Black" charset="0"/>
                <a:ea typeface="ＭＳ Ｐゴシック" charset="0"/>
                <a:cs typeface="ＭＳ Ｐゴシック" charset="0"/>
              </a:rPr>
              <a:t>Types of Fungicides</a:t>
            </a:r>
          </a:p>
        </p:txBody>
      </p:sp>
      <p:sp>
        <p:nvSpPr>
          <p:cNvPr id="3" name="Content Placeholder 2"/>
          <p:cNvSpPr>
            <a:spLocks noGrp="1"/>
          </p:cNvSpPr>
          <p:nvPr>
            <p:ph idx="1"/>
          </p:nvPr>
        </p:nvSpPr>
        <p:spPr>
          <a:xfrm>
            <a:off x="457200" y="1360488"/>
            <a:ext cx="8229600" cy="4765675"/>
          </a:xfrm>
        </p:spPr>
        <p:txBody>
          <a:bodyPr/>
          <a:lstStyle/>
          <a:p>
            <a:pPr>
              <a:defRPr/>
            </a:pPr>
            <a:r>
              <a:rPr lang="en-US" dirty="0" err="1" smtClean="0">
                <a:solidFill>
                  <a:srgbClr val="008000"/>
                </a:solidFill>
              </a:rPr>
              <a:t>Mefenoxam</a:t>
            </a:r>
            <a:r>
              <a:rPr lang="en-US" dirty="0" smtClean="0">
                <a:solidFill>
                  <a:srgbClr val="008000"/>
                </a:solidFill>
              </a:rPr>
              <a:t> &amp; </a:t>
            </a:r>
            <a:r>
              <a:rPr lang="en-US" dirty="0" err="1" smtClean="0">
                <a:solidFill>
                  <a:srgbClr val="008000"/>
                </a:solidFill>
              </a:rPr>
              <a:t>Metalaxyl</a:t>
            </a:r>
            <a:r>
              <a:rPr lang="en-US" dirty="0" smtClean="0">
                <a:solidFill>
                  <a:srgbClr val="008000"/>
                </a:solidFill>
              </a:rPr>
              <a:t> (4)</a:t>
            </a:r>
          </a:p>
          <a:p>
            <a:pPr lvl="1">
              <a:defRPr/>
            </a:pPr>
            <a:r>
              <a:rPr lang="en-US" dirty="0" err="1" smtClean="0">
                <a:solidFill>
                  <a:srgbClr val="008000"/>
                </a:solidFill>
              </a:rPr>
              <a:t>Ridomil</a:t>
            </a:r>
            <a:r>
              <a:rPr lang="en-US" dirty="0" smtClean="0">
                <a:solidFill>
                  <a:srgbClr val="008000"/>
                </a:solidFill>
              </a:rPr>
              <a:t> products, </a:t>
            </a:r>
            <a:r>
              <a:rPr lang="en-US" dirty="0" err="1" smtClean="0">
                <a:solidFill>
                  <a:srgbClr val="008000"/>
                </a:solidFill>
              </a:rPr>
              <a:t>Metastar</a:t>
            </a:r>
            <a:r>
              <a:rPr lang="en-US" dirty="0" smtClean="0">
                <a:solidFill>
                  <a:srgbClr val="008000"/>
                </a:solidFill>
              </a:rPr>
              <a:t>, </a:t>
            </a:r>
            <a:r>
              <a:rPr lang="en-US" dirty="0" err="1" smtClean="0">
                <a:solidFill>
                  <a:srgbClr val="008000"/>
                </a:solidFill>
              </a:rPr>
              <a:t>Metalaxyl</a:t>
            </a:r>
            <a:endParaRPr lang="en-US" dirty="0">
              <a:solidFill>
                <a:srgbClr val="008000"/>
              </a:solidFill>
            </a:endParaRPr>
          </a:p>
          <a:p>
            <a:pPr lvl="1">
              <a:defRPr/>
            </a:pPr>
            <a:endParaRPr lang="en-US" dirty="0" smtClean="0">
              <a:solidFill>
                <a:schemeClr val="tx1"/>
              </a:solidFill>
            </a:endParaRPr>
          </a:p>
          <a:p>
            <a:pPr lvl="1">
              <a:defRPr/>
            </a:pPr>
            <a:r>
              <a:rPr lang="en-US" dirty="0" smtClean="0">
                <a:solidFill>
                  <a:schemeClr val="tx1"/>
                </a:solidFill>
              </a:rPr>
              <a:t>berries &amp; tree fruit:</a:t>
            </a:r>
            <a:br>
              <a:rPr lang="en-US" dirty="0" smtClean="0">
                <a:solidFill>
                  <a:schemeClr val="tx1"/>
                </a:solidFill>
              </a:rPr>
            </a:br>
            <a:r>
              <a:rPr lang="en-US" u="sng" dirty="0" err="1" smtClean="0">
                <a:solidFill>
                  <a:schemeClr val="tx1"/>
                </a:solidFill>
              </a:rPr>
              <a:t>Phytophthora</a:t>
            </a:r>
            <a:r>
              <a:rPr lang="en-US" dirty="0" smtClean="0">
                <a:solidFill>
                  <a:schemeClr val="tx1"/>
                </a:solidFill>
              </a:rPr>
              <a:t> &amp; related diseases</a:t>
            </a:r>
          </a:p>
          <a:p>
            <a:pPr lvl="2">
              <a:defRPr/>
            </a:pPr>
            <a:endParaRPr lang="en-US" dirty="0" smtClean="0">
              <a:solidFill>
                <a:schemeClr val="tx1"/>
              </a:solidFill>
            </a:endParaRPr>
          </a:p>
          <a:p>
            <a:pPr lvl="1">
              <a:defRPr/>
            </a:pPr>
            <a:r>
              <a:rPr lang="en-US" dirty="0" err="1" smtClean="0">
                <a:solidFill>
                  <a:srgbClr val="008000"/>
                </a:solidFill>
              </a:rPr>
              <a:t>Ridomil</a:t>
            </a:r>
            <a:r>
              <a:rPr lang="en-US" dirty="0" smtClean="0">
                <a:solidFill>
                  <a:srgbClr val="008000"/>
                </a:solidFill>
              </a:rPr>
              <a:t> Gold </a:t>
            </a:r>
            <a:r>
              <a:rPr lang="en-US" dirty="0" smtClean="0">
                <a:solidFill>
                  <a:schemeClr val="accent6">
                    <a:lumMod val="75000"/>
                  </a:schemeClr>
                </a:solidFill>
              </a:rPr>
              <a:t>Copper</a:t>
            </a:r>
            <a:r>
              <a:rPr lang="en-US" dirty="0" smtClean="0">
                <a:solidFill>
                  <a:schemeClr val="tx1"/>
                </a:solidFill>
              </a:rPr>
              <a:t> </a:t>
            </a:r>
            <a:r>
              <a:rPr lang="en-US" dirty="0" smtClean="0">
                <a:solidFill>
                  <a:schemeClr val="accent6">
                    <a:lumMod val="75000"/>
                  </a:schemeClr>
                </a:solidFill>
              </a:rPr>
              <a:t>– premix w/ Copper</a:t>
            </a:r>
          </a:p>
          <a:p>
            <a:pPr lvl="1">
              <a:defRPr/>
            </a:pPr>
            <a:r>
              <a:rPr lang="en-US" dirty="0" err="1" smtClean="0">
                <a:solidFill>
                  <a:srgbClr val="008000"/>
                </a:solidFill>
              </a:rPr>
              <a:t>Ridomil</a:t>
            </a:r>
            <a:r>
              <a:rPr lang="en-US" dirty="0" smtClean="0">
                <a:solidFill>
                  <a:srgbClr val="008000"/>
                </a:solidFill>
              </a:rPr>
              <a:t> Gold </a:t>
            </a:r>
            <a:r>
              <a:rPr lang="en-US" dirty="0" smtClean="0">
                <a:solidFill>
                  <a:srgbClr val="FF0000"/>
                </a:solidFill>
              </a:rPr>
              <a:t>MZ: - premix w/ EBDC</a:t>
            </a:r>
            <a:endParaRPr lang="en-US" dirty="0">
              <a:solidFill>
                <a:srgbClr val="FF0000"/>
              </a:solidFill>
            </a:endParaRPr>
          </a:p>
          <a:p>
            <a:pPr lvl="2">
              <a:defRPr/>
            </a:pPr>
            <a:r>
              <a:rPr lang="en-US" dirty="0" smtClean="0">
                <a:solidFill>
                  <a:schemeClr val="tx1"/>
                </a:solidFill>
              </a:rPr>
              <a:t>for grapes. best bet vs. </a:t>
            </a:r>
            <a:r>
              <a:rPr lang="en-US" u="sng" dirty="0" smtClean="0">
                <a:solidFill>
                  <a:schemeClr val="tx1"/>
                </a:solidFill>
              </a:rPr>
              <a:t>downy mildew</a:t>
            </a:r>
          </a:p>
          <a:p>
            <a:pPr lvl="3">
              <a:defRPr/>
            </a:pPr>
            <a:endParaRPr lang="en-US" dirty="0"/>
          </a:p>
          <a:p>
            <a:pPr lvl="1">
              <a:defRPr/>
            </a:pPr>
            <a:r>
              <a:rPr lang="en-US" dirty="0" smtClean="0">
                <a:solidFill>
                  <a:schemeClr val="tx1"/>
                </a:solidFill>
              </a:rPr>
              <a:t>environmental / applicator risk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Black" charset="0"/>
                <a:ea typeface="ＭＳ Ｐゴシック" charset="0"/>
                <a:cs typeface="ＭＳ Ｐゴシック" charset="0"/>
              </a:rPr>
              <a:t>Types of Fungicides</a:t>
            </a:r>
          </a:p>
        </p:txBody>
      </p:sp>
      <p:sp>
        <p:nvSpPr>
          <p:cNvPr id="3" name="Content Placeholder 2"/>
          <p:cNvSpPr>
            <a:spLocks noGrp="1"/>
          </p:cNvSpPr>
          <p:nvPr>
            <p:ph idx="1"/>
          </p:nvPr>
        </p:nvSpPr>
        <p:spPr>
          <a:xfrm>
            <a:off x="457199" y="1360488"/>
            <a:ext cx="5619085" cy="4765675"/>
          </a:xfrm>
        </p:spPr>
        <p:txBody>
          <a:bodyPr/>
          <a:lstStyle/>
          <a:p>
            <a:pPr>
              <a:defRPr/>
            </a:pPr>
            <a:r>
              <a:rPr lang="en-US" dirty="0" smtClean="0">
                <a:solidFill>
                  <a:srgbClr val="0000FF"/>
                </a:solidFill>
              </a:rPr>
              <a:t>SDHI’s (7</a:t>
            </a:r>
            <a:r>
              <a:rPr lang="en-US" dirty="0">
                <a:solidFill>
                  <a:srgbClr val="0000FF"/>
                </a:solidFill>
              </a:rPr>
              <a:t>)</a:t>
            </a:r>
            <a:endParaRPr lang="en-US" dirty="0" smtClean="0">
              <a:solidFill>
                <a:srgbClr val="0000FF"/>
              </a:solidFill>
            </a:endParaRPr>
          </a:p>
          <a:p>
            <a:pPr lvl="1">
              <a:defRPr/>
            </a:pPr>
            <a:r>
              <a:rPr lang="en-US" dirty="0" err="1" smtClean="0">
                <a:solidFill>
                  <a:srgbClr val="0000FF"/>
                </a:solidFill>
              </a:rPr>
              <a:t>Endura</a:t>
            </a:r>
            <a:endParaRPr lang="en-US" dirty="0" smtClean="0">
              <a:solidFill>
                <a:srgbClr val="0000FF"/>
              </a:solidFill>
            </a:endParaRPr>
          </a:p>
          <a:p>
            <a:pPr lvl="2">
              <a:defRPr/>
            </a:pPr>
            <a:r>
              <a:rPr lang="en-US" dirty="0" smtClean="0">
                <a:solidFill>
                  <a:srgbClr val="000000"/>
                </a:solidFill>
              </a:rPr>
              <a:t>grapes – </a:t>
            </a:r>
            <a:r>
              <a:rPr lang="en-US" u="sng" dirty="0" smtClean="0">
                <a:solidFill>
                  <a:srgbClr val="000000"/>
                </a:solidFill>
              </a:rPr>
              <a:t>botrytis</a:t>
            </a:r>
            <a:r>
              <a:rPr lang="en-US" dirty="0" smtClean="0">
                <a:solidFill>
                  <a:srgbClr val="000000"/>
                </a:solidFill>
              </a:rPr>
              <a:t> and </a:t>
            </a:r>
            <a:r>
              <a:rPr lang="en-US" u="sng" dirty="0" smtClean="0">
                <a:solidFill>
                  <a:srgbClr val="000000"/>
                </a:solidFill>
              </a:rPr>
              <a:t>powdery</a:t>
            </a:r>
          </a:p>
          <a:p>
            <a:pPr lvl="1">
              <a:defRPr/>
            </a:pPr>
            <a:r>
              <a:rPr lang="en-US" dirty="0" err="1" smtClean="0">
                <a:solidFill>
                  <a:srgbClr val="0000FF"/>
                </a:solidFill>
              </a:rPr>
              <a:t>Fontelis</a:t>
            </a:r>
            <a:endParaRPr lang="en-US" dirty="0" smtClean="0">
              <a:solidFill>
                <a:srgbClr val="0000FF"/>
              </a:solidFill>
            </a:endParaRPr>
          </a:p>
          <a:p>
            <a:pPr lvl="2">
              <a:defRPr/>
            </a:pPr>
            <a:r>
              <a:rPr lang="en-US" dirty="0" smtClean="0">
                <a:solidFill>
                  <a:srgbClr val="000000"/>
                </a:solidFill>
              </a:rPr>
              <a:t>apples – </a:t>
            </a:r>
            <a:r>
              <a:rPr lang="en-US" u="sng" dirty="0" smtClean="0">
                <a:solidFill>
                  <a:srgbClr val="000000"/>
                </a:solidFill>
              </a:rPr>
              <a:t>scab</a:t>
            </a:r>
            <a:r>
              <a:rPr lang="en-US" dirty="0" smtClean="0">
                <a:solidFill>
                  <a:srgbClr val="000000"/>
                </a:solidFill>
              </a:rPr>
              <a:t> &amp; </a:t>
            </a:r>
            <a:r>
              <a:rPr lang="en-US" u="sng" dirty="0" smtClean="0">
                <a:solidFill>
                  <a:srgbClr val="000000"/>
                </a:solidFill>
              </a:rPr>
              <a:t>powdery</a:t>
            </a:r>
            <a:r>
              <a:rPr lang="en-US" dirty="0" smtClean="0">
                <a:solidFill>
                  <a:srgbClr val="000000"/>
                </a:solidFill>
              </a:rPr>
              <a:t> , </a:t>
            </a:r>
            <a:r>
              <a:rPr lang="en-US" u="sng" dirty="0" smtClean="0">
                <a:solidFill>
                  <a:srgbClr val="000000"/>
                </a:solidFill>
              </a:rPr>
              <a:t>brown rot </a:t>
            </a:r>
            <a:r>
              <a:rPr lang="en-US" dirty="0" smtClean="0">
                <a:solidFill>
                  <a:srgbClr val="000000"/>
                </a:solidFill>
              </a:rPr>
              <a:t>stone fruit – </a:t>
            </a:r>
            <a:r>
              <a:rPr lang="en-US" u="sng" dirty="0" smtClean="0">
                <a:solidFill>
                  <a:srgbClr val="000000"/>
                </a:solidFill>
              </a:rPr>
              <a:t>brown rot</a:t>
            </a:r>
          </a:p>
          <a:p>
            <a:pPr lvl="2">
              <a:defRPr/>
            </a:pPr>
            <a:r>
              <a:rPr lang="en-US" dirty="0" err="1" smtClean="0">
                <a:solidFill>
                  <a:srgbClr val="000000"/>
                </a:solidFill>
              </a:rPr>
              <a:t>strawb</a:t>
            </a:r>
            <a:r>
              <a:rPr lang="en-US" dirty="0">
                <a:solidFill>
                  <a:srgbClr val="000000"/>
                </a:solidFill>
              </a:rPr>
              <a:t> </a:t>
            </a:r>
            <a:r>
              <a:rPr lang="en-US" dirty="0" smtClean="0">
                <a:solidFill>
                  <a:srgbClr val="000000"/>
                </a:solidFill>
              </a:rPr>
              <a:t>– </a:t>
            </a:r>
            <a:r>
              <a:rPr lang="en-US" u="sng" dirty="0" smtClean="0">
                <a:solidFill>
                  <a:srgbClr val="000000"/>
                </a:solidFill>
              </a:rPr>
              <a:t>powdery mildew</a:t>
            </a:r>
            <a:r>
              <a:rPr lang="en-US" dirty="0" smtClean="0">
                <a:solidFill>
                  <a:srgbClr val="000000"/>
                </a:solidFill>
              </a:rPr>
              <a:t> &amp; </a:t>
            </a:r>
            <a:r>
              <a:rPr lang="en-US" u="sng" dirty="0" smtClean="0">
                <a:solidFill>
                  <a:srgbClr val="000000"/>
                </a:solidFill>
              </a:rPr>
              <a:t>gray mold</a:t>
            </a:r>
            <a:endParaRPr lang="en-US" dirty="0" smtClean="0">
              <a:solidFill>
                <a:srgbClr val="000000"/>
              </a:solidFill>
            </a:endParaRPr>
          </a:p>
          <a:p>
            <a:pPr lvl="1">
              <a:defRPr/>
            </a:pPr>
            <a:r>
              <a:rPr lang="en-US" dirty="0" err="1" smtClean="0">
                <a:solidFill>
                  <a:srgbClr val="0000FF"/>
                </a:solidFill>
              </a:rPr>
              <a:t>Kenja</a:t>
            </a:r>
            <a:endParaRPr lang="en-US" dirty="0" smtClean="0">
              <a:solidFill>
                <a:srgbClr val="000000"/>
              </a:solidFill>
            </a:endParaRPr>
          </a:p>
          <a:p>
            <a:pPr lvl="2">
              <a:defRPr/>
            </a:pPr>
            <a:r>
              <a:rPr lang="en-US" dirty="0" smtClean="0">
                <a:solidFill>
                  <a:srgbClr val="000000"/>
                </a:solidFill>
              </a:rPr>
              <a:t>grapes &amp; berries – </a:t>
            </a:r>
            <a:br>
              <a:rPr lang="en-US" dirty="0" smtClean="0">
                <a:solidFill>
                  <a:srgbClr val="000000"/>
                </a:solidFill>
              </a:rPr>
            </a:br>
            <a:r>
              <a:rPr lang="en-US" u="sng" dirty="0" smtClean="0">
                <a:solidFill>
                  <a:srgbClr val="000000"/>
                </a:solidFill>
              </a:rPr>
              <a:t>botrytis</a:t>
            </a:r>
            <a:r>
              <a:rPr lang="en-US" dirty="0" smtClean="0">
                <a:solidFill>
                  <a:srgbClr val="000000"/>
                </a:solidFill>
              </a:rPr>
              <a:t>, </a:t>
            </a:r>
            <a:r>
              <a:rPr lang="en-US" u="sng" dirty="0" smtClean="0">
                <a:solidFill>
                  <a:srgbClr val="000000"/>
                </a:solidFill>
              </a:rPr>
              <a:t>powdery</a:t>
            </a:r>
            <a:r>
              <a:rPr lang="en-US" dirty="0" smtClean="0">
                <a:solidFill>
                  <a:srgbClr val="000000"/>
                </a:solidFill>
              </a:rPr>
              <a:t>, </a:t>
            </a:r>
            <a:br>
              <a:rPr lang="en-US" dirty="0" smtClean="0">
                <a:solidFill>
                  <a:srgbClr val="000000"/>
                </a:solidFill>
              </a:rPr>
            </a:br>
            <a:r>
              <a:rPr lang="en-US" u="sng" dirty="0" smtClean="0">
                <a:solidFill>
                  <a:srgbClr val="000000"/>
                </a:solidFill>
              </a:rPr>
              <a:t>anthracnose</a:t>
            </a:r>
          </a:p>
        </p:txBody>
      </p:sp>
      <p:pic>
        <p:nvPicPr>
          <p:cNvPr id="2" name="Picture 1" descr="severe infection of brown rot in two peaches.  SDHI's can also be used to prevent brown rot in stone fruit including peaches." title="peach brown ro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49952" y="4428669"/>
            <a:ext cx="3736848" cy="2225040"/>
          </a:xfrm>
          <a:prstGeom prst="rect">
            <a:avLst/>
          </a:prstGeom>
          <a:ln>
            <a:solidFill>
              <a:srgbClr val="000000"/>
            </a:solidFill>
          </a:ln>
        </p:spPr>
      </p:pic>
      <p:pic>
        <p:nvPicPr>
          <p:cNvPr id="5" name="Picture 4" descr="botrytis infection on grape clusters.  SDHI's are effective chemicals for preventing botrytis infection in grape." title="grape botryti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9367" y="679003"/>
            <a:ext cx="2520935" cy="37496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812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label for this insecticide reads: &quot;Dupont (TM) Altacor (R) insect control; with the active ingredient Rynaxypyr.  GROUP 28 INSECTICIDE.  ALTACOR (R) is a water dispersible granule.  Active Ingredient: Chlorantraniliprole (3-Bromo-N-[4-chloro-2-methyl-6-[(methylamino)carbonyl]phenyl]-1-(3-chloro-2-pyridinyl)-1H-pyrazole-5-carboxamide): 35.0% By Weight.  Inert Ingredients: 65.0%.  TOTAL: 100.00%.&#10;&#10;Each part of the label is described as follows:&#10;Manufacturer: DuPont&#10;Product Name: Altacor&#10;Pesticide Type: insect control&#10;Common Name: Chlorantraniliprole, also known as Ryanaxypyr&#10;Pesticide Class: Group 28&#10;Full Chemical Name: 3-Bromo-N-[4-chloro-2-methyl-6-[(methylamino)carbonyl]phenyl]-1-(3-chloro-2-pyridinyl)-1H-pyrazole-5-carboxamide&#10;" title="Altacor label"/>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 y="1550797"/>
            <a:ext cx="4257606" cy="4392692"/>
          </a:xfrm>
          <a:prstGeom prst="rect">
            <a:avLst/>
          </a:prstGeom>
          <a:ln>
            <a:solidFill>
              <a:srgbClr val="000000"/>
            </a:solidFill>
          </a:ln>
        </p:spPr>
      </p:pic>
      <p:sp>
        <p:nvSpPr>
          <p:cNvPr id="2" name="Title 1"/>
          <p:cNvSpPr>
            <a:spLocks noGrp="1"/>
          </p:cNvSpPr>
          <p:nvPr>
            <p:ph type="title"/>
          </p:nvPr>
        </p:nvSpPr>
        <p:spPr/>
        <p:txBody>
          <a:bodyPr/>
          <a:lstStyle/>
          <a:p>
            <a:r>
              <a:rPr lang="en-US" dirty="0" smtClean="0"/>
              <a:t>Breaking down the label</a:t>
            </a:r>
            <a:endParaRPr lang="en-US" dirty="0"/>
          </a:p>
        </p:txBody>
      </p:sp>
      <p:sp>
        <p:nvSpPr>
          <p:cNvPr id="3" name="Content Placeholder 2"/>
          <p:cNvSpPr>
            <a:spLocks noGrp="1"/>
          </p:cNvSpPr>
          <p:nvPr>
            <p:ph idx="1"/>
          </p:nvPr>
        </p:nvSpPr>
        <p:spPr>
          <a:xfrm>
            <a:off x="4946004" y="1360828"/>
            <a:ext cx="3740796" cy="4765336"/>
          </a:xfrm>
        </p:spPr>
        <p:txBody>
          <a:bodyPr/>
          <a:lstStyle/>
          <a:p>
            <a:r>
              <a:rPr lang="en-US" dirty="0" smtClean="0">
                <a:solidFill>
                  <a:srgbClr val="FF00FF"/>
                </a:solidFill>
              </a:rPr>
              <a:t>Manufacturer</a:t>
            </a:r>
          </a:p>
          <a:p>
            <a:r>
              <a:rPr lang="en-US" b="1" u="sng" dirty="0" smtClean="0">
                <a:solidFill>
                  <a:schemeClr val="accent5">
                    <a:lumMod val="75000"/>
                  </a:schemeClr>
                </a:solidFill>
              </a:rPr>
              <a:t>Product Name</a:t>
            </a:r>
          </a:p>
          <a:p>
            <a:r>
              <a:rPr lang="en-US" dirty="0" smtClean="0">
                <a:solidFill>
                  <a:srgbClr val="008000"/>
                </a:solidFill>
              </a:rPr>
              <a:t>Pesticide Type</a:t>
            </a:r>
          </a:p>
          <a:p>
            <a:r>
              <a:rPr lang="en-US" dirty="0" smtClean="0">
                <a:solidFill>
                  <a:schemeClr val="accent2"/>
                </a:solidFill>
              </a:rPr>
              <a:t>Common Name</a:t>
            </a:r>
          </a:p>
          <a:p>
            <a:r>
              <a:rPr lang="en-US" dirty="0" smtClean="0">
                <a:solidFill>
                  <a:srgbClr val="FF6600"/>
                </a:solidFill>
              </a:rPr>
              <a:t>Pesticide Class</a:t>
            </a:r>
          </a:p>
          <a:p>
            <a:r>
              <a:rPr lang="en-US" dirty="0" smtClean="0">
                <a:solidFill>
                  <a:srgbClr val="8000FF"/>
                </a:solidFill>
              </a:rPr>
              <a:t>Full chemical </a:t>
            </a:r>
            <a:r>
              <a:rPr lang="en-US" dirty="0" smtClean="0">
                <a:solidFill>
                  <a:srgbClr val="8000FF"/>
                </a:solidFill>
              </a:rPr>
              <a:t>name</a:t>
            </a:r>
          </a:p>
          <a:p>
            <a:endParaRPr lang="en-US" dirty="0">
              <a:solidFill>
                <a:srgbClr val="8000FF"/>
              </a:solidFill>
            </a:endParaRPr>
          </a:p>
          <a:p>
            <a:r>
              <a:rPr lang="en-US" dirty="0" smtClean="0">
                <a:solidFill>
                  <a:srgbClr val="31859C"/>
                </a:solidFill>
              </a:rPr>
              <a:t>We’ll refer to the Product Name in this presentation.</a:t>
            </a:r>
            <a:endParaRPr lang="en-US" dirty="0">
              <a:solidFill>
                <a:srgbClr val="31859C"/>
              </a:solidFill>
            </a:endParaRPr>
          </a:p>
        </p:txBody>
      </p:sp>
      <p:sp>
        <p:nvSpPr>
          <p:cNvPr id="6" name="Rectangle 5" descr="Rectangle shape"/>
          <p:cNvSpPr/>
          <p:nvPr/>
        </p:nvSpPr>
        <p:spPr>
          <a:xfrm>
            <a:off x="882627" y="1493077"/>
            <a:ext cx="1734155" cy="573916"/>
          </a:xfrm>
          <a:prstGeom prst="rect">
            <a:avLst/>
          </a:prstGeom>
          <a:noFill/>
          <a:ln w="76200"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descr="Rectangle shape"/>
          <p:cNvSpPr/>
          <p:nvPr/>
        </p:nvSpPr>
        <p:spPr>
          <a:xfrm>
            <a:off x="2688937" y="1478647"/>
            <a:ext cx="1734155" cy="573916"/>
          </a:xfrm>
          <a:prstGeom prst="rect">
            <a:avLst/>
          </a:prstGeom>
          <a:noFill/>
          <a:ln w="76200"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descr="Rectangle shape"/>
          <p:cNvSpPr/>
          <p:nvPr/>
        </p:nvSpPr>
        <p:spPr>
          <a:xfrm>
            <a:off x="940351" y="2124713"/>
            <a:ext cx="2076100" cy="341908"/>
          </a:xfrm>
          <a:prstGeom prst="rect">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descr="Rectangle shape"/>
          <p:cNvSpPr/>
          <p:nvPr/>
        </p:nvSpPr>
        <p:spPr>
          <a:xfrm>
            <a:off x="940351" y="2741131"/>
            <a:ext cx="1416633" cy="341908"/>
          </a:xfrm>
          <a:prstGeom prst="rect">
            <a:avLst/>
          </a:prstGeom>
          <a:noFill/>
          <a:ln w="762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descr="Rectangle shape"/>
          <p:cNvSpPr/>
          <p:nvPr/>
        </p:nvSpPr>
        <p:spPr>
          <a:xfrm>
            <a:off x="592045" y="4508076"/>
            <a:ext cx="1416633" cy="255956"/>
          </a:xfrm>
          <a:prstGeom prst="rect">
            <a:avLst/>
          </a:prstGeom>
          <a:noFill/>
          <a:ln w="762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descr="Rectangle shape"/>
          <p:cNvSpPr/>
          <p:nvPr/>
        </p:nvSpPr>
        <p:spPr>
          <a:xfrm>
            <a:off x="592045" y="4700283"/>
            <a:ext cx="2522105" cy="782454"/>
          </a:xfrm>
          <a:prstGeom prst="rect">
            <a:avLst/>
          </a:prstGeom>
          <a:noFill/>
          <a:ln w="76200" cmpd="sng">
            <a:solidFill>
              <a:srgbClr val="8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descr="Rectangle shape"/>
          <p:cNvSpPr/>
          <p:nvPr/>
        </p:nvSpPr>
        <p:spPr>
          <a:xfrm>
            <a:off x="567108" y="3467447"/>
            <a:ext cx="4049162" cy="341908"/>
          </a:xfrm>
          <a:prstGeom prst="rect">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706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1"/>
                                        </p:tgtEl>
                                        <p:attrNameLst>
                                          <p:attrName>style.visibility</p:attrName>
                                        </p:attrNameLst>
                                      </p:cBhvr>
                                      <p:to>
                                        <p:strVal val="hidden"/>
                                      </p:to>
                                    </p:set>
                                  </p:childTnLst>
                                </p:cTn>
                              </p:par>
                              <p:par>
                                <p:cTn id="59" presetID="1" presetClass="entr" presetSubtype="0" fill="hold" grpId="2"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7" grpId="2"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Black" charset="0"/>
                <a:ea typeface="ＭＳ Ｐゴシック" charset="0"/>
                <a:cs typeface="ＭＳ Ｐゴシック" charset="0"/>
              </a:rPr>
              <a:t>Types of Fungicides</a:t>
            </a:r>
          </a:p>
        </p:txBody>
      </p:sp>
      <p:sp>
        <p:nvSpPr>
          <p:cNvPr id="3" name="Content Placeholder 2"/>
          <p:cNvSpPr>
            <a:spLocks noGrp="1"/>
          </p:cNvSpPr>
          <p:nvPr>
            <p:ph idx="1"/>
          </p:nvPr>
        </p:nvSpPr>
        <p:spPr>
          <a:xfrm>
            <a:off x="457200" y="1360488"/>
            <a:ext cx="5233092" cy="4765675"/>
          </a:xfrm>
        </p:spPr>
        <p:txBody>
          <a:bodyPr/>
          <a:lstStyle/>
          <a:p>
            <a:pPr>
              <a:defRPr/>
            </a:pPr>
            <a:r>
              <a:rPr lang="en-US" dirty="0" err="1" smtClean="0">
                <a:solidFill>
                  <a:srgbClr val="0000FF"/>
                </a:solidFill>
              </a:rPr>
              <a:t>Anilino-pyrimidines</a:t>
            </a:r>
            <a:r>
              <a:rPr lang="en-US" dirty="0" smtClean="0">
                <a:solidFill>
                  <a:srgbClr val="0000FF"/>
                </a:solidFill>
              </a:rPr>
              <a:t> (9)</a:t>
            </a:r>
          </a:p>
          <a:p>
            <a:pPr lvl="1">
              <a:defRPr/>
            </a:pPr>
            <a:r>
              <a:rPr lang="en-US" dirty="0">
                <a:solidFill>
                  <a:srgbClr val="000000"/>
                </a:solidFill>
              </a:rPr>
              <a:t>Highly systemic, good on fruit rots &amp; fruit molds.</a:t>
            </a:r>
          </a:p>
          <a:p>
            <a:pPr lvl="1">
              <a:defRPr/>
            </a:pPr>
            <a:r>
              <a:rPr lang="en-US" dirty="0" err="1" smtClean="0">
                <a:solidFill>
                  <a:srgbClr val="0000FF"/>
                </a:solidFill>
              </a:rPr>
              <a:t>Scala</a:t>
            </a:r>
            <a:r>
              <a:rPr lang="en-US" dirty="0" smtClean="0">
                <a:solidFill>
                  <a:srgbClr val="0000FF"/>
                </a:solidFill>
              </a:rPr>
              <a:t> / </a:t>
            </a:r>
            <a:r>
              <a:rPr lang="en-US" dirty="0" err="1" smtClean="0">
                <a:solidFill>
                  <a:srgbClr val="0000FF"/>
                </a:solidFill>
              </a:rPr>
              <a:t>Penbotec</a:t>
            </a:r>
            <a:endParaRPr lang="en-US" dirty="0" smtClean="0">
              <a:solidFill>
                <a:srgbClr val="000000"/>
              </a:solidFill>
            </a:endParaRPr>
          </a:p>
          <a:p>
            <a:pPr lvl="2">
              <a:defRPr/>
            </a:pPr>
            <a:r>
              <a:rPr lang="en-US" dirty="0" smtClean="0">
                <a:solidFill>
                  <a:srgbClr val="000000"/>
                </a:solidFill>
              </a:rPr>
              <a:t>apples, pears – </a:t>
            </a:r>
            <a:r>
              <a:rPr lang="en-US" u="sng" dirty="0" smtClean="0">
                <a:solidFill>
                  <a:srgbClr val="000000"/>
                </a:solidFill>
              </a:rPr>
              <a:t>scab</a:t>
            </a:r>
          </a:p>
          <a:p>
            <a:pPr lvl="2">
              <a:defRPr/>
            </a:pPr>
            <a:r>
              <a:rPr lang="en-US" dirty="0" smtClean="0">
                <a:solidFill>
                  <a:srgbClr val="000000"/>
                </a:solidFill>
              </a:rPr>
              <a:t>grapes &amp; stone </a:t>
            </a:r>
            <a:r>
              <a:rPr lang="en-US" dirty="0">
                <a:solidFill>
                  <a:srgbClr val="000000"/>
                </a:solidFill>
              </a:rPr>
              <a:t>fruit -  </a:t>
            </a:r>
            <a:r>
              <a:rPr lang="en-US" u="sng" dirty="0">
                <a:solidFill>
                  <a:srgbClr val="000000"/>
                </a:solidFill>
              </a:rPr>
              <a:t>fruit </a:t>
            </a:r>
            <a:r>
              <a:rPr lang="en-US" u="sng" dirty="0" smtClean="0">
                <a:solidFill>
                  <a:srgbClr val="000000"/>
                </a:solidFill>
              </a:rPr>
              <a:t>molds</a:t>
            </a:r>
          </a:p>
          <a:p>
            <a:pPr lvl="1">
              <a:defRPr/>
            </a:pPr>
            <a:r>
              <a:rPr lang="en-US" dirty="0" err="1">
                <a:solidFill>
                  <a:srgbClr val="0000FF"/>
                </a:solidFill>
              </a:rPr>
              <a:t>Vangard</a:t>
            </a:r>
            <a:endParaRPr lang="en-US" dirty="0">
              <a:solidFill>
                <a:srgbClr val="0000FF"/>
              </a:solidFill>
            </a:endParaRPr>
          </a:p>
          <a:p>
            <a:pPr lvl="2">
              <a:defRPr/>
            </a:pPr>
            <a:r>
              <a:rPr lang="en-US" dirty="0" smtClean="0">
                <a:solidFill>
                  <a:srgbClr val="000000"/>
                </a:solidFill>
              </a:rPr>
              <a:t>grapes, some tree fruit</a:t>
            </a:r>
          </a:p>
          <a:p>
            <a:pPr lvl="1">
              <a:defRPr/>
            </a:pPr>
            <a:r>
              <a:rPr lang="en-US" dirty="0" smtClean="0">
                <a:solidFill>
                  <a:srgbClr val="0000FF"/>
                </a:solidFill>
              </a:rPr>
              <a:t>Switch</a:t>
            </a:r>
          </a:p>
          <a:p>
            <a:pPr lvl="2">
              <a:defRPr/>
            </a:pPr>
            <a:r>
              <a:rPr lang="en-US" dirty="0" smtClean="0">
                <a:solidFill>
                  <a:srgbClr val="000000"/>
                </a:solidFill>
              </a:rPr>
              <a:t>for </a:t>
            </a:r>
            <a:r>
              <a:rPr lang="en-US" u="sng" dirty="0" smtClean="0">
                <a:solidFill>
                  <a:srgbClr val="000000"/>
                </a:solidFill>
              </a:rPr>
              <a:t>Botrytis</a:t>
            </a:r>
            <a:r>
              <a:rPr lang="en-US" dirty="0" smtClean="0">
                <a:solidFill>
                  <a:srgbClr val="000000"/>
                </a:solidFill>
              </a:rPr>
              <a:t> in grapes &amp; berries</a:t>
            </a:r>
            <a:endParaRPr lang="en-US" dirty="0">
              <a:solidFill>
                <a:srgbClr val="000000"/>
              </a:solidFill>
            </a:endParaRPr>
          </a:p>
        </p:txBody>
      </p:sp>
      <p:pic>
        <p:nvPicPr>
          <p:cNvPr id="4" name="Picture 3" descr="mild infection of botrtyis on a few berries in a wine grape cluster.  Anilinopyrimidines, like SDHI's are effective on botrytis." title="grape botryti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26956" y="1299972"/>
            <a:ext cx="2753019" cy="2701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descr="infection of the scab fungus on a pear fruit.  Products like Scala and Penbotec can be used as part a rotation of chemicals to protect against the scab fungus." title="pear scab"/>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59628" y="3883095"/>
            <a:ext cx="3016453" cy="2940713"/>
          </a:xfrm>
          <a:prstGeom prst="rect">
            <a:avLst/>
          </a:prstGeom>
          <a:ln>
            <a:solidFill>
              <a:srgbClr val="000000"/>
            </a:solidFill>
          </a:ln>
        </p:spPr>
      </p:pic>
    </p:spTree>
    <p:extLst>
      <p:ext uri="{BB962C8B-B14F-4D97-AF65-F5344CB8AC3E}">
        <p14:creationId xmlns:p14="http://schemas.microsoft.com/office/powerpoint/2010/main" val="912245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Fungicides</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360488"/>
            <a:ext cx="4427742" cy="4940280"/>
          </a:xfrm>
        </p:spPr>
        <p:txBody>
          <a:bodyPr>
            <a:normAutofit/>
          </a:bodyPr>
          <a:lstStyle/>
          <a:p>
            <a:pPr eaLnBrk="1" hangingPunct="1">
              <a:defRPr/>
            </a:pPr>
            <a:r>
              <a:rPr lang="en-US" b="1" dirty="0" smtClean="0">
                <a:solidFill>
                  <a:srgbClr val="000000"/>
                </a:solidFill>
              </a:rPr>
              <a:t>Others</a:t>
            </a:r>
            <a:endParaRPr lang="en-US" b="1" dirty="0">
              <a:solidFill>
                <a:srgbClr val="000000"/>
              </a:solidFill>
            </a:endParaRPr>
          </a:p>
          <a:p>
            <a:pPr lvl="1">
              <a:defRPr/>
            </a:pPr>
            <a:r>
              <a:rPr lang="en-US" sz="2500" b="1" dirty="0" err="1" smtClean="0">
                <a:solidFill>
                  <a:schemeClr val="tx1"/>
                </a:solidFill>
              </a:rPr>
              <a:t>Topsin</a:t>
            </a:r>
            <a:r>
              <a:rPr lang="en-US" sz="2500" b="1" dirty="0">
                <a:solidFill>
                  <a:schemeClr val="tx1"/>
                </a:solidFill>
              </a:rPr>
              <a:t>-</a:t>
            </a:r>
            <a:r>
              <a:rPr lang="en-US" sz="2500" b="1" dirty="0" smtClean="0">
                <a:solidFill>
                  <a:schemeClr val="tx1"/>
                </a:solidFill>
              </a:rPr>
              <a:t>M </a:t>
            </a:r>
            <a:r>
              <a:rPr lang="en-US" sz="2500" dirty="0" smtClean="0">
                <a:solidFill>
                  <a:schemeClr val="tx1"/>
                </a:solidFill>
              </a:rPr>
              <a:t>(1)</a:t>
            </a:r>
          </a:p>
          <a:p>
            <a:pPr lvl="2">
              <a:defRPr/>
            </a:pPr>
            <a:r>
              <a:rPr lang="en-US" sz="2100" u="sng" dirty="0"/>
              <a:t>brown rot </a:t>
            </a:r>
            <a:r>
              <a:rPr lang="en-US" sz="2100" dirty="0"/>
              <a:t>in tart cherries</a:t>
            </a:r>
            <a:endParaRPr lang="en-US" sz="2100" dirty="0">
              <a:solidFill>
                <a:schemeClr val="tx1"/>
              </a:solidFill>
            </a:endParaRPr>
          </a:p>
          <a:p>
            <a:pPr lvl="2">
              <a:defRPr/>
            </a:pPr>
            <a:r>
              <a:rPr lang="en-US" sz="2100" dirty="0" smtClean="0">
                <a:solidFill>
                  <a:schemeClr val="tx1"/>
                </a:solidFill>
              </a:rPr>
              <a:t>resistance problems with other diseases</a:t>
            </a:r>
          </a:p>
          <a:p>
            <a:pPr lvl="1">
              <a:defRPr/>
            </a:pPr>
            <a:r>
              <a:rPr lang="en-US" sz="2500" b="1" dirty="0" err="1" smtClean="0">
                <a:solidFill>
                  <a:schemeClr val="tx1"/>
                </a:solidFill>
              </a:rPr>
              <a:t>Rovral</a:t>
            </a:r>
            <a:r>
              <a:rPr lang="en-US" sz="2500" b="1" dirty="0" smtClean="0">
                <a:solidFill>
                  <a:schemeClr val="tx1"/>
                </a:solidFill>
              </a:rPr>
              <a:t> </a:t>
            </a:r>
            <a:r>
              <a:rPr lang="en-US" sz="2500" dirty="0" smtClean="0">
                <a:solidFill>
                  <a:schemeClr val="tx1"/>
                </a:solidFill>
              </a:rPr>
              <a:t>(2)</a:t>
            </a:r>
          </a:p>
          <a:p>
            <a:pPr lvl="2">
              <a:defRPr/>
            </a:pPr>
            <a:r>
              <a:rPr lang="en-US" sz="2100" dirty="0" smtClean="0"/>
              <a:t>grapes, stone fruit, </a:t>
            </a:r>
            <a:r>
              <a:rPr lang="en-US" sz="2100" dirty="0" err="1" smtClean="0"/>
              <a:t>caneberries</a:t>
            </a:r>
            <a:endParaRPr lang="en-US" sz="2100" dirty="0" smtClean="0"/>
          </a:p>
          <a:p>
            <a:pPr lvl="2">
              <a:defRPr/>
            </a:pPr>
            <a:r>
              <a:rPr lang="en-US" sz="2100" dirty="0" smtClean="0">
                <a:solidFill>
                  <a:schemeClr val="tx1"/>
                </a:solidFill>
              </a:rPr>
              <a:t>locally systemic, effective on several </a:t>
            </a:r>
            <a:r>
              <a:rPr lang="en-US" sz="2100" u="sng" dirty="0" smtClean="0">
                <a:solidFill>
                  <a:schemeClr val="tx1"/>
                </a:solidFill>
              </a:rPr>
              <a:t>fruit rots</a:t>
            </a:r>
          </a:p>
          <a:p>
            <a:pPr lvl="2">
              <a:defRPr/>
            </a:pPr>
            <a:r>
              <a:rPr lang="en-US" sz="2100" dirty="0" smtClean="0"/>
              <a:t>resistance problems</a:t>
            </a:r>
            <a:endParaRPr lang="en-US" sz="2100" dirty="0" smtClean="0">
              <a:solidFill>
                <a:schemeClr val="tx1"/>
              </a:solidFill>
            </a:endParaRPr>
          </a:p>
        </p:txBody>
      </p:sp>
      <p:pic>
        <p:nvPicPr>
          <p:cNvPr id="2" name="Picture 1" descr="infection of young cherry blossoms with severe brown rot infection.  Topsin-M has resistance issues with many of the diseases it's labelled for.  Brown rot, however, is very effectively managed by Topsin-M" title="cherry blossom brown rot"/>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88455" y="742775"/>
            <a:ext cx="4246188" cy="2639672"/>
          </a:xfrm>
          <a:prstGeom prst="rect">
            <a:avLst/>
          </a:prstGeom>
          <a:ln>
            <a:solidFill>
              <a:srgbClr val="000000"/>
            </a:solidFill>
          </a:ln>
        </p:spPr>
      </p:pic>
      <p:pic>
        <p:nvPicPr>
          <p:cNvPr id="5" name="Picture 4" descr="botrytis is among the fruit rots treatable by Rovral in caneberries." title="botrytis on raspberrie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37736" y="3535251"/>
            <a:ext cx="3449064" cy="3226247"/>
          </a:xfrm>
          <a:prstGeom prst="rect">
            <a:avLst/>
          </a:prstGeom>
          <a:ln>
            <a:solidFill>
              <a:srgbClr val="000000"/>
            </a:solidFill>
          </a:ln>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Fungicides – Systemic</a:t>
            </a:r>
            <a:endParaRPr lang="en-US" dirty="0"/>
          </a:p>
        </p:txBody>
      </p:sp>
      <p:sp>
        <p:nvSpPr>
          <p:cNvPr id="3" name="Content Placeholder 2"/>
          <p:cNvSpPr>
            <a:spLocks noGrp="1"/>
          </p:cNvSpPr>
          <p:nvPr>
            <p:ph idx="1"/>
          </p:nvPr>
        </p:nvSpPr>
        <p:spPr>
          <a:xfrm>
            <a:off x="457200" y="1360828"/>
            <a:ext cx="4137368" cy="4765336"/>
          </a:xfrm>
        </p:spPr>
        <p:txBody>
          <a:bodyPr/>
          <a:lstStyle/>
          <a:p>
            <a:pPr>
              <a:defRPr/>
            </a:pPr>
            <a:r>
              <a:rPr lang="en-US" b="1" dirty="0" err="1" smtClean="0">
                <a:solidFill>
                  <a:schemeClr val="tx1"/>
                </a:solidFill>
              </a:rPr>
              <a:t>Syllit</a:t>
            </a:r>
            <a:endParaRPr lang="en-US" b="1" dirty="0">
              <a:solidFill>
                <a:schemeClr val="tx1"/>
              </a:solidFill>
            </a:endParaRPr>
          </a:p>
          <a:p>
            <a:pPr lvl="1">
              <a:defRPr/>
            </a:pPr>
            <a:r>
              <a:rPr lang="en-US" dirty="0"/>
              <a:t>protectant with some back-action</a:t>
            </a:r>
          </a:p>
          <a:p>
            <a:pPr lvl="1">
              <a:defRPr/>
            </a:pPr>
            <a:r>
              <a:rPr lang="en-US" u="sng" dirty="0" smtClean="0"/>
              <a:t>apple </a:t>
            </a:r>
            <a:r>
              <a:rPr lang="en-US" u="sng" dirty="0"/>
              <a:t>scab</a:t>
            </a:r>
            <a:r>
              <a:rPr lang="en-US" dirty="0"/>
              <a:t>, </a:t>
            </a:r>
          </a:p>
          <a:p>
            <a:pPr lvl="1">
              <a:defRPr/>
            </a:pPr>
            <a:r>
              <a:rPr lang="en-US" u="sng" dirty="0" smtClean="0"/>
              <a:t>cherry </a:t>
            </a:r>
            <a:r>
              <a:rPr lang="en-US" u="sng" dirty="0"/>
              <a:t>leaf spot</a:t>
            </a:r>
            <a:r>
              <a:rPr lang="en-US" dirty="0" smtClean="0"/>
              <a:t>,</a:t>
            </a:r>
          </a:p>
          <a:p>
            <a:pPr lvl="1">
              <a:defRPr/>
            </a:pPr>
            <a:r>
              <a:rPr lang="en-US" dirty="0" smtClean="0"/>
              <a:t>strawberry </a:t>
            </a:r>
            <a:r>
              <a:rPr lang="en-US" dirty="0"/>
              <a:t>leaf </a:t>
            </a:r>
            <a:r>
              <a:rPr lang="en-US" dirty="0" smtClean="0"/>
              <a:t>diseases</a:t>
            </a:r>
            <a:endParaRPr lang="en-US" dirty="0"/>
          </a:p>
        </p:txBody>
      </p:sp>
      <p:pic>
        <p:nvPicPr>
          <p:cNvPr id="5" name="Picture 4" descr="Syllit can treat several leaf diseases in strawberry." title="strawberry leaf infection"/>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06386" y="89098"/>
            <a:ext cx="2846785" cy="3572414"/>
          </a:xfrm>
          <a:prstGeom prst="rect">
            <a:avLst/>
          </a:prstGeom>
          <a:ln>
            <a:solidFill>
              <a:srgbClr val="000000"/>
            </a:solidFill>
          </a:ln>
        </p:spPr>
      </p:pic>
      <p:pic>
        <p:nvPicPr>
          <p:cNvPr id="6" name="Picture 5" title="scab infection of apple leaf"/>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354745"/>
            <a:ext cx="4055272" cy="2454411"/>
          </a:xfrm>
          <a:prstGeom prst="rect">
            <a:avLst/>
          </a:prstGeom>
          <a:ln>
            <a:solidFill>
              <a:srgbClr val="000000"/>
            </a:solidFill>
          </a:ln>
        </p:spPr>
      </p:pic>
      <p:pic>
        <p:nvPicPr>
          <p:cNvPr id="7" name="Picture 6" title="cherry leaf spo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41800" y="3759200"/>
            <a:ext cx="4445000" cy="3098800"/>
          </a:xfrm>
          <a:prstGeom prst="rect">
            <a:avLst/>
          </a:prstGeom>
          <a:ln>
            <a:solidFill>
              <a:srgbClr val="000000"/>
            </a:solidFill>
          </a:ln>
        </p:spPr>
      </p:pic>
    </p:spTree>
    <p:extLst>
      <p:ext uri="{BB962C8B-B14F-4D97-AF65-F5344CB8AC3E}">
        <p14:creationId xmlns:p14="http://schemas.microsoft.com/office/powerpoint/2010/main" val="2518037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owny mildew infection on young developing grape clusters.  Several special products exist for downy mildew in grape." title="grape downy mildew"/>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63341" y="1360827"/>
            <a:ext cx="3080659" cy="3187071"/>
          </a:xfrm>
          <a:prstGeom prst="rect">
            <a:avLst/>
          </a:prstGeom>
          <a:ln>
            <a:solidFill>
              <a:srgbClr val="000000"/>
            </a:solidFill>
          </a:ln>
        </p:spPr>
      </p:pic>
      <p:sp>
        <p:nvSpPr>
          <p:cNvPr id="2" name="Title 1"/>
          <p:cNvSpPr>
            <a:spLocks noGrp="1"/>
          </p:cNvSpPr>
          <p:nvPr>
            <p:ph type="title"/>
          </p:nvPr>
        </p:nvSpPr>
        <p:spPr/>
        <p:txBody>
          <a:bodyPr/>
          <a:lstStyle/>
          <a:p>
            <a:r>
              <a:rPr lang="en-US" dirty="0" smtClean="0"/>
              <a:t>Fungicides - Systemic</a:t>
            </a:r>
            <a:endParaRPr lang="en-US" dirty="0"/>
          </a:p>
        </p:txBody>
      </p:sp>
      <p:sp>
        <p:nvSpPr>
          <p:cNvPr id="3" name="Content Placeholder 2"/>
          <p:cNvSpPr>
            <a:spLocks noGrp="1"/>
          </p:cNvSpPr>
          <p:nvPr>
            <p:ph idx="1"/>
          </p:nvPr>
        </p:nvSpPr>
        <p:spPr>
          <a:xfrm>
            <a:off x="457200" y="1360828"/>
            <a:ext cx="3585089" cy="4765336"/>
          </a:xfrm>
        </p:spPr>
        <p:txBody>
          <a:bodyPr/>
          <a:lstStyle/>
          <a:p>
            <a:pPr>
              <a:defRPr/>
            </a:pPr>
            <a:r>
              <a:rPr lang="en-US" dirty="0" smtClean="0">
                <a:solidFill>
                  <a:schemeClr val="tx1"/>
                </a:solidFill>
              </a:rPr>
              <a:t>Special </a:t>
            </a:r>
            <a:r>
              <a:rPr lang="en-US" dirty="0">
                <a:solidFill>
                  <a:schemeClr val="tx1"/>
                </a:solidFill>
              </a:rPr>
              <a:t>products for grape:</a:t>
            </a:r>
          </a:p>
          <a:p>
            <a:pPr lvl="1">
              <a:defRPr/>
            </a:pPr>
            <a:r>
              <a:rPr lang="en-US" dirty="0" smtClean="0"/>
              <a:t>For </a:t>
            </a:r>
            <a:r>
              <a:rPr lang="en-US" u="sng" dirty="0"/>
              <a:t>downy mildew</a:t>
            </a:r>
            <a:r>
              <a:rPr lang="en-US" dirty="0"/>
              <a:t>: </a:t>
            </a:r>
            <a:r>
              <a:rPr lang="en-US" b="1" dirty="0" err="1"/>
              <a:t>Revus</a:t>
            </a:r>
            <a:r>
              <a:rPr lang="en-US" b="1" dirty="0"/>
              <a:t>, </a:t>
            </a:r>
            <a:r>
              <a:rPr lang="en-US" b="1" dirty="0" err="1"/>
              <a:t>Revus</a:t>
            </a:r>
            <a:r>
              <a:rPr lang="en-US" b="1" dirty="0"/>
              <a:t> Top, Forum (40), Presidio, </a:t>
            </a:r>
            <a:r>
              <a:rPr lang="en-US" b="1" dirty="0" smtClean="0"/>
              <a:t>Gavel</a:t>
            </a:r>
          </a:p>
          <a:p>
            <a:pPr lvl="1">
              <a:defRPr/>
            </a:pPr>
            <a:r>
              <a:rPr lang="en-US" dirty="0"/>
              <a:t>For </a:t>
            </a:r>
            <a:r>
              <a:rPr lang="en-US" u="sng" dirty="0"/>
              <a:t>powdery mildew</a:t>
            </a:r>
            <a:r>
              <a:rPr lang="en-US" dirty="0"/>
              <a:t>: </a:t>
            </a:r>
            <a:r>
              <a:rPr lang="en-US" b="1" dirty="0"/>
              <a:t>Torino, </a:t>
            </a:r>
            <a:r>
              <a:rPr lang="en-US" b="1" dirty="0" err="1"/>
              <a:t>Vivando</a:t>
            </a:r>
            <a:r>
              <a:rPr lang="en-US" b="1" dirty="0"/>
              <a:t>, </a:t>
            </a:r>
            <a:r>
              <a:rPr lang="en-US" b="1" dirty="0" err="1"/>
              <a:t>Quintec</a:t>
            </a:r>
            <a:endParaRPr lang="en-US" b="1" dirty="0"/>
          </a:p>
          <a:p>
            <a:pPr lvl="2">
              <a:defRPr/>
            </a:pPr>
            <a:endParaRPr lang="en-US" b="1" dirty="0"/>
          </a:p>
          <a:p>
            <a:endParaRPr lang="en-US" dirty="0"/>
          </a:p>
        </p:txBody>
      </p:sp>
      <p:pic>
        <p:nvPicPr>
          <p:cNvPr id="6" name="Picture 5" descr="powdery mildew infection in grape cluster.  Several products exist for very good powdery control in grapes." title="grape powdery mildew"/>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487" y="3751036"/>
            <a:ext cx="3884838" cy="31069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301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Black" charset="0"/>
                <a:ea typeface="ＭＳ Ｐゴシック" charset="0"/>
                <a:cs typeface="ＭＳ Ｐゴシック" charset="0"/>
              </a:rPr>
              <a:t>Types of Fungicides</a:t>
            </a:r>
          </a:p>
        </p:txBody>
      </p:sp>
      <p:sp>
        <p:nvSpPr>
          <p:cNvPr id="3" name="Content Placeholder 2"/>
          <p:cNvSpPr>
            <a:spLocks noGrp="1"/>
          </p:cNvSpPr>
          <p:nvPr>
            <p:ph idx="1"/>
          </p:nvPr>
        </p:nvSpPr>
        <p:spPr>
          <a:xfrm>
            <a:off x="457200" y="1360488"/>
            <a:ext cx="8229600" cy="4765675"/>
          </a:xfrm>
        </p:spPr>
        <p:txBody>
          <a:bodyPr>
            <a:normAutofit/>
          </a:bodyPr>
          <a:lstStyle/>
          <a:p>
            <a:pPr eaLnBrk="1" hangingPunct="1">
              <a:defRPr/>
            </a:pPr>
            <a:r>
              <a:rPr lang="en-US" b="1" dirty="0" smtClean="0">
                <a:solidFill>
                  <a:schemeClr val="tx1"/>
                </a:solidFill>
              </a:rPr>
              <a:t>Pre-Mixes</a:t>
            </a:r>
          </a:p>
          <a:p>
            <a:pPr lvl="1" eaLnBrk="1" hangingPunct="1">
              <a:defRPr/>
            </a:pPr>
            <a:r>
              <a:rPr lang="en-US" b="1" dirty="0" err="1" smtClean="0">
                <a:solidFill>
                  <a:schemeClr val="tx1"/>
                </a:solidFill>
              </a:rPr>
              <a:t>Captevate</a:t>
            </a:r>
            <a:r>
              <a:rPr lang="en-US" dirty="0" smtClean="0">
                <a:solidFill>
                  <a:schemeClr val="tx1"/>
                </a:solidFill>
              </a:rPr>
              <a:t> </a:t>
            </a:r>
            <a:r>
              <a:rPr lang="en-US" dirty="0" smtClean="0">
                <a:solidFill>
                  <a:srgbClr val="000000"/>
                </a:solidFill>
              </a:rPr>
              <a:t>(</a:t>
            </a:r>
            <a:r>
              <a:rPr lang="en-US" dirty="0" smtClean="0">
                <a:solidFill>
                  <a:srgbClr val="808000"/>
                </a:solidFill>
              </a:rPr>
              <a:t>3 </a:t>
            </a:r>
            <a:r>
              <a:rPr lang="en-US" dirty="0" smtClean="0">
                <a:solidFill>
                  <a:schemeClr val="tx1"/>
                </a:solidFill>
              </a:rPr>
              <a:t>&amp; </a:t>
            </a:r>
            <a:r>
              <a:rPr lang="en-US" dirty="0" smtClean="0">
                <a:solidFill>
                  <a:schemeClr val="accent5">
                    <a:lumMod val="75000"/>
                  </a:schemeClr>
                </a:solidFill>
              </a:rPr>
              <a:t>M4</a:t>
            </a:r>
            <a:r>
              <a:rPr lang="en-US" dirty="0" smtClean="0">
                <a:solidFill>
                  <a:srgbClr val="000000"/>
                </a:solidFill>
              </a:rPr>
              <a:t>)</a:t>
            </a:r>
          </a:p>
          <a:p>
            <a:pPr lvl="2" eaLnBrk="1" hangingPunct="1">
              <a:defRPr/>
            </a:pPr>
            <a:r>
              <a:rPr lang="en-US" dirty="0" smtClean="0">
                <a:solidFill>
                  <a:srgbClr val="000000"/>
                </a:solidFill>
              </a:rPr>
              <a:t>blueberry, strawberry, raspberry: </a:t>
            </a:r>
            <a:r>
              <a:rPr lang="en-US" u="sng" dirty="0" smtClean="0">
                <a:solidFill>
                  <a:srgbClr val="000000"/>
                </a:solidFill>
              </a:rPr>
              <a:t>gray mold </a:t>
            </a:r>
            <a:r>
              <a:rPr lang="en-US" dirty="0" smtClean="0">
                <a:solidFill>
                  <a:srgbClr val="000000"/>
                </a:solidFill>
              </a:rPr>
              <a:t>and </a:t>
            </a:r>
            <a:r>
              <a:rPr lang="en-US" u="sng" dirty="0" smtClean="0">
                <a:solidFill>
                  <a:srgbClr val="000000"/>
                </a:solidFill>
              </a:rPr>
              <a:t>Anthracnose</a:t>
            </a:r>
          </a:p>
          <a:p>
            <a:pPr lvl="2" eaLnBrk="1" hangingPunct="1">
              <a:defRPr/>
            </a:pPr>
            <a:r>
              <a:rPr lang="en-US" dirty="0" smtClean="0">
                <a:solidFill>
                  <a:srgbClr val="000000"/>
                </a:solidFill>
              </a:rPr>
              <a:t>cherry: </a:t>
            </a:r>
            <a:r>
              <a:rPr lang="en-US" u="sng" dirty="0" smtClean="0">
                <a:solidFill>
                  <a:srgbClr val="000000"/>
                </a:solidFill>
              </a:rPr>
              <a:t>gray mold </a:t>
            </a:r>
            <a:r>
              <a:rPr lang="en-US" dirty="0" smtClean="0">
                <a:solidFill>
                  <a:srgbClr val="000000"/>
                </a:solidFill>
              </a:rPr>
              <a:t>and </a:t>
            </a:r>
            <a:r>
              <a:rPr lang="en-US" u="sng" dirty="0" smtClean="0">
                <a:solidFill>
                  <a:srgbClr val="000000"/>
                </a:solidFill>
              </a:rPr>
              <a:t>brown rot</a:t>
            </a:r>
          </a:p>
          <a:p>
            <a:pPr lvl="1" eaLnBrk="1" hangingPunct="1">
              <a:defRPr/>
            </a:pPr>
            <a:r>
              <a:rPr lang="en-US" b="1" dirty="0" smtClean="0">
                <a:solidFill>
                  <a:schemeClr val="tx1"/>
                </a:solidFill>
              </a:rPr>
              <a:t>Quilt Xcel </a:t>
            </a:r>
            <a:r>
              <a:rPr lang="en-US" dirty="0" smtClean="0">
                <a:solidFill>
                  <a:srgbClr val="000000"/>
                </a:solidFill>
              </a:rPr>
              <a:t>(</a:t>
            </a:r>
            <a:r>
              <a:rPr lang="en-US" dirty="0" smtClean="0">
                <a:solidFill>
                  <a:srgbClr val="808000"/>
                </a:solidFill>
              </a:rPr>
              <a:t>3 </a:t>
            </a:r>
            <a:r>
              <a:rPr lang="en-US" dirty="0" smtClean="0">
                <a:solidFill>
                  <a:srgbClr val="000000"/>
                </a:solidFill>
              </a:rPr>
              <a:t>&amp;</a:t>
            </a:r>
            <a:r>
              <a:rPr lang="en-US" dirty="0" smtClean="0">
                <a:solidFill>
                  <a:srgbClr val="808000"/>
                </a:solidFill>
              </a:rPr>
              <a:t> </a:t>
            </a:r>
            <a:r>
              <a:rPr lang="en-US" dirty="0" smtClean="0">
                <a:solidFill>
                  <a:srgbClr val="FF00FF"/>
                </a:solidFill>
              </a:rPr>
              <a:t>11</a:t>
            </a:r>
            <a:r>
              <a:rPr lang="en-US" dirty="0" smtClean="0">
                <a:solidFill>
                  <a:srgbClr val="000000"/>
                </a:solidFill>
              </a:rPr>
              <a:t>)	</a:t>
            </a:r>
            <a:r>
              <a:rPr lang="en-US" dirty="0" smtClean="0">
                <a:solidFill>
                  <a:schemeClr val="accent5">
                    <a:lumMod val="75000"/>
                  </a:schemeClr>
                </a:solidFill>
              </a:rPr>
              <a:t>		</a:t>
            </a:r>
            <a:endParaRPr lang="en-US" dirty="0" smtClean="0">
              <a:solidFill>
                <a:srgbClr val="000000"/>
              </a:solidFill>
            </a:endParaRPr>
          </a:p>
          <a:p>
            <a:pPr lvl="2" eaLnBrk="1" hangingPunct="1">
              <a:defRPr/>
            </a:pPr>
            <a:r>
              <a:rPr lang="en-US" dirty="0" smtClean="0">
                <a:solidFill>
                  <a:srgbClr val="000000"/>
                </a:solidFill>
              </a:rPr>
              <a:t>blueberry, </a:t>
            </a:r>
            <a:r>
              <a:rPr lang="en-US" dirty="0" err="1" smtClean="0">
                <a:solidFill>
                  <a:srgbClr val="000000"/>
                </a:solidFill>
              </a:rPr>
              <a:t>caneberry</a:t>
            </a:r>
            <a:r>
              <a:rPr lang="en-US" dirty="0" smtClean="0">
                <a:solidFill>
                  <a:srgbClr val="000000"/>
                </a:solidFill>
              </a:rPr>
              <a:t>, stone fruit: multiple diseases</a:t>
            </a:r>
          </a:p>
          <a:p>
            <a:pPr lvl="1" eaLnBrk="1" hangingPunct="1">
              <a:defRPr/>
            </a:pPr>
            <a:r>
              <a:rPr lang="en-US" b="1" dirty="0" err="1" smtClean="0">
                <a:solidFill>
                  <a:schemeClr val="tx1"/>
                </a:solidFill>
              </a:rPr>
              <a:t>Quadris</a:t>
            </a:r>
            <a:r>
              <a:rPr lang="en-US" b="1" dirty="0" smtClean="0">
                <a:solidFill>
                  <a:schemeClr val="tx1"/>
                </a:solidFill>
              </a:rPr>
              <a:t> </a:t>
            </a:r>
            <a:r>
              <a:rPr lang="en-US" b="1" dirty="0">
                <a:solidFill>
                  <a:schemeClr val="tx1"/>
                </a:solidFill>
              </a:rPr>
              <a:t>Top </a:t>
            </a:r>
            <a:r>
              <a:rPr lang="en-US" dirty="0" smtClean="0">
                <a:solidFill>
                  <a:srgbClr val="000000"/>
                </a:solidFill>
              </a:rPr>
              <a:t>(</a:t>
            </a:r>
            <a:r>
              <a:rPr lang="en-US" dirty="0" smtClean="0">
                <a:solidFill>
                  <a:srgbClr val="A79B12"/>
                </a:solidFill>
              </a:rPr>
              <a:t>3 </a:t>
            </a:r>
            <a:r>
              <a:rPr lang="en-US" dirty="0" smtClean="0">
                <a:solidFill>
                  <a:schemeClr val="tx1"/>
                </a:solidFill>
              </a:rPr>
              <a:t>&amp; </a:t>
            </a:r>
            <a:r>
              <a:rPr lang="en-US" dirty="0" smtClean="0">
                <a:solidFill>
                  <a:srgbClr val="E61DDA"/>
                </a:solidFill>
              </a:rPr>
              <a:t>11</a:t>
            </a:r>
            <a:r>
              <a:rPr lang="en-US" dirty="0" smtClean="0">
                <a:solidFill>
                  <a:srgbClr val="000000"/>
                </a:solidFill>
              </a:rPr>
              <a:t>)</a:t>
            </a:r>
          </a:p>
          <a:p>
            <a:pPr lvl="2" eaLnBrk="1" hangingPunct="1">
              <a:defRPr/>
            </a:pPr>
            <a:r>
              <a:rPr lang="en-US" dirty="0" err="1" smtClean="0">
                <a:solidFill>
                  <a:srgbClr val="000000"/>
                </a:solidFill>
              </a:rPr>
              <a:t>stawberry</a:t>
            </a:r>
            <a:r>
              <a:rPr lang="en-US" dirty="0" smtClean="0">
                <a:solidFill>
                  <a:srgbClr val="000000"/>
                </a:solidFill>
              </a:rPr>
              <a:t> &amp; grape: multiple diseases</a:t>
            </a:r>
          </a:p>
          <a:p>
            <a:pPr lvl="1" eaLnBrk="1" hangingPunct="1">
              <a:defRPr/>
            </a:pPr>
            <a:r>
              <a:rPr lang="en-US" b="1" dirty="0">
                <a:solidFill>
                  <a:schemeClr val="tx1"/>
                </a:solidFill>
              </a:rPr>
              <a:t>Inspire Super </a:t>
            </a:r>
            <a:r>
              <a:rPr lang="en-US" dirty="0">
                <a:solidFill>
                  <a:srgbClr val="000000"/>
                </a:solidFill>
              </a:rPr>
              <a:t>(</a:t>
            </a:r>
            <a:r>
              <a:rPr lang="en-US" dirty="0">
                <a:solidFill>
                  <a:srgbClr val="A79B12"/>
                </a:solidFill>
              </a:rPr>
              <a:t>3 </a:t>
            </a:r>
            <a:r>
              <a:rPr lang="en-US" dirty="0">
                <a:solidFill>
                  <a:schemeClr val="tx1"/>
                </a:solidFill>
              </a:rPr>
              <a:t>&amp; </a:t>
            </a:r>
            <a:r>
              <a:rPr lang="en-US" dirty="0">
                <a:solidFill>
                  <a:srgbClr val="0000FF"/>
                </a:solidFill>
              </a:rPr>
              <a:t>9</a:t>
            </a:r>
            <a:r>
              <a:rPr lang="en-US" dirty="0">
                <a:solidFill>
                  <a:srgbClr val="000000"/>
                </a:solidFill>
              </a:rPr>
              <a:t>) </a:t>
            </a:r>
            <a:endParaRPr lang="en-US" dirty="0" smtClean="0">
              <a:solidFill>
                <a:srgbClr val="000000"/>
              </a:solidFill>
            </a:endParaRPr>
          </a:p>
          <a:p>
            <a:pPr lvl="2" eaLnBrk="1" hangingPunct="1">
              <a:defRPr/>
            </a:pPr>
            <a:r>
              <a:rPr lang="en-US" dirty="0" smtClean="0">
                <a:solidFill>
                  <a:srgbClr val="000000"/>
                </a:solidFill>
              </a:rPr>
              <a:t>multiple crops, multiple diseases</a:t>
            </a:r>
          </a:p>
          <a:p>
            <a:pPr lvl="2" eaLnBrk="1" hangingPunct="1">
              <a:defRPr/>
            </a:pPr>
            <a:r>
              <a:rPr lang="en-US" dirty="0" smtClean="0">
                <a:solidFill>
                  <a:srgbClr val="000000"/>
                </a:solidFill>
              </a:rPr>
              <a:t>best used as a protectant, max 2 in a row</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Fungicides</a:t>
            </a:r>
            <a:endParaRPr lang="en-US" dirty="0"/>
          </a:p>
        </p:txBody>
      </p:sp>
      <p:sp>
        <p:nvSpPr>
          <p:cNvPr id="3" name="Content Placeholder 2"/>
          <p:cNvSpPr>
            <a:spLocks noGrp="1"/>
          </p:cNvSpPr>
          <p:nvPr>
            <p:ph idx="1"/>
          </p:nvPr>
        </p:nvSpPr>
        <p:spPr/>
        <p:txBody>
          <a:bodyPr/>
          <a:lstStyle/>
          <a:p>
            <a:pPr eaLnBrk="1" hangingPunct="1">
              <a:defRPr/>
            </a:pPr>
            <a:r>
              <a:rPr lang="en-US" b="1" dirty="0" smtClean="0">
                <a:solidFill>
                  <a:schemeClr val="tx1"/>
                </a:solidFill>
              </a:rPr>
              <a:t>Pre-Mixes</a:t>
            </a:r>
          </a:p>
          <a:p>
            <a:pPr lvl="1" eaLnBrk="1" hangingPunct="1">
              <a:defRPr/>
            </a:pPr>
            <a:r>
              <a:rPr lang="en-US" b="1" dirty="0" smtClean="0">
                <a:solidFill>
                  <a:schemeClr val="tx1"/>
                </a:solidFill>
              </a:rPr>
              <a:t>Luna </a:t>
            </a:r>
            <a:r>
              <a:rPr lang="en-US" b="1" dirty="0">
                <a:solidFill>
                  <a:schemeClr val="tx1"/>
                </a:solidFill>
              </a:rPr>
              <a:t>Experience </a:t>
            </a:r>
            <a:r>
              <a:rPr lang="en-US" dirty="0">
                <a:solidFill>
                  <a:srgbClr val="000000"/>
                </a:solidFill>
              </a:rPr>
              <a:t>(</a:t>
            </a:r>
            <a:r>
              <a:rPr lang="en-US" dirty="0">
                <a:solidFill>
                  <a:srgbClr val="A79B12"/>
                </a:solidFill>
              </a:rPr>
              <a:t>3 </a:t>
            </a:r>
            <a:r>
              <a:rPr lang="en-US" dirty="0">
                <a:solidFill>
                  <a:schemeClr val="tx1"/>
                </a:solidFill>
              </a:rPr>
              <a:t>&amp; </a:t>
            </a:r>
            <a:r>
              <a:rPr lang="en-US" dirty="0">
                <a:solidFill>
                  <a:srgbClr val="0000FF"/>
                </a:solidFill>
              </a:rPr>
              <a:t>7</a:t>
            </a:r>
            <a:r>
              <a:rPr lang="en-US" dirty="0" smtClean="0">
                <a:solidFill>
                  <a:srgbClr val="000000"/>
                </a:solidFill>
              </a:rPr>
              <a:t>)</a:t>
            </a:r>
          </a:p>
          <a:p>
            <a:pPr lvl="2" eaLnBrk="1" hangingPunct="1">
              <a:defRPr/>
            </a:pPr>
            <a:r>
              <a:rPr lang="en-US" dirty="0" smtClean="0">
                <a:solidFill>
                  <a:srgbClr val="000000"/>
                </a:solidFill>
              </a:rPr>
              <a:t>wine grapes only – </a:t>
            </a:r>
            <a:r>
              <a:rPr lang="en-US" u="sng" dirty="0" smtClean="0">
                <a:solidFill>
                  <a:srgbClr val="000000"/>
                </a:solidFill>
              </a:rPr>
              <a:t>powdery</a:t>
            </a:r>
            <a:r>
              <a:rPr lang="en-US" dirty="0" smtClean="0">
                <a:solidFill>
                  <a:srgbClr val="000000"/>
                </a:solidFill>
              </a:rPr>
              <a:t>, </a:t>
            </a:r>
            <a:r>
              <a:rPr lang="en-US" u="sng" dirty="0" smtClean="0">
                <a:solidFill>
                  <a:srgbClr val="000000"/>
                </a:solidFill>
              </a:rPr>
              <a:t>black rot</a:t>
            </a:r>
            <a:r>
              <a:rPr lang="en-US" dirty="0" smtClean="0">
                <a:solidFill>
                  <a:srgbClr val="000000"/>
                </a:solidFill>
              </a:rPr>
              <a:t>, </a:t>
            </a:r>
            <a:r>
              <a:rPr lang="en-US" u="sng" dirty="0" smtClean="0">
                <a:solidFill>
                  <a:srgbClr val="000000"/>
                </a:solidFill>
              </a:rPr>
              <a:t>Botrytis</a:t>
            </a:r>
            <a:endParaRPr lang="en-US" u="sng" dirty="0">
              <a:solidFill>
                <a:srgbClr val="000000"/>
              </a:solidFill>
            </a:endParaRPr>
          </a:p>
          <a:p>
            <a:pPr lvl="1" eaLnBrk="1" hangingPunct="1">
              <a:defRPr/>
            </a:pPr>
            <a:r>
              <a:rPr lang="en-US" b="1" dirty="0" smtClean="0">
                <a:solidFill>
                  <a:srgbClr val="000000"/>
                </a:solidFill>
              </a:rPr>
              <a:t>Luna </a:t>
            </a:r>
            <a:r>
              <a:rPr lang="en-US" b="1" dirty="0">
                <a:solidFill>
                  <a:srgbClr val="000000"/>
                </a:solidFill>
              </a:rPr>
              <a:t>Tranquility </a:t>
            </a:r>
            <a:r>
              <a:rPr lang="en-US" dirty="0">
                <a:solidFill>
                  <a:srgbClr val="000000"/>
                </a:solidFill>
              </a:rPr>
              <a:t>(</a:t>
            </a:r>
            <a:r>
              <a:rPr lang="en-US" dirty="0">
                <a:solidFill>
                  <a:srgbClr val="0000FF"/>
                </a:solidFill>
              </a:rPr>
              <a:t>7 </a:t>
            </a:r>
            <a:r>
              <a:rPr lang="en-US" dirty="0">
                <a:solidFill>
                  <a:srgbClr val="000000"/>
                </a:solidFill>
              </a:rPr>
              <a:t>&amp;</a:t>
            </a:r>
            <a:r>
              <a:rPr lang="en-US" dirty="0">
                <a:solidFill>
                  <a:srgbClr val="0000FF"/>
                </a:solidFill>
              </a:rPr>
              <a:t> 9</a:t>
            </a:r>
            <a:r>
              <a:rPr lang="en-US" dirty="0" smtClean="0">
                <a:solidFill>
                  <a:srgbClr val="000000"/>
                </a:solidFill>
              </a:rPr>
              <a:t>)</a:t>
            </a:r>
          </a:p>
          <a:p>
            <a:pPr lvl="2" eaLnBrk="1" hangingPunct="1">
              <a:defRPr/>
            </a:pPr>
            <a:r>
              <a:rPr lang="en-US" dirty="0" smtClean="0">
                <a:solidFill>
                  <a:srgbClr val="000000"/>
                </a:solidFill>
              </a:rPr>
              <a:t>apple – </a:t>
            </a:r>
            <a:r>
              <a:rPr lang="en-US" u="sng" dirty="0" smtClean="0">
                <a:solidFill>
                  <a:srgbClr val="000000"/>
                </a:solidFill>
              </a:rPr>
              <a:t>scab</a:t>
            </a:r>
            <a:r>
              <a:rPr lang="en-US" dirty="0" smtClean="0">
                <a:solidFill>
                  <a:srgbClr val="000000"/>
                </a:solidFill>
              </a:rPr>
              <a:t> &amp; </a:t>
            </a:r>
            <a:r>
              <a:rPr lang="en-US" u="sng" dirty="0" smtClean="0">
                <a:solidFill>
                  <a:srgbClr val="000000"/>
                </a:solidFill>
              </a:rPr>
              <a:t>powdery mildew</a:t>
            </a:r>
          </a:p>
          <a:p>
            <a:pPr lvl="1" eaLnBrk="1" hangingPunct="1">
              <a:defRPr/>
            </a:pPr>
            <a:r>
              <a:rPr lang="en-US" b="1" dirty="0" smtClean="0">
                <a:solidFill>
                  <a:srgbClr val="000000"/>
                </a:solidFill>
              </a:rPr>
              <a:t>Luna </a:t>
            </a:r>
            <a:r>
              <a:rPr lang="en-US" b="1" dirty="0">
                <a:solidFill>
                  <a:srgbClr val="000000"/>
                </a:solidFill>
              </a:rPr>
              <a:t>Sensation</a:t>
            </a:r>
            <a:r>
              <a:rPr lang="en-US" b="1" dirty="0">
                <a:solidFill>
                  <a:srgbClr val="0000FF"/>
                </a:solidFill>
              </a:rPr>
              <a:t> </a:t>
            </a:r>
            <a:r>
              <a:rPr lang="en-US" dirty="0">
                <a:solidFill>
                  <a:srgbClr val="000000"/>
                </a:solidFill>
              </a:rPr>
              <a:t>(</a:t>
            </a:r>
            <a:r>
              <a:rPr lang="en-US" dirty="0">
                <a:solidFill>
                  <a:srgbClr val="0000FF"/>
                </a:solidFill>
              </a:rPr>
              <a:t>7 </a:t>
            </a:r>
            <a:r>
              <a:rPr lang="en-US" dirty="0">
                <a:solidFill>
                  <a:srgbClr val="000000"/>
                </a:solidFill>
              </a:rPr>
              <a:t>&amp; </a:t>
            </a:r>
            <a:r>
              <a:rPr lang="en-US" dirty="0">
                <a:solidFill>
                  <a:srgbClr val="FF00FF"/>
                </a:solidFill>
              </a:rPr>
              <a:t>11</a:t>
            </a:r>
            <a:r>
              <a:rPr lang="en-US" dirty="0">
                <a:solidFill>
                  <a:srgbClr val="000000"/>
                </a:solidFill>
              </a:rPr>
              <a:t>)</a:t>
            </a:r>
          </a:p>
          <a:p>
            <a:pPr lvl="2" eaLnBrk="1" hangingPunct="1">
              <a:defRPr/>
            </a:pPr>
            <a:r>
              <a:rPr lang="en-US" dirty="0">
                <a:solidFill>
                  <a:srgbClr val="000000"/>
                </a:solidFill>
              </a:rPr>
              <a:t>excellent on </a:t>
            </a:r>
            <a:r>
              <a:rPr lang="en-US" u="sng" dirty="0">
                <a:solidFill>
                  <a:srgbClr val="000000"/>
                </a:solidFill>
              </a:rPr>
              <a:t>leaf spot </a:t>
            </a:r>
            <a:r>
              <a:rPr lang="en-US" dirty="0" smtClean="0">
                <a:solidFill>
                  <a:srgbClr val="000000"/>
                </a:solidFill>
              </a:rPr>
              <a:t>and </a:t>
            </a:r>
            <a:r>
              <a:rPr lang="en-US" u="sng" dirty="0" smtClean="0">
                <a:solidFill>
                  <a:srgbClr val="000000"/>
                </a:solidFill>
              </a:rPr>
              <a:t>brown rot </a:t>
            </a:r>
            <a:r>
              <a:rPr lang="en-US" dirty="0" smtClean="0">
                <a:solidFill>
                  <a:srgbClr val="000000"/>
                </a:solidFill>
              </a:rPr>
              <a:t>in </a:t>
            </a:r>
            <a:r>
              <a:rPr lang="en-US" dirty="0" err="1">
                <a:solidFill>
                  <a:srgbClr val="000000"/>
                </a:solidFill>
              </a:rPr>
              <a:t>sw</a:t>
            </a:r>
            <a:r>
              <a:rPr lang="en-US" dirty="0">
                <a:solidFill>
                  <a:srgbClr val="000000"/>
                </a:solidFill>
              </a:rPr>
              <a:t> </a:t>
            </a:r>
            <a:r>
              <a:rPr lang="en-US" dirty="0" smtClean="0">
                <a:solidFill>
                  <a:srgbClr val="000000"/>
                </a:solidFill>
              </a:rPr>
              <a:t>cherry</a:t>
            </a:r>
          </a:p>
          <a:p>
            <a:pPr lvl="2" eaLnBrk="1" hangingPunct="1">
              <a:defRPr/>
            </a:pPr>
            <a:r>
              <a:rPr lang="en-US" dirty="0" smtClean="0">
                <a:solidFill>
                  <a:srgbClr val="000000"/>
                </a:solidFill>
              </a:rPr>
              <a:t>high risk of resistance development – rotate!</a:t>
            </a:r>
            <a:endParaRPr lang="en-US" dirty="0">
              <a:solidFill>
                <a:srgbClr val="000000"/>
              </a:solidFill>
            </a:endParaRPr>
          </a:p>
          <a:p>
            <a:pPr lvl="1" eaLnBrk="1" hangingPunct="1">
              <a:defRPr/>
            </a:pPr>
            <a:r>
              <a:rPr lang="en-US" b="1" dirty="0">
                <a:solidFill>
                  <a:schemeClr val="tx1"/>
                </a:solidFill>
              </a:rPr>
              <a:t>Pristine</a:t>
            </a:r>
            <a:r>
              <a:rPr lang="en-US" dirty="0">
                <a:solidFill>
                  <a:schemeClr val="tx1"/>
                </a:solidFill>
              </a:rPr>
              <a:t> (</a:t>
            </a:r>
            <a:r>
              <a:rPr lang="en-US" dirty="0">
                <a:solidFill>
                  <a:srgbClr val="0000FF"/>
                </a:solidFill>
              </a:rPr>
              <a:t>7 </a:t>
            </a:r>
            <a:r>
              <a:rPr lang="en-US" dirty="0">
                <a:solidFill>
                  <a:schemeClr val="tx1"/>
                </a:solidFill>
              </a:rPr>
              <a:t>&amp; </a:t>
            </a:r>
            <a:r>
              <a:rPr lang="en-US" dirty="0">
                <a:solidFill>
                  <a:srgbClr val="E61DDA"/>
                </a:solidFill>
              </a:rPr>
              <a:t>11</a:t>
            </a:r>
            <a:r>
              <a:rPr lang="en-US" dirty="0">
                <a:solidFill>
                  <a:srgbClr val="000000"/>
                </a:solidFill>
              </a:rPr>
              <a:t>)</a:t>
            </a:r>
          </a:p>
          <a:p>
            <a:pPr lvl="2" eaLnBrk="1" hangingPunct="1">
              <a:defRPr/>
            </a:pPr>
            <a:r>
              <a:rPr lang="en-US" dirty="0">
                <a:solidFill>
                  <a:srgbClr val="000000"/>
                </a:solidFill>
              </a:rPr>
              <a:t>catch-all for grapevines</a:t>
            </a:r>
          </a:p>
          <a:p>
            <a:pPr lvl="1" eaLnBrk="1" hangingPunct="1">
              <a:defRPr/>
            </a:pPr>
            <a:r>
              <a:rPr lang="en-US" b="1" dirty="0" err="1">
                <a:solidFill>
                  <a:srgbClr val="000000"/>
                </a:solidFill>
              </a:rPr>
              <a:t>Merivon</a:t>
            </a:r>
            <a:r>
              <a:rPr lang="en-US" b="1" dirty="0">
                <a:solidFill>
                  <a:srgbClr val="0000FF"/>
                </a:solidFill>
              </a:rPr>
              <a:t> </a:t>
            </a:r>
            <a:r>
              <a:rPr lang="en-US" dirty="0">
                <a:solidFill>
                  <a:srgbClr val="000000"/>
                </a:solidFill>
              </a:rPr>
              <a:t>(</a:t>
            </a:r>
            <a:r>
              <a:rPr lang="en-US" dirty="0">
                <a:solidFill>
                  <a:srgbClr val="0000FF"/>
                </a:solidFill>
              </a:rPr>
              <a:t>7 </a:t>
            </a:r>
            <a:r>
              <a:rPr lang="en-US" dirty="0">
                <a:solidFill>
                  <a:srgbClr val="000000"/>
                </a:solidFill>
              </a:rPr>
              <a:t>&amp; </a:t>
            </a:r>
            <a:r>
              <a:rPr lang="en-US" dirty="0">
                <a:solidFill>
                  <a:srgbClr val="FF00FF"/>
                </a:solidFill>
              </a:rPr>
              <a:t>11</a:t>
            </a:r>
            <a:r>
              <a:rPr lang="en-US" dirty="0">
                <a:solidFill>
                  <a:srgbClr val="000000"/>
                </a:solidFill>
              </a:rPr>
              <a:t>)</a:t>
            </a:r>
          </a:p>
          <a:p>
            <a:pPr lvl="2" eaLnBrk="1" hangingPunct="1">
              <a:defRPr/>
            </a:pPr>
            <a:r>
              <a:rPr lang="en-US" dirty="0">
                <a:solidFill>
                  <a:srgbClr val="000000"/>
                </a:solidFill>
              </a:rPr>
              <a:t>excellent on leaf spot AND brown rot in </a:t>
            </a:r>
            <a:r>
              <a:rPr lang="en-US" dirty="0" err="1">
                <a:solidFill>
                  <a:srgbClr val="000000"/>
                </a:solidFill>
              </a:rPr>
              <a:t>sw</a:t>
            </a:r>
            <a:r>
              <a:rPr lang="en-US" dirty="0">
                <a:solidFill>
                  <a:srgbClr val="000000"/>
                </a:solidFill>
              </a:rPr>
              <a:t> cherry</a:t>
            </a:r>
          </a:p>
          <a:p>
            <a:endParaRPr lang="en-US" dirty="0"/>
          </a:p>
        </p:txBody>
      </p:sp>
    </p:spTree>
    <p:extLst>
      <p:ext uri="{BB962C8B-B14F-4D97-AF65-F5344CB8AC3E}">
        <p14:creationId xmlns:p14="http://schemas.microsoft.com/office/powerpoint/2010/main" val="103281068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Black" charset="0"/>
                <a:ea typeface="ＭＳ Ｐゴシック" charset="0"/>
                <a:cs typeface="ＭＳ Ｐゴシック" charset="0"/>
              </a:rPr>
              <a:t>Types of Fungicides</a:t>
            </a:r>
          </a:p>
        </p:txBody>
      </p:sp>
      <p:sp>
        <p:nvSpPr>
          <p:cNvPr id="3" name="Content Placeholder 2"/>
          <p:cNvSpPr>
            <a:spLocks noGrp="1"/>
          </p:cNvSpPr>
          <p:nvPr>
            <p:ph idx="1"/>
          </p:nvPr>
        </p:nvSpPr>
        <p:spPr>
          <a:xfrm>
            <a:off x="457200" y="1360488"/>
            <a:ext cx="8229600" cy="4765675"/>
          </a:xfrm>
        </p:spPr>
        <p:txBody>
          <a:bodyPr/>
          <a:lstStyle/>
          <a:p>
            <a:pPr eaLnBrk="1" hangingPunct="1">
              <a:defRPr/>
            </a:pPr>
            <a:r>
              <a:rPr lang="en-US" b="1" dirty="0" err="1">
                <a:solidFill>
                  <a:schemeClr val="tx1"/>
                </a:solidFill>
              </a:rPr>
              <a:t>Systemics</a:t>
            </a:r>
            <a:endParaRPr lang="en-US" b="1" dirty="0">
              <a:solidFill>
                <a:schemeClr val="tx1"/>
              </a:solidFill>
            </a:endParaRPr>
          </a:p>
          <a:p>
            <a:pPr lvl="1">
              <a:defRPr/>
            </a:pPr>
            <a:r>
              <a:rPr lang="en-US" dirty="0" err="1" smtClean="0">
                <a:solidFill>
                  <a:srgbClr val="E61DDA"/>
                </a:solidFill>
              </a:rPr>
              <a:t>Strobilurins</a:t>
            </a:r>
            <a:r>
              <a:rPr lang="en-US" dirty="0" smtClean="0">
                <a:solidFill>
                  <a:srgbClr val="E61DDA"/>
                </a:solidFill>
              </a:rPr>
              <a:t> (11)</a:t>
            </a:r>
          </a:p>
          <a:p>
            <a:pPr lvl="1">
              <a:defRPr/>
            </a:pPr>
            <a:r>
              <a:rPr lang="en-US" dirty="0" smtClean="0">
                <a:solidFill>
                  <a:srgbClr val="A79B12"/>
                </a:solidFill>
              </a:rPr>
              <a:t>SIs (Sterol Inhibitors) (3)</a:t>
            </a:r>
          </a:p>
          <a:p>
            <a:pPr lvl="1">
              <a:defRPr/>
            </a:pPr>
            <a:r>
              <a:rPr lang="en-US" dirty="0" err="1" smtClean="0">
                <a:solidFill>
                  <a:schemeClr val="tx2">
                    <a:lumMod val="60000"/>
                    <a:lumOff val="40000"/>
                  </a:schemeClr>
                </a:solidFill>
              </a:rPr>
              <a:t>Phosphonates</a:t>
            </a:r>
            <a:r>
              <a:rPr lang="en-US" dirty="0" smtClean="0">
                <a:solidFill>
                  <a:schemeClr val="tx2">
                    <a:lumMod val="60000"/>
                    <a:lumOff val="40000"/>
                  </a:schemeClr>
                </a:solidFill>
              </a:rPr>
              <a:t> (33)</a:t>
            </a:r>
          </a:p>
          <a:p>
            <a:pPr lvl="1">
              <a:defRPr/>
            </a:pPr>
            <a:r>
              <a:rPr lang="en-US" dirty="0" err="1" smtClean="0">
                <a:solidFill>
                  <a:srgbClr val="008000"/>
                </a:solidFill>
              </a:rPr>
              <a:t>Ridomil</a:t>
            </a:r>
            <a:r>
              <a:rPr lang="en-US" dirty="0" smtClean="0">
                <a:solidFill>
                  <a:srgbClr val="008000"/>
                </a:solidFill>
              </a:rPr>
              <a:t> (4)</a:t>
            </a:r>
          </a:p>
          <a:p>
            <a:pPr lvl="1">
              <a:defRPr/>
            </a:pPr>
            <a:r>
              <a:rPr lang="en-US" dirty="0" smtClean="0">
                <a:solidFill>
                  <a:srgbClr val="0000FF"/>
                </a:solidFill>
              </a:rPr>
              <a:t>SDHI &amp; </a:t>
            </a:r>
            <a:r>
              <a:rPr lang="en-US" dirty="0" err="1" smtClean="0">
                <a:solidFill>
                  <a:srgbClr val="0000FF"/>
                </a:solidFill>
              </a:rPr>
              <a:t>anilinopyrimidines</a:t>
            </a:r>
            <a:r>
              <a:rPr lang="en-US" dirty="0" smtClean="0">
                <a:solidFill>
                  <a:srgbClr val="0000FF"/>
                </a:solidFill>
              </a:rPr>
              <a:t> (7, 9)</a:t>
            </a:r>
          </a:p>
          <a:p>
            <a:pPr lvl="1">
              <a:defRPr/>
            </a:pPr>
            <a:r>
              <a:rPr lang="en-US" dirty="0" smtClean="0">
                <a:solidFill>
                  <a:srgbClr val="000000"/>
                </a:solidFill>
              </a:rPr>
              <a:t>Others (1, 2, 12, 40)</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Antibiotics</a:t>
            </a:r>
            <a:endParaRPr lang="en-US" strike="sngStrike"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457200" y="1360488"/>
            <a:ext cx="8229600" cy="4765675"/>
          </a:xfrm>
        </p:spPr>
        <p:txBody>
          <a:bodyPr/>
          <a:lstStyle/>
          <a:p>
            <a:pPr>
              <a:defRPr/>
            </a:pPr>
            <a:r>
              <a:rPr lang="en-US" b="1" dirty="0" smtClean="0">
                <a:solidFill>
                  <a:srgbClr val="000000"/>
                </a:solidFill>
              </a:rPr>
              <a:t>Streptomycin </a:t>
            </a:r>
            <a:r>
              <a:rPr lang="en-US" dirty="0" smtClean="0">
                <a:solidFill>
                  <a:srgbClr val="000000"/>
                </a:solidFill>
              </a:rPr>
              <a:t>(serious resistance issues in fire blight)</a:t>
            </a:r>
          </a:p>
          <a:p>
            <a:pPr>
              <a:defRPr/>
            </a:pPr>
            <a:r>
              <a:rPr lang="en-US" b="1" dirty="0" err="1" smtClean="0">
                <a:solidFill>
                  <a:srgbClr val="000000"/>
                </a:solidFill>
              </a:rPr>
              <a:t>Kasumin</a:t>
            </a:r>
            <a:endParaRPr lang="en-US" b="1" dirty="0" smtClean="0">
              <a:solidFill>
                <a:srgbClr val="000000"/>
              </a:solidFill>
            </a:endParaRPr>
          </a:p>
          <a:p>
            <a:pPr>
              <a:defRPr/>
            </a:pPr>
            <a:r>
              <a:rPr lang="en-US" b="1" dirty="0" err="1" smtClean="0">
                <a:solidFill>
                  <a:srgbClr val="000000"/>
                </a:solidFill>
              </a:rPr>
              <a:t>Agri-Mycin</a:t>
            </a:r>
            <a:r>
              <a:rPr lang="en-US" b="1" dirty="0" smtClean="0">
                <a:solidFill>
                  <a:srgbClr val="000000"/>
                </a:solidFill>
              </a:rPr>
              <a:t> </a:t>
            </a:r>
            <a:r>
              <a:rPr lang="en-US" dirty="0" smtClean="0">
                <a:solidFill>
                  <a:srgbClr val="008000"/>
                </a:solidFill>
              </a:rPr>
              <a:t>(OMRI)</a:t>
            </a:r>
          </a:p>
          <a:p>
            <a:pPr>
              <a:defRPr/>
            </a:pPr>
            <a:r>
              <a:rPr lang="en-US" b="1" dirty="0" err="1" smtClean="0">
                <a:solidFill>
                  <a:srgbClr val="000000"/>
                </a:solidFill>
              </a:rPr>
              <a:t>Mycoshield</a:t>
            </a:r>
            <a:r>
              <a:rPr lang="en-US" dirty="0" smtClean="0">
                <a:solidFill>
                  <a:srgbClr val="000000"/>
                </a:solidFill>
              </a:rPr>
              <a:t> </a:t>
            </a:r>
            <a:r>
              <a:rPr lang="en-US" dirty="0" smtClean="0">
                <a:solidFill>
                  <a:srgbClr val="008000"/>
                </a:solidFill>
              </a:rPr>
              <a:t>(OMRI) </a:t>
            </a:r>
            <a:r>
              <a:rPr lang="en-US" dirty="0" smtClean="0">
                <a:solidFill>
                  <a:schemeClr val="tx1"/>
                </a:solidFill>
              </a:rPr>
              <a:t>= </a:t>
            </a:r>
            <a:r>
              <a:rPr lang="en-US" b="1" dirty="0" smtClean="0">
                <a:solidFill>
                  <a:schemeClr val="tx1"/>
                </a:solidFill>
              </a:rPr>
              <a:t>Flameout, </a:t>
            </a:r>
            <a:r>
              <a:rPr lang="en-US" b="1" dirty="0" err="1" smtClean="0">
                <a:solidFill>
                  <a:schemeClr val="tx1"/>
                </a:solidFill>
              </a:rPr>
              <a:t>Fireline</a:t>
            </a:r>
            <a:endParaRPr lang="en-US" b="1" dirty="0" smtClean="0">
              <a:solidFill>
                <a:schemeClr val="tx1"/>
              </a:solidFill>
            </a:endParaRPr>
          </a:p>
          <a:p>
            <a:pPr>
              <a:defRPr/>
            </a:pPr>
            <a:endParaRPr lang="en-US" b="1" dirty="0">
              <a:solidFill>
                <a:schemeClr val="tx1"/>
              </a:solidFill>
            </a:endParaRPr>
          </a:p>
          <a:p>
            <a:pPr>
              <a:defRPr/>
            </a:pPr>
            <a:r>
              <a:rPr lang="en-US" dirty="0">
                <a:solidFill>
                  <a:srgbClr val="000000"/>
                </a:solidFill>
              </a:rPr>
              <a:t>peaches – </a:t>
            </a:r>
            <a:r>
              <a:rPr lang="en-US" u="sng" dirty="0">
                <a:solidFill>
                  <a:srgbClr val="000000"/>
                </a:solidFill>
              </a:rPr>
              <a:t>bacterial spot </a:t>
            </a:r>
            <a:r>
              <a:rPr lang="en-US" dirty="0">
                <a:solidFill>
                  <a:srgbClr val="000000"/>
                </a:solidFill>
              </a:rPr>
              <a:t>(when</a:t>
            </a:r>
            <a:r>
              <a:rPr lang="en-US" dirty="0">
                <a:solidFill>
                  <a:schemeClr val="accent6">
                    <a:lumMod val="75000"/>
                  </a:schemeClr>
                </a:solidFill>
              </a:rPr>
              <a:t> Copper </a:t>
            </a:r>
            <a:r>
              <a:rPr lang="en-US" dirty="0">
                <a:solidFill>
                  <a:srgbClr val="000000"/>
                </a:solidFill>
              </a:rPr>
              <a:t>spray program is insufficient)</a:t>
            </a:r>
          </a:p>
          <a:p>
            <a:pPr>
              <a:defRPr/>
            </a:pPr>
            <a:r>
              <a:rPr lang="en-US" dirty="0">
                <a:solidFill>
                  <a:srgbClr val="000000"/>
                </a:solidFill>
              </a:rPr>
              <a:t>apples – </a:t>
            </a:r>
            <a:r>
              <a:rPr lang="en-US" u="sng" dirty="0">
                <a:solidFill>
                  <a:srgbClr val="000000"/>
                </a:solidFill>
              </a:rPr>
              <a:t>fire blight</a:t>
            </a:r>
          </a:p>
          <a:p>
            <a:pPr>
              <a:defRPr/>
            </a:pPr>
            <a:endParaRPr lang="en-US" b="1" dirty="0" smtClean="0">
              <a:solidFill>
                <a:schemeClr val="tx1"/>
              </a:solidFill>
            </a:endParaRPr>
          </a:p>
        </p:txBody>
      </p:sp>
    </p:spTree>
    <p:extLst>
      <p:ext uri="{BB962C8B-B14F-4D97-AF65-F5344CB8AC3E}">
        <p14:creationId xmlns:p14="http://schemas.microsoft.com/office/powerpoint/2010/main" val="3680737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Blight</a:t>
            </a:r>
            <a:endParaRPr lang="en-US" dirty="0"/>
          </a:p>
        </p:txBody>
      </p:sp>
      <p:sp>
        <p:nvSpPr>
          <p:cNvPr id="3" name="Content Placeholder 2"/>
          <p:cNvSpPr>
            <a:spLocks noGrp="1"/>
          </p:cNvSpPr>
          <p:nvPr>
            <p:ph idx="1"/>
          </p:nvPr>
        </p:nvSpPr>
        <p:spPr>
          <a:xfrm>
            <a:off x="112063" y="1526699"/>
            <a:ext cx="4295841" cy="4829651"/>
          </a:xfrm>
        </p:spPr>
        <p:txBody>
          <a:bodyPr/>
          <a:lstStyle/>
          <a:p>
            <a:endParaRPr lang="en-US" b="1" dirty="0" smtClean="0">
              <a:solidFill>
                <a:schemeClr val="tx1"/>
              </a:solidFill>
            </a:endParaRPr>
          </a:p>
          <a:p>
            <a:r>
              <a:rPr lang="en-US" b="1" dirty="0" smtClean="0">
                <a:solidFill>
                  <a:schemeClr val="tx1"/>
                </a:solidFill>
              </a:rPr>
              <a:t>streptomycin</a:t>
            </a:r>
            <a:r>
              <a:rPr lang="en-US" dirty="0" smtClean="0">
                <a:solidFill>
                  <a:schemeClr val="tx1"/>
                </a:solidFill>
              </a:rPr>
              <a:t> resistance widespread in SW MI</a:t>
            </a:r>
          </a:p>
          <a:p>
            <a:endParaRPr lang="en-US" dirty="0" smtClean="0">
              <a:solidFill>
                <a:schemeClr val="tx1"/>
              </a:solidFill>
            </a:endParaRPr>
          </a:p>
          <a:p>
            <a:r>
              <a:rPr lang="en-US" dirty="0" smtClean="0">
                <a:solidFill>
                  <a:schemeClr val="tx1"/>
                </a:solidFill>
              </a:rPr>
              <a:t>protect </a:t>
            </a:r>
            <a:r>
              <a:rPr lang="en-US" i="1" dirty="0" smtClean="0">
                <a:solidFill>
                  <a:schemeClr val="tx1"/>
                </a:solidFill>
              </a:rPr>
              <a:t>blossoms</a:t>
            </a:r>
            <a:r>
              <a:rPr lang="en-US" dirty="0" smtClean="0">
                <a:solidFill>
                  <a:schemeClr val="tx1"/>
                </a:solidFill>
              </a:rPr>
              <a:t> with </a:t>
            </a:r>
            <a:r>
              <a:rPr lang="en-US" b="1" dirty="0" err="1" smtClean="0">
                <a:solidFill>
                  <a:schemeClr val="tx1"/>
                </a:solidFill>
              </a:rPr>
              <a:t>Kasumin</a:t>
            </a:r>
            <a:r>
              <a:rPr lang="en-US" b="1" dirty="0" smtClean="0">
                <a:solidFill>
                  <a:schemeClr val="tx1"/>
                </a:solidFill>
              </a:rPr>
              <a:t>, </a:t>
            </a:r>
            <a:r>
              <a:rPr lang="en-US" b="1" dirty="0" err="1" smtClean="0">
                <a:solidFill>
                  <a:schemeClr val="tx1"/>
                </a:solidFill>
              </a:rPr>
              <a:t>Agri-mycin</a:t>
            </a:r>
            <a:r>
              <a:rPr lang="en-US" b="1" dirty="0" smtClean="0">
                <a:solidFill>
                  <a:schemeClr val="tx1"/>
                </a:solidFill>
              </a:rPr>
              <a:t>, </a:t>
            </a:r>
            <a:r>
              <a:rPr lang="en-US" b="1" dirty="0" err="1" smtClean="0">
                <a:solidFill>
                  <a:schemeClr val="tx1"/>
                </a:solidFill>
              </a:rPr>
              <a:t>Mycoshield</a:t>
            </a:r>
            <a:r>
              <a:rPr lang="en-US" b="1" dirty="0" smtClean="0">
                <a:solidFill>
                  <a:schemeClr val="tx1"/>
                </a:solidFill>
              </a:rPr>
              <a:t>, </a:t>
            </a:r>
            <a:r>
              <a:rPr lang="en-US" b="1" dirty="0" err="1" smtClean="0">
                <a:solidFill>
                  <a:schemeClr val="tx1"/>
                </a:solidFill>
              </a:rPr>
              <a:t>Fireline</a:t>
            </a:r>
            <a:endParaRPr lang="en-US" b="1" dirty="0" smtClean="0">
              <a:solidFill>
                <a:schemeClr val="tx1"/>
              </a:solidFill>
            </a:endParaRPr>
          </a:p>
          <a:p>
            <a:pPr lvl="1"/>
            <a:endParaRPr lang="en-US" i="1" dirty="0"/>
          </a:p>
        </p:txBody>
      </p:sp>
      <p:pic>
        <p:nvPicPr>
          <p:cNvPr id="6" name="Picture 1" descr="pear tree with multiple shoots dying of fire blight infection." title="fire blight"/>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407904" y="1001183"/>
            <a:ext cx="4340514" cy="5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04119" y="6356350"/>
            <a:ext cx="3760615" cy="461665"/>
          </a:xfrm>
          <a:prstGeom prst="rect">
            <a:avLst/>
          </a:prstGeom>
          <a:noFill/>
        </p:spPr>
        <p:txBody>
          <a:bodyPr wrap="none" rtlCol="0">
            <a:spAutoFit/>
          </a:bodyPr>
          <a:lstStyle/>
          <a:p>
            <a:r>
              <a:rPr lang="en-US" dirty="0" smtClean="0"/>
              <a:t>photo: Ken Johnson, OSU</a:t>
            </a:r>
            <a:endParaRPr lang="en-US" dirty="0"/>
          </a:p>
        </p:txBody>
      </p:sp>
    </p:spTree>
    <p:extLst>
      <p:ext uri="{BB962C8B-B14F-4D97-AF65-F5344CB8AC3E}">
        <p14:creationId xmlns:p14="http://schemas.microsoft.com/office/powerpoint/2010/main" val="3988750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Blight</a:t>
            </a:r>
            <a:endParaRPr lang="en-US" dirty="0"/>
          </a:p>
        </p:txBody>
      </p:sp>
      <p:sp>
        <p:nvSpPr>
          <p:cNvPr id="3" name="Content Placeholder 2"/>
          <p:cNvSpPr>
            <a:spLocks noGrp="1"/>
          </p:cNvSpPr>
          <p:nvPr>
            <p:ph idx="1"/>
          </p:nvPr>
        </p:nvSpPr>
        <p:spPr>
          <a:xfrm>
            <a:off x="112063" y="1526699"/>
            <a:ext cx="4295841" cy="4829651"/>
          </a:xfrm>
        </p:spPr>
        <p:txBody>
          <a:bodyPr/>
          <a:lstStyle/>
          <a:p>
            <a:r>
              <a:rPr lang="en-US" b="1" dirty="0" smtClean="0">
                <a:solidFill>
                  <a:schemeClr val="tx1"/>
                </a:solidFill>
              </a:rPr>
              <a:t>Apogee</a:t>
            </a:r>
            <a:r>
              <a:rPr lang="en-US" dirty="0" smtClean="0">
                <a:solidFill>
                  <a:schemeClr val="tx1"/>
                </a:solidFill>
              </a:rPr>
              <a:t> (PGR) at bloom will reduce shoot vigor, and reduce susceptibility to </a:t>
            </a:r>
            <a:r>
              <a:rPr lang="en-US" dirty="0" err="1" smtClean="0">
                <a:solidFill>
                  <a:schemeClr val="tx1"/>
                </a:solidFill>
              </a:rPr>
              <a:t>fireblight</a:t>
            </a:r>
            <a:endParaRPr lang="en-US" dirty="0" smtClean="0">
              <a:solidFill>
                <a:schemeClr val="tx1"/>
              </a:solidFill>
            </a:endParaRPr>
          </a:p>
          <a:p>
            <a:pPr eaLnBrk="1" hangingPunct="1">
              <a:defRPr/>
            </a:pPr>
            <a:r>
              <a:rPr lang="en-US" dirty="0" err="1">
                <a:solidFill>
                  <a:srgbClr val="008000"/>
                </a:solidFill>
              </a:rPr>
              <a:t>Bloomtime</a:t>
            </a:r>
            <a:r>
              <a:rPr lang="en-US" dirty="0">
                <a:solidFill>
                  <a:srgbClr val="008000"/>
                </a:solidFill>
              </a:rPr>
              <a:t>, Blossom Protect</a:t>
            </a:r>
          </a:p>
          <a:p>
            <a:pPr lvl="1" eaLnBrk="1" hangingPunct="1">
              <a:defRPr/>
            </a:pPr>
            <a:r>
              <a:rPr lang="en-US" dirty="0" smtClean="0">
                <a:solidFill>
                  <a:srgbClr val="000000"/>
                </a:solidFill>
              </a:rPr>
              <a:t>aid in protecting blossoms</a:t>
            </a:r>
            <a:endParaRPr lang="en-US" dirty="0">
              <a:solidFill>
                <a:srgbClr val="008000"/>
              </a:solidFill>
            </a:endParaRPr>
          </a:p>
          <a:p>
            <a:pPr lvl="1"/>
            <a:endParaRPr lang="en-US" dirty="0" smtClean="0">
              <a:solidFill>
                <a:schemeClr val="tx1"/>
              </a:solidFill>
            </a:endParaRPr>
          </a:p>
          <a:p>
            <a:pPr lvl="1"/>
            <a:endParaRPr lang="en-US" i="1" dirty="0"/>
          </a:p>
        </p:txBody>
      </p:sp>
      <p:sp>
        <p:nvSpPr>
          <p:cNvPr id="7" name="TextBox 6"/>
          <p:cNvSpPr txBox="1"/>
          <p:nvPr/>
        </p:nvSpPr>
        <p:spPr>
          <a:xfrm>
            <a:off x="4804119" y="6356350"/>
            <a:ext cx="3760615" cy="461665"/>
          </a:xfrm>
          <a:prstGeom prst="rect">
            <a:avLst/>
          </a:prstGeom>
          <a:noFill/>
        </p:spPr>
        <p:txBody>
          <a:bodyPr wrap="none" rtlCol="0">
            <a:spAutoFit/>
          </a:bodyPr>
          <a:lstStyle/>
          <a:p>
            <a:r>
              <a:rPr lang="en-US" dirty="0" smtClean="0"/>
              <a:t>photo: Ken Johnson, OSU</a:t>
            </a:r>
            <a:endParaRPr lang="en-US" dirty="0"/>
          </a:p>
        </p:txBody>
      </p:sp>
      <p:pic>
        <p:nvPicPr>
          <p:cNvPr id="8" name="Picture 1" descr="pear tree with multiple shoots dying of fire blight infection." title="fire blight"/>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407904" y="1001183"/>
            <a:ext cx="4340514" cy="5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750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slide</a:t>
            </a:r>
            <a:endParaRPr lang="en-US" dirty="0"/>
          </a:p>
        </p:txBody>
      </p:sp>
      <p:sp>
        <p:nvSpPr>
          <p:cNvPr id="3" name="Content Placeholder 2"/>
          <p:cNvSpPr>
            <a:spLocks noGrp="1"/>
          </p:cNvSpPr>
          <p:nvPr>
            <p:ph idx="1"/>
          </p:nvPr>
        </p:nvSpPr>
        <p:spPr>
          <a:xfrm>
            <a:off x="129348" y="1526699"/>
            <a:ext cx="4278556" cy="4829651"/>
          </a:xfrm>
        </p:spPr>
        <p:txBody>
          <a:bodyPr/>
          <a:lstStyle/>
          <a:p>
            <a:r>
              <a:rPr lang="en-US" dirty="0" smtClean="0">
                <a:solidFill>
                  <a:srgbClr val="0000FF"/>
                </a:solidFill>
              </a:rPr>
              <a:t>Pesticide Class</a:t>
            </a:r>
          </a:p>
          <a:p>
            <a:pPr lvl="1"/>
            <a:r>
              <a:rPr lang="en-US" dirty="0" smtClean="0">
                <a:solidFill>
                  <a:srgbClr val="0000FF"/>
                </a:solidFill>
              </a:rPr>
              <a:t>product example</a:t>
            </a:r>
          </a:p>
          <a:p>
            <a:pPr lvl="1"/>
            <a:r>
              <a:rPr lang="en-US" dirty="0" smtClean="0">
                <a:solidFill>
                  <a:srgbClr val="0000FF"/>
                </a:solidFill>
              </a:rPr>
              <a:t>product example </a:t>
            </a:r>
            <a:r>
              <a:rPr lang="en-US" dirty="0" smtClean="0">
                <a:solidFill>
                  <a:srgbClr val="008000"/>
                </a:solidFill>
              </a:rPr>
              <a:t>(OMRI)</a:t>
            </a:r>
          </a:p>
          <a:p>
            <a:pPr lvl="1"/>
            <a:r>
              <a:rPr lang="en-US" u="sng" dirty="0" smtClean="0">
                <a:solidFill>
                  <a:srgbClr val="000000"/>
                </a:solidFill>
              </a:rPr>
              <a:t>which pests</a:t>
            </a:r>
            <a:r>
              <a:rPr lang="en-US" dirty="0">
                <a:solidFill>
                  <a:srgbClr val="000000"/>
                </a:solidFill>
              </a:rPr>
              <a:t> </a:t>
            </a:r>
            <a:r>
              <a:rPr lang="en-US" dirty="0" smtClean="0">
                <a:solidFill>
                  <a:srgbClr val="000000"/>
                </a:solidFill>
              </a:rPr>
              <a:t>it’s best on</a:t>
            </a:r>
          </a:p>
          <a:p>
            <a:pPr lvl="1"/>
            <a:r>
              <a:rPr lang="en-US" dirty="0" smtClean="0">
                <a:solidFill>
                  <a:srgbClr val="000000"/>
                </a:solidFill>
              </a:rPr>
              <a:t>other pertinent info</a:t>
            </a:r>
          </a:p>
          <a:p>
            <a:pPr lvl="1"/>
            <a:endParaRPr lang="en-US" dirty="0">
              <a:solidFill>
                <a:srgbClr val="000000"/>
              </a:solidFill>
            </a:endParaRPr>
          </a:p>
          <a:p>
            <a:pPr lvl="1"/>
            <a:endParaRPr lang="en-US" dirty="0" smtClean="0">
              <a:solidFill>
                <a:srgbClr val="000000"/>
              </a:solidFill>
            </a:endParaRPr>
          </a:p>
          <a:p>
            <a:pPr lvl="1"/>
            <a:endParaRPr lang="en-US" dirty="0">
              <a:solidFill>
                <a:srgbClr val="000000"/>
              </a:solidFill>
            </a:endParaRPr>
          </a:p>
          <a:p>
            <a:pPr lvl="1"/>
            <a:r>
              <a:rPr lang="en-US" dirty="0" smtClean="0">
                <a:solidFill>
                  <a:srgbClr val="008000"/>
                </a:solidFill>
              </a:rPr>
              <a:t>(OMRI) </a:t>
            </a:r>
            <a:r>
              <a:rPr lang="en-US" dirty="0" smtClean="0">
                <a:solidFill>
                  <a:srgbClr val="000000"/>
                </a:solidFill>
              </a:rPr>
              <a:t>= registered for organic production</a:t>
            </a:r>
            <a:endParaRPr lang="en-US" dirty="0">
              <a:solidFill>
                <a:srgbClr val="000000"/>
              </a:solidFill>
            </a:endParaRPr>
          </a:p>
        </p:txBody>
      </p:sp>
      <p:pic>
        <p:nvPicPr>
          <p:cNvPr id="5" name="Picture 4" descr="Image of apple scab injury on the mature apple leaf.  Brown, hazy spots appear all over the leaf near the leaf veins.&#10;&#10;All of the above images are examples of disease symptoms in fruit production that can be managed with a number of methods, including pesticide use." title="Apple leaf scab"/>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57536" y="4061533"/>
            <a:ext cx="3080827" cy="2310620"/>
          </a:xfrm>
          <a:prstGeom prst="rect">
            <a:avLst/>
          </a:prstGeom>
        </p:spPr>
      </p:pic>
      <p:pic>
        <p:nvPicPr>
          <p:cNvPr id="6" name="Picture 5" descr="An image of fruit rot in developing Concord grapes.  On some berries, small white orange spot is surrounded by rights of dark brown infection.  On others, berries are shriveled and black." title="Grape black r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9882" y="1940110"/>
            <a:ext cx="2039323" cy="2719097"/>
          </a:xfrm>
          <a:prstGeom prst="rect">
            <a:avLst/>
          </a:prstGeom>
        </p:spPr>
      </p:pic>
      <p:pic>
        <p:nvPicPr>
          <p:cNvPr id="7" name="Picture 6" descr="An image of cane dieback in blueberries caused by the Phomopsis pathogen.  The leaves on several branches are dead and brown." title="Blueberry phomopsi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7904" y="738896"/>
            <a:ext cx="2491978" cy="3322637"/>
          </a:xfrm>
          <a:prstGeom prst="rect">
            <a:avLst/>
          </a:prstGeom>
        </p:spPr>
      </p:pic>
    </p:spTree>
    <p:extLst>
      <p:ext uri="{BB962C8B-B14F-4D97-AF65-F5344CB8AC3E}">
        <p14:creationId xmlns:p14="http://schemas.microsoft.com/office/powerpoint/2010/main" val="58078586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Blight…</a:t>
            </a:r>
            <a:endParaRPr lang="en-US" dirty="0"/>
          </a:p>
        </p:txBody>
      </p:sp>
      <p:sp>
        <p:nvSpPr>
          <p:cNvPr id="5" name="Content Placeholder 3"/>
          <p:cNvSpPr>
            <a:spLocks noGrp="1"/>
          </p:cNvSpPr>
          <p:nvPr>
            <p:ph idx="1"/>
          </p:nvPr>
        </p:nvSpPr>
        <p:spPr/>
        <p:txBody>
          <a:bodyPr/>
          <a:lstStyle/>
          <a:p>
            <a:r>
              <a:rPr lang="en-US" dirty="0" smtClean="0">
                <a:solidFill>
                  <a:schemeClr val="tx1"/>
                </a:solidFill>
              </a:rPr>
              <a:t>Non-chemical aspects are top priority.</a:t>
            </a:r>
          </a:p>
          <a:p>
            <a:pPr lvl="1"/>
            <a:r>
              <a:rPr lang="en-US" dirty="0">
                <a:solidFill>
                  <a:schemeClr val="tx1"/>
                </a:solidFill>
              </a:rPr>
              <a:t>pruning out all infected material: 18-24” below infection.</a:t>
            </a:r>
          </a:p>
          <a:p>
            <a:pPr lvl="1"/>
            <a:r>
              <a:rPr lang="en-US" dirty="0" smtClean="0">
                <a:solidFill>
                  <a:schemeClr val="tx1"/>
                </a:solidFill>
              </a:rPr>
              <a:t>resistant varieties when possible</a:t>
            </a:r>
          </a:p>
          <a:p>
            <a:pPr lvl="1"/>
            <a:r>
              <a:rPr lang="en-US" dirty="0" smtClean="0">
                <a:solidFill>
                  <a:schemeClr val="tx1"/>
                </a:solidFill>
              </a:rPr>
              <a:t>resistant rootstocks</a:t>
            </a:r>
          </a:p>
        </p:txBody>
      </p:sp>
      <p:pic>
        <p:nvPicPr>
          <p:cNvPr id="6" name="Picture 5" descr="developing apple fruit with severe fire blight infection - the fruit is weeping and discolored.  Cultural control of fire blight is essential." title="apple fire bligh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44150" y="665584"/>
            <a:ext cx="3740946" cy="30301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ear shoot with fire blight." title="pear fire bligh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374" y="3492056"/>
            <a:ext cx="4127628" cy="27517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04119" y="6356350"/>
            <a:ext cx="3914503" cy="461665"/>
          </a:xfrm>
          <a:prstGeom prst="rect">
            <a:avLst/>
          </a:prstGeom>
          <a:noFill/>
        </p:spPr>
        <p:txBody>
          <a:bodyPr wrap="none" rtlCol="0">
            <a:spAutoFit/>
          </a:bodyPr>
          <a:lstStyle/>
          <a:p>
            <a:r>
              <a:rPr lang="en-US" dirty="0" smtClean="0"/>
              <a:t>photos: Ken Johnson, OSU</a:t>
            </a:r>
            <a:endParaRPr lang="en-US" dirty="0"/>
          </a:p>
        </p:txBody>
      </p:sp>
    </p:spTree>
    <p:extLst>
      <p:ext uri="{BB962C8B-B14F-4D97-AF65-F5344CB8AC3E}">
        <p14:creationId xmlns:p14="http://schemas.microsoft.com/office/powerpoint/2010/main" val="709094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Black" charset="0"/>
                <a:ea typeface="ＭＳ Ｐゴシック" charset="0"/>
                <a:cs typeface="ＭＳ Ｐゴシック" charset="0"/>
              </a:rPr>
              <a:t>Types of Fungicides</a:t>
            </a:r>
          </a:p>
        </p:txBody>
      </p:sp>
      <p:sp>
        <p:nvSpPr>
          <p:cNvPr id="3" name="Content Placeholder 2"/>
          <p:cNvSpPr>
            <a:spLocks noGrp="1"/>
          </p:cNvSpPr>
          <p:nvPr>
            <p:ph idx="1"/>
          </p:nvPr>
        </p:nvSpPr>
        <p:spPr>
          <a:xfrm>
            <a:off x="457200" y="1360488"/>
            <a:ext cx="8229600" cy="4765675"/>
          </a:xfrm>
        </p:spPr>
        <p:txBody>
          <a:bodyPr>
            <a:normAutofit fontScale="70000" lnSpcReduction="20000"/>
          </a:bodyPr>
          <a:lstStyle/>
          <a:p>
            <a:pPr eaLnBrk="1" hangingPunct="1">
              <a:defRPr/>
            </a:pPr>
            <a:r>
              <a:rPr lang="en-US" b="1" dirty="0">
                <a:solidFill>
                  <a:schemeClr val="tx1"/>
                </a:solidFill>
              </a:rPr>
              <a:t>Protectants</a:t>
            </a:r>
          </a:p>
          <a:p>
            <a:pPr lvl="1" eaLnBrk="1" hangingPunct="1">
              <a:defRPr/>
            </a:pPr>
            <a:r>
              <a:rPr lang="en-US" dirty="0">
                <a:solidFill>
                  <a:schemeClr val="accent6">
                    <a:lumMod val="75000"/>
                  </a:schemeClr>
                </a:solidFill>
              </a:rPr>
              <a:t>Salts and mineral oils (NC)</a:t>
            </a:r>
          </a:p>
          <a:p>
            <a:pPr lvl="1" eaLnBrk="1" hangingPunct="1">
              <a:defRPr/>
            </a:pPr>
            <a:r>
              <a:rPr lang="en-US" dirty="0">
                <a:solidFill>
                  <a:schemeClr val="accent6">
                    <a:lumMod val="75000"/>
                  </a:schemeClr>
                </a:solidFill>
              </a:rPr>
              <a:t>Copper formulations (M1)</a:t>
            </a:r>
          </a:p>
          <a:p>
            <a:pPr lvl="1" eaLnBrk="1" hangingPunct="1">
              <a:defRPr/>
            </a:pPr>
            <a:r>
              <a:rPr lang="en-US" dirty="0">
                <a:solidFill>
                  <a:schemeClr val="accent6">
                    <a:lumMod val="75000"/>
                  </a:schemeClr>
                </a:solidFill>
              </a:rPr>
              <a:t>Lime and Lime sulfur (M2)</a:t>
            </a:r>
          </a:p>
          <a:p>
            <a:pPr lvl="1" eaLnBrk="1" hangingPunct="1">
              <a:defRPr/>
            </a:pPr>
            <a:r>
              <a:rPr lang="en-US" dirty="0">
                <a:solidFill>
                  <a:srgbClr val="FF0000"/>
                </a:solidFill>
              </a:rPr>
              <a:t>EBDCs, </a:t>
            </a:r>
            <a:r>
              <a:rPr lang="en-US" dirty="0" smtClean="0">
                <a:solidFill>
                  <a:srgbClr val="FF0000"/>
                </a:solidFill>
              </a:rPr>
              <a:t>etc. (</a:t>
            </a:r>
            <a:r>
              <a:rPr lang="en-US" dirty="0">
                <a:solidFill>
                  <a:srgbClr val="FF0000"/>
                </a:solidFill>
              </a:rPr>
              <a:t>M3)</a:t>
            </a:r>
          </a:p>
          <a:p>
            <a:pPr lvl="1" eaLnBrk="1" hangingPunct="1">
              <a:defRPr/>
            </a:pPr>
            <a:r>
              <a:rPr lang="en-US" dirty="0" err="1">
                <a:solidFill>
                  <a:schemeClr val="accent5">
                    <a:lumMod val="75000"/>
                  </a:schemeClr>
                </a:solidFill>
              </a:rPr>
              <a:t>Captan</a:t>
            </a:r>
            <a:r>
              <a:rPr lang="en-US" dirty="0">
                <a:solidFill>
                  <a:schemeClr val="accent5">
                    <a:lumMod val="75000"/>
                  </a:schemeClr>
                </a:solidFill>
              </a:rPr>
              <a:t> (M4)</a:t>
            </a:r>
          </a:p>
          <a:p>
            <a:pPr lvl="1" eaLnBrk="1" hangingPunct="1">
              <a:defRPr/>
            </a:pPr>
            <a:r>
              <a:rPr lang="en-US" dirty="0" err="1">
                <a:solidFill>
                  <a:schemeClr val="accent5">
                    <a:lumMod val="75000"/>
                  </a:schemeClr>
                </a:solidFill>
              </a:rPr>
              <a:t>Chlorothalonil</a:t>
            </a:r>
            <a:r>
              <a:rPr lang="en-US" dirty="0">
                <a:solidFill>
                  <a:schemeClr val="accent5">
                    <a:lumMod val="75000"/>
                  </a:schemeClr>
                </a:solidFill>
              </a:rPr>
              <a:t> (M5)</a:t>
            </a:r>
          </a:p>
          <a:p>
            <a:pPr lvl="1" eaLnBrk="1" hangingPunct="1">
              <a:defRPr/>
            </a:pPr>
            <a:r>
              <a:rPr lang="en-US" dirty="0" err="1" smtClean="0">
                <a:solidFill>
                  <a:srgbClr val="008000"/>
                </a:solidFill>
              </a:rPr>
              <a:t>Biologicals</a:t>
            </a:r>
            <a:endParaRPr lang="en-US" dirty="0" smtClean="0">
              <a:solidFill>
                <a:srgbClr val="008000"/>
              </a:solidFill>
            </a:endParaRPr>
          </a:p>
          <a:p>
            <a:pPr eaLnBrk="1" hangingPunct="1">
              <a:defRPr/>
            </a:pPr>
            <a:r>
              <a:rPr lang="en-US" b="1" dirty="0" err="1" smtClean="0">
                <a:solidFill>
                  <a:schemeClr val="tx1"/>
                </a:solidFill>
              </a:rPr>
              <a:t>Systemics</a:t>
            </a:r>
            <a:endParaRPr lang="en-US" b="1" dirty="0">
              <a:solidFill>
                <a:schemeClr val="tx1"/>
              </a:solidFill>
            </a:endParaRPr>
          </a:p>
          <a:p>
            <a:pPr lvl="1">
              <a:defRPr/>
            </a:pPr>
            <a:r>
              <a:rPr lang="en-US" dirty="0" err="1" smtClean="0">
                <a:solidFill>
                  <a:srgbClr val="E61DDA"/>
                </a:solidFill>
              </a:rPr>
              <a:t>Strobilurins</a:t>
            </a:r>
            <a:r>
              <a:rPr lang="en-US" dirty="0" smtClean="0">
                <a:solidFill>
                  <a:srgbClr val="E61DDA"/>
                </a:solidFill>
              </a:rPr>
              <a:t> (11)</a:t>
            </a:r>
          </a:p>
          <a:p>
            <a:pPr lvl="1">
              <a:defRPr/>
            </a:pPr>
            <a:r>
              <a:rPr lang="en-US" dirty="0" smtClean="0">
                <a:solidFill>
                  <a:srgbClr val="A79B12"/>
                </a:solidFill>
              </a:rPr>
              <a:t>SIs (Sterol Inhibitors) (3)</a:t>
            </a:r>
          </a:p>
          <a:p>
            <a:pPr lvl="1">
              <a:defRPr/>
            </a:pPr>
            <a:r>
              <a:rPr lang="en-US" dirty="0" err="1" smtClean="0">
                <a:solidFill>
                  <a:schemeClr val="tx2">
                    <a:lumMod val="60000"/>
                    <a:lumOff val="40000"/>
                  </a:schemeClr>
                </a:solidFill>
              </a:rPr>
              <a:t>Phosphonates</a:t>
            </a:r>
            <a:r>
              <a:rPr lang="en-US" dirty="0" smtClean="0">
                <a:solidFill>
                  <a:schemeClr val="tx2">
                    <a:lumMod val="60000"/>
                    <a:lumOff val="40000"/>
                  </a:schemeClr>
                </a:solidFill>
              </a:rPr>
              <a:t> (33)</a:t>
            </a:r>
          </a:p>
          <a:p>
            <a:pPr lvl="1">
              <a:defRPr/>
            </a:pPr>
            <a:r>
              <a:rPr lang="en-US" dirty="0" err="1" smtClean="0">
                <a:solidFill>
                  <a:srgbClr val="008000"/>
                </a:solidFill>
              </a:rPr>
              <a:t>Ridomil</a:t>
            </a:r>
            <a:r>
              <a:rPr lang="en-US" dirty="0" smtClean="0">
                <a:solidFill>
                  <a:srgbClr val="008000"/>
                </a:solidFill>
              </a:rPr>
              <a:t> (4)</a:t>
            </a:r>
          </a:p>
          <a:p>
            <a:pPr lvl="1">
              <a:defRPr/>
            </a:pPr>
            <a:r>
              <a:rPr lang="en-US" dirty="0" smtClean="0">
                <a:solidFill>
                  <a:srgbClr val="0000FF"/>
                </a:solidFill>
              </a:rPr>
              <a:t>SDHIs (7, 9)</a:t>
            </a:r>
          </a:p>
          <a:p>
            <a:pPr lvl="1">
              <a:defRPr/>
            </a:pPr>
            <a:r>
              <a:rPr lang="en-US" dirty="0" smtClean="0">
                <a:solidFill>
                  <a:srgbClr val="000000"/>
                </a:solidFill>
              </a:rPr>
              <a:t>Other… (2, 40, 43)</a:t>
            </a:r>
          </a:p>
          <a:p>
            <a:pPr>
              <a:defRPr/>
            </a:pPr>
            <a:r>
              <a:rPr lang="en-US" b="1" dirty="0" smtClean="0">
                <a:solidFill>
                  <a:srgbClr val="000000"/>
                </a:solidFill>
              </a:rPr>
              <a:t>Pre-mixes</a:t>
            </a:r>
          </a:p>
          <a:p>
            <a:pPr>
              <a:defRPr/>
            </a:pPr>
            <a:r>
              <a:rPr lang="en-US" b="1" dirty="0" smtClean="0">
                <a:solidFill>
                  <a:schemeClr val="tx1"/>
                </a:solidFill>
              </a:rPr>
              <a:t>Antibiotics</a:t>
            </a:r>
            <a:endParaRPr lang="en-US"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532" y="658915"/>
            <a:ext cx="3825268" cy="701912"/>
          </a:xfrm>
        </p:spPr>
        <p:txBody>
          <a:bodyPr>
            <a:normAutofit fontScale="90000"/>
          </a:bodyPr>
          <a:lstStyle/>
          <a:p>
            <a:r>
              <a:rPr lang="en-US" dirty="0" smtClean="0"/>
              <a:t>Fruit Management Guide</a:t>
            </a:r>
            <a:endParaRPr lang="en-US" dirty="0"/>
          </a:p>
        </p:txBody>
      </p:sp>
      <p:sp>
        <p:nvSpPr>
          <p:cNvPr id="43009" name="Content Placeholder 1"/>
          <p:cNvSpPr>
            <a:spLocks noGrp="1"/>
          </p:cNvSpPr>
          <p:nvPr>
            <p:ph idx="1"/>
          </p:nvPr>
        </p:nvSpPr>
        <p:spPr bwMode="auto">
          <a:xfrm>
            <a:off x="457200" y="1360828"/>
            <a:ext cx="3590567" cy="47653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Char char="•"/>
            </a:pPr>
            <a:r>
              <a:rPr lang="en-US" dirty="0">
                <a:solidFill>
                  <a:srgbClr val="000000"/>
                </a:solidFill>
                <a:latin typeface="Arial" charset="0"/>
                <a:ea typeface="ＭＳ Ｐゴシック" charset="0"/>
                <a:cs typeface="Gotham Book" charset="0"/>
              </a:rPr>
              <a:t>See p.52 of Fruit Management Guide 2016</a:t>
            </a:r>
          </a:p>
          <a:p>
            <a:pPr>
              <a:buFont typeface="Arial" charset="0"/>
              <a:buChar char="•"/>
            </a:pPr>
            <a:r>
              <a:rPr lang="en-US" dirty="0">
                <a:solidFill>
                  <a:srgbClr val="000000"/>
                </a:solidFill>
                <a:latin typeface="Arial" charset="0"/>
                <a:ea typeface="ＭＳ Ｐゴシック" charset="0"/>
                <a:cs typeface="Gotham Book" charset="0"/>
              </a:rPr>
              <a:t>“Fruit fungicides that have a shared mode of action”</a:t>
            </a:r>
          </a:p>
        </p:txBody>
      </p:sp>
      <p:pic>
        <p:nvPicPr>
          <p:cNvPr id="4" name="Picture 3" descr="image of the cover of the 328-page &quot;Michigan Fruit Management Guide 2016.&quot;" title="Fruit Management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7767" y="0"/>
            <a:ext cx="5096233" cy="6858000"/>
          </a:xfrm>
          <a:prstGeom prst="rect">
            <a:avLst/>
          </a:prstGeom>
          <a:ln>
            <a:solidFill>
              <a:srgbClr val="000000"/>
            </a:solidFill>
          </a:ln>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5" descr="chart available in the Fruit Management Guide for referencing which fungicides belong to the same chemical class, also known as Fungicide Resistance Action Codes (FRAC)" title="FRAC code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554163" y="-295275"/>
            <a:ext cx="6248400" cy="8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descr="Closeup"/>
          <p:cNvGrpSpPr>
            <a:grpSpLocks/>
          </p:cNvGrpSpPr>
          <p:nvPr/>
        </p:nvGrpSpPr>
        <p:grpSpPr bwMode="auto">
          <a:xfrm>
            <a:off x="379413" y="3127375"/>
            <a:ext cx="3314700" cy="1401763"/>
            <a:chOff x="379413" y="3127375"/>
            <a:chExt cx="3314700" cy="1401763"/>
          </a:xfrm>
        </p:grpSpPr>
        <p:pic>
          <p:nvPicPr>
            <p:cNvPr id="44043" name="Picture 6" descr="FRAC pag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1683544" y="1823244"/>
              <a:ext cx="706438" cy="33147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185863" y="4325938"/>
              <a:ext cx="850900" cy="203200"/>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 name="Straight Connector 9"/>
            <p:cNvCxnSpPr>
              <a:stCxn id="8" idx="2"/>
              <a:endCxn id="44043" idx="1"/>
            </p:cNvCxnSpPr>
            <p:nvPr/>
          </p:nvCxnSpPr>
          <p:spPr>
            <a:xfrm flipV="1">
              <a:off x="1611313" y="3833813"/>
              <a:ext cx="425450" cy="695325"/>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3" name="Group 2" descr="Group"/>
          <p:cNvGrpSpPr>
            <a:grpSpLocks/>
          </p:cNvGrpSpPr>
          <p:nvPr/>
        </p:nvGrpSpPr>
        <p:grpSpPr bwMode="auto">
          <a:xfrm>
            <a:off x="2497138" y="4349750"/>
            <a:ext cx="3937000" cy="1349375"/>
            <a:chOff x="2497138" y="4349750"/>
            <a:chExt cx="3937000" cy="1349375"/>
          </a:xfrm>
        </p:grpSpPr>
        <p:sp>
          <p:nvSpPr>
            <p:cNvPr id="13" name="Rectangle 12"/>
            <p:cNvSpPr/>
            <p:nvPr/>
          </p:nvSpPr>
          <p:spPr>
            <a:xfrm>
              <a:off x="5399088" y="4349750"/>
              <a:ext cx="1035050" cy="203200"/>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4041" name="Picture 13" descr="FRAC pag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3932238" y="3557588"/>
              <a:ext cx="706437" cy="35766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5" name="Straight Connector 14"/>
            <p:cNvCxnSpPr>
              <a:stCxn id="44041" idx="3"/>
              <a:endCxn id="13" idx="0"/>
            </p:cNvCxnSpPr>
            <p:nvPr/>
          </p:nvCxnSpPr>
          <p:spPr>
            <a:xfrm flipV="1">
              <a:off x="4286250" y="4349750"/>
              <a:ext cx="1630363" cy="642938"/>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 name="Group 3" descr="Group"/>
          <p:cNvGrpSpPr>
            <a:grpSpLocks/>
          </p:cNvGrpSpPr>
          <p:nvPr/>
        </p:nvGrpSpPr>
        <p:grpSpPr bwMode="auto">
          <a:xfrm>
            <a:off x="4822825" y="1338263"/>
            <a:ext cx="3576638" cy="2778125"/>
            <a:chOff x="4822825" y="1338263"/>
            <a:chExt cx="3576638" cy="2778125"/>
          </a:xfrm>
        </p:grpSpPr>
        <p:pic>
          <p:nvPicPr>
            <p:cNvPr id="44037" name="Picture 17" descr="FRAC page"/>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5622131" y="1339057"/>
              <a:ext cx="1978025" cy="35766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5399088" y="1338263"/>
              <a:ext cx="1035050" cy="530225"/>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0" name="Straight Connector 19"/>
            <p:cNvCxnSpPr>
              <a:stCxn id="44037" idx="3"/>
              <a:endCxn id="19" idx="0"/>
            </p:cNvCxnSpPr>
            <p:nvPr/>
          </p:nvCxnSpPr>
          <p:spPr>
            <a:xfrm flipH="1" flipV="1">
              <a:off x="5916613" y="1338263"/>
              <a:ext cx="695325" cy="80010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6" name="Title 1" hidden="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latin typeface="Arial Black" charset="0"/>
                <a:ea typeface="ＭＳ Ｐゴシック" charset="0"/>
                <a:cs typeface="ＭＳ Ｐゴシック" charset="0"/>
              </a:rPr>
              <a:t>Table 3. Fruit fungicides that have a shared mode of action</a:t>
            </a:r>
            <a:endParaRPr lang="en-US" dirty="0">
              <a:latin typeface="Arial Black"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Black" charset="0"/>
                <a:ea typeface="ＭＳ Ｐゴシック" charset="0"/>
                <a:cs typeface="ＭＳ Ｐゴシック" charset="0"/>
              </a:rPr>
              <a:t>Rotating Fungicides</a:t>
            </a:r>
          </a:p>
        </p:txBody>
      </p:sp>
      <p:sp>
        <p:nvSpPr>
          <p:cNvPr id="5" name="Rectangle 3"/>
          <p:cNvSpPr>
            <a:spLocks noGrp="1" noChangeArrowheads="1"/>
          </p:cNvSpPr>
          <p:nvPr>
            <p:ph idx="1"/>
          </p:nvPr>
        </p:nvSpPr>
        <p:spPr>
          <a:xfrm>
            <a:off x="457200" y="1360488"/>
            <a:ext cx="8229600" cy="4927600"/>
          </a:xfrm>
        </p:spPr>
        <p:txBody>
          <a:bodyPr>
            <a:normAutofit/>
          </a:bodyPr>
          <a:lstStyle/>
          <a:p>
            <a:pPr eaLnBrk="1" hangingPunct="1">
              <a:defRPr/>
            </a:pPr>
            <a:r>
              <a:rPr lang="en-US" b="1" dirty="0" smtClean="0">
                <a:solidFill>
                  <a:schemeClr val="tx1"/>
                </a:solidFill>
              </a:rPr>
              <a:t>Spray program example:</a:t>
            </a:r>
          </a:p>
          <a:p>
            <a:pPr lvl="1" eaLnBrk="1" hangingPunct="1">
              <a:defRPr/>
            </a:pPr>
            <a:r>
              <a:rPr lang="en-US" b="1" dirty="0" smtClean="0">
                <a:solidFill>
                  <a:schemeClr val="tx1"/>
                </a:solidFill>
              </a:rPr>
              <a:t>5/19 – </a:t>
            </a:r>
            <a:r>
              <a:rPr lang="en-US" b="1" dirty="0" err="1" smtClean="0">
                <a:solidFill>
                  <a:schemeClr val="tx1"/>
                </a:solidFill>
              </a:rPr>
              <a:t>Koverall</a:t>
            </a:r>
            <a:endParaRPr lang="en-US" b="1" dirty="0" smtClean="0">
              <a:solidFill>
                <a:schemeClr val="tx1"/>
              </a:solidFill>
            </a:endParaRPr>
          </a:p>
          <a:p>
            <a:pPr lvl="1" eaLnBrk="1" hangingPunct="1">
              <a:defRPr/>
            </a:pPr>
            <a:r>
              <a:rPr lang="en-US" b="1" dirty="0" smtClean="0">
                <a:solidFill>
                  <a:schemeClr val="tx1"/>
                </a:solidFill>
              </a:rPr>
              <a:t>6/3 – </a:t>
            </a:r>
            <a:r>
              <a:rPr lang="en-US" b="1" dirty="0" err="1" smtClean="0">
                <a:solidFill>
                  <a:schemeClr val="tx1"/>
                </a:solidFill>
              </a:rPr>
              <a:t>Koverall</a:t>
            </a:r>
            <a:endParaRPr lang="en-US" b="1" dirty="0" smtClean="0">
              <a:solidFill>
                <a:schemeClr val="tx1"/>
              </a:solidFill>
            </a:endParaRPr>
          </a:p>
          <a:p>
            <a:pPr lvl="1" eaLnBrk="1" hangingPunct="1">
              <a:defRPr/>
            </a:pPr>
            <a:r>
              <a:rPr lang="en-US" b="1" dirty="0" smtClean="0">
                <a:solidFill>
                  <a:schemeClr val="tx1"/>
                </a:solidFill>
              </a:rPr>
              <a:t>6/16 – </a:t>
            </a:r>
            <a:r>
              <a:rPr lang="en-US" b="1" dirty="0" err="1" smtClean="0">
                <a:solidFill>
                  <a:schemeClr val="tx1"/>
                </a:solidFill>
              </a:rPr>
              <a:t>Orius</a:t>
            </a:r>
            <a:r>
              <a:rPr lang="en-US" b="1" dirty="0" smtClean="0">
                <a:solidFill>
                  <a:schemeClr val="tx1"/>
                </a:solidFill>
              </a:rPr>
              <a:t> + </a:t>
            </a:r>
            <a:r>
              <a:rPr lang="en-US" b="1" dirty="0" err="1" smtClean="0">
                <a:solidFill>
                  <a:schemeClr val="tx1"/>
                </a:solidFill>
              </a:rPr>
              <a:t>Ziram</a:t>
            </a:r>
            <a:endParaRPr lang="en-US" b="1" dirty="0" smtClean="0">
              <a:solidFill>
                <a:schemeClr val="tx1"/>
              </a:solidFill>
            </a:endParaRPr>
          </a:p>
          <a:p>
            <a:pPr lvl="1" eaLnBrk="1" hangingPunct="1">
              <a:defRPr/>
            </a:pPr>
            <a:r>
              <a:rPr lang="en-US" b="1" dirty="0" smtClean="0">
                <a:solidFill>
                  <a:schemeClr val="tx1"/>
                </a:solidFill>
              </a:rPr>
              <a:t>6/29 – Rally + </a:t>
            </a:r>
            <a:r>
              <a:rPr lang="en-US" b="1" dirty="0" err="1" smtClean="0">
                <a:solidFill>
                  <a:schemeClr val="tx1"/>
                </a:solidFill>
              </a:rPr>
              <a:t>Ziram</a:t>
            </a:r>
            <a:endParaRPr lang="en-US" b="1" dirty="0" smtClean="0">
              <a:solidFill>
                <a:schemeClr val="tx1"/>
              </a:solidFill>
            </a:endParaRPr>
          </a:p>
          <a:p>
            <a:pPr lvl="1" eaLnBrk="1" hangingPunct="1">
              <a:defRPr/>
            </a:pPr>
            <a:r>
              <a:rPr lang="en-US" b="1" dirty="0" smtClean="0">
                <a:solidFill>
                  <a:schemeClr val="tx1"/>
                </a:solidFill>
              </a:rPr>
              <a:t>7/12 – Rally + </a:t>
            </a:r>
            <a:r>
              <a:rPr lang="en-US" b="1" dirty="0" err="1" smtClean="0">
                <a:solidFill>
                  <a:schemeClr val="tx1"/>
                </a:solidFill>
              </a:rPr>
              <a:t>Ziram</a:t>
            </a:r>
            <a:endParaRPr lang="en-US" b="1" dirty="0" smtClean="0">
              <a:solidFill>
                <a:schemeClr val="tx1"/>
              </a:solidFill>
            </a:endParaRPr>
          </a:p>
          <a:p>
            <a:pPr lvl="1" eaLnBrk="1" hangingPunct="1">
              <a:defRPr/>
            </a:pPr>
            <a:r>
              <a:rPr lang="en-US" b="1" dirty="0" smtClean="0">
                <a:solidFill>
                  <a:schemeClr val="tx1"/>
                </a:solidFill>
              </a:rPr>
              <a:t>8/7 – Rally</a:t>
            </a:r>
          </a:p>
          <a:p>
            <a:pPr lvl="1" eaLnBrk="1" hangingPunct="1">
              <a:defRPr/>
            </a:pPr>
            <a:r>
              <a:rPr lang="en-US" b="1" dirty="0" smtClean="0">
                <a:solidFill>
                  <a:schemeClr val="tx1"/>
                </a:solidFill>
              </a:rPr>
              <a:t>8/23 – Rally</a:t>
            </a:r>
          </a:p>
          <a:p>
            <a:pPr lvl="1" eaLnBrk="1" hangingPunct="1">
              <a:defRPr/>
            </a:pPr>
            <a:endParaRPr lang="en-US" b="1" dirty="0" smtClean="0">
              <a:solidFill>
                <a:schemeClr val="tx1"/>
              </a:solidFill>
            </a:endParaRPr>
          </a:p>
          <a:p>
            <a:pPr lvl="1" eaLnBrk="1" hangingPunct="1">
              <a:defRPr/>
            </a:pPr>
            <a:endParaRPr lang="en-US" b="1"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ray program example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1554" y="1396568"/>
            <a:ext cx="5067300" cy="3949700"/>
          </a:xfrm>
          <a:prstGeom prst="rect">
            <a:avLst/>
          </a:prstGeom>
        </p:spPr>
      </p:pic>
      <p:sp>
        <p:nvSpPr>
          <p:cNvPr id="47105"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Black" charset="0"/>
                <a:ea typeface="ＭＳ Ｐゴシック" charset="0"/>
                <a:cs typeface="ＭＳ Ｐゴシック" charset="0"/>
              </a:rPr>
              <a:t>Rotating Fungicides</a:t>
            </a:r>
          </a:p>
        </p:txBody>
      </p:sp>
      <p:sp>
        <p:nvSpPr>
          <p:cNvPr id="2" name="Left Arrow 1" descr="Arrow"/>
          <p:cNvSpPr/>
          <p:nvPr/>
        </p:nvSpPr>
        <p:spPr>
          <a:xfrm rot="3562660">
            <a:off x="3973571" y="3933478"/>
            <a:ext cx="871538" cy="719138"/>
          </a:xfrm>
          <a:prstGeom prst="lef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6" name="Left Arrow 5" descr="Arrow"/>
          <p:cNvSpPr/>
          <p:nvPr/>
        </p:nvSpPr>
        <p:spPr>
          <a:xfrm rot="2377917">
            <a:off x="3013134" y="4773266"/>
            <a:ext cx="1317625" cy="719137"/>
          </a:xfrm>
          <a:prstGeom prst="leftArrow">
            <a:avLst/>
          </a:prstGeom>
          <a:solidFill>
            <a:srgbClr val="A79B12"/>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47109" name="TextBox 2"/>
          <p:cNvSpPr txBox="1">
            <a:spLocks noChangeArrowheads="1"/>
          </p:cNvSpPr>
          <p:nvPr/>
        </p:nvSpPr>
        <p:spPr bwMode="auto">
          <a:xfrm>
            <a:off x="4564121" y="4509741"/>
            <a:ext cx="46739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err="1" smtClean="0">
                <a:solidFill>
                  <a:srgbClr val="FF0000"/>
                </a:solidFill>
              </a:rPr>
              <a:t>Ziram</a:t>
            </a:r>
            <a:r>
              <a:rPr lang="en-US" sz="2800" b="1" dirty="0" smtClean="0">
                <a:solidFill>
                  <a:srgbClr val="FF0000"/>
                </a:solidFill>
              </a:rPr>
              <a:t> and </a:t>
            </a:r>
            <a:r>
              <a:rPr lang="en-US" sz="2800" b="1" dirty="0" err="1" smtClean="0">
                <a:solidFill>
                  <a:srgbClr val="FF0000"/>
                </a:solidFill>
              </a:rPr>
              <a:t>Koverall</a:t>
            </a:r>
            <a:r>
              <a:rPr lang="en-US" sz="2800" b="1" dirty="0" smtClean="0">
                <a:solidFill>
                  <a:srgbClr val="FF0000"/>
                </a:solidFill>
              </a:rPr>
              <a:t> are</a:t>
            </a:r>
          </a:p>
          <a:p>
            <a:pPr eaLnBrk="1" hangingPunct="1"/>
            <a:r>
              <a:rPr lang="en-US" sz="2800" b="1" dirty="0" err="1" smtClean="0">
                <a:solidFill>
                  <a:srgbClr val="FF0000"/>
                </a:solidFill>
              </a:rPr>
              <a:t>Bis</a:t>
            </a:r>
            <a:r>
              <a:rPr lang="en-US" sz="2800" b="1" dirty="0" err="1">
                <a:solidFill>
                  <a:srgbClr val="FF0000"/>
                </a:solidFill>
              </a:rPr>
              <a:t>-dithiocarbamates</a:t>
            </a:r>
            <a:r>
              <a:rPr lang="en-US" sz="2800" b="1" dirty="0">
                <a:solidFill>
                  <a:srgbClr val="FF0000"/>
                </a:solidFill>
              </a:rPr>
              <a:t> (M3)</a:t>
            </a:r>
          </a:p>
        </p:txBody>
      </p:sp>
      <p:sp>
        <p:nvSpPr>
          <p:cNvPr id="47110" name="TextBox 3"/>
          <p:cNvSpPr txBox="1">
            <a:spLocks noChangeArrowheads="1"/>
          </p:cNvSpPr>
          <p:nvPr/>
        </p:nvSpPr>
        <p:spPr bwMode="auto">
          <a:xfrm>
            <a:off x="4065646" y="5405091"/>
            <a:ext cx="34762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smtClean="0">
                <a:solidFill>
                  <a:srgbClr val="A79B12"/>
                </a:solidFill>
              </a:rPr>
              <a:t>Rally and </a:t>
            </a:r>
            <a:r>
              <a:rPr lang="en-US" sz="2800" b="1" dirty="0" err="1" smtClean="0">
                <a:solidFill>
                  <a:srgbClr val="A79B12"/>
                </a:solidFill>
              </a:rPr>
              <a:t>Orius</a:t>
            </a:r>
            <a:endParaRPr lang="en-US" sz="2800" b="1" dirty="0" smtClean="0">
              <a:solidFill>
                <a:srgbClr val="A79B12"/>
              </a:solidFill>
            </a:endParaRPr>
          </a:p>
          <a:p>
            <a:pPr eaLnBrk="1" hangingPunct="1"/>
            <a:r>
              <a:rPr lang="en-US" sz="2800" b="1" dirty="0" smtClean="0">
                <a:solidFill>
                  <a:srgbClr val="A79B12"/>
                </a:solidFill>
              </a:rPr>
              <a:t>Sterol </a:t>
            </a:r>
            <a:r>
              <a:rPr lang="en-US" sz="2800" b="1" dirty="0">
                <a:solidFill>
                  <a:srgbClr val="A79B12"/>
                </a:solidFill>
              </a:rPr>
              <a:t>Inhibitors (3)</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Black" charset="0"/>
                <a:ea typeface="ＭＳ Ｐゴシック" charset="0"/>
                <a:cs typeface="ＭＳ Ｐゴシック" charset="0"/>
              </a:rPr>
              <a:t>Rotating Fungicides</a:t>
            </a:r>
          </a:p>
        </p:txBody>
      </p:sp>
      <p:sp>
        <p:nvSpPr>
          <p:cNvPr id="5" name="Rectangle 3"/>
          <p:cNvSpPr>
            <a:spLocks noGrp="1" noChangeArrowheads="1"/>
          </p:cNvSpPr>
          <p:nvPr>
            <p:ph idx="1"/>
          </p:nvPr>
        </p:nvSpPr>
        <p:spPr>
          <a:xfrm>
            <a:off x="457200" y="1360488"/>
            <a:ext cx="8229600" cy="4927600"/>
          </a:xfrm>
        </p:spPr>
        <p:txBody>
          <a:bodyPr>
            <a:normAutofit/>
          </a:bodyPr>
          <a:lstStyle/>
          <a:p>
            <a:pPr eaLnBrk="1" hangingPunct="1">
              <a:defRPr/>
            </a:pPr>
            <a:r>
              <a:rPr lang="en-US" b="1" dirty="0" smtClean="0">
                <a:solidFill>
                  <a:schemeClr val="tx1"/>
                </a:solidFill>
              </a:rPr>
              <a:t>Spray program example (with rotation):</a:t>
            </a:r>
          </a:p>
          <a:p>
            <a:pPr lvl="1" eaLnBrk="1" hangingPunct="1">
              <a:defRPr/>
            </a:pPr>
            <a:r>
              <a:rPr lang="en-US" b="1" dirty="0" smtClean="0">
                <a:solidFill>
                  <a:schemeClr val="tx1"/>
                </a:solidFill>
              </a:rPr>
              <a:t>5/19 – </a:t>
            </a:r>
            <a:r>
              <a:rPr lang="en-US" b="1" dirty="0" err="1" smtClean="0">
                <a:solidFill>
                  <a:srgbClr val="FF0000"/>
                </a:solidFill>
              </a:rPr>
              <a:t>Koverall</a:t>
            </a:r>
            <a:endParaRPr lang="en-US" b="1" dirty="0" smtClean="0">
              <a:solidFill>
                <a:srgbClr val="FF0000"/>
              </a:solidFill>
            </a:endParaRPr>
          </a:p>
          <a:p>
            <a:pPr lvl="1" eaLnBrk="1" hangingPunct="1">
              <a:defRPr/>
            </a:pPr>
            <a:r>
              <a:rPr lang="en-US" b="1" i="1" dirty="0" smtClean="0">
                <a:solidFill>
                  <a:schemeClr val="tx1"/>
                </a:solidFill>
              </a:rPr>
              <a:t>6/</a:t>
            </a:r>
            <a:r>
              <a:rPr lang="en-US" b="1" i="1" dirty="0">
                <a:solidFill>
                  <a:schemeClr val="tx1"/>
                </a:solidFill>
              </a:rPr>
              <a:t>3 </a:t>
            </a:r>
            <a:r>
              <a:rPr lang="en-US" b="1" dirty="0" err="1" smtClean="0">
                <a:solidFill>
                  <a:srgbClr val="31859C"/>
                </a:solidFill>
              </a:rPr>
              <a:t>Captan</a:t>
            </a:r>
            <a:r>
              <a:rPr lang="en-US" b="1" dirty="0" smtClean="0">
                <a:solidFill>
                  <a:srgbClr val="31859C"/>
                </a:solidFill>
              </a:rPr>
              <a:t> </a:t>
            </a:r>
          </a:p>
          <a:p>
            <a:pPr lvl="1" eaLnBrk="1" hangingPunct="1">
              <a:defRPr/>
            </a:pPr>
            <a:r>
              <a:rPr lang="en-US" b="1" dirty="0" smtClean="0">
                <a:solidFill>
                  <a:schemeClr val="tx1"/>
                </a:solidFill>
              </a:rPr>
              <a:t>6/16 – </a:t>
            </a:r>
            <a:r>
              <a:rPr lang="en-US" b="1" dirty="0" err="1" smtClean="0">
                <a:solidFill>
                  <a:srgbClr val="A79B12"/>
                </a:solidFill>
              </a:rPr>
              <a:t>Orius</a:t>
            </a:r>
            <a:r>
              <a:rPr lang="en-US" b="1" dirty="0" smtClean="0">
                <a:solidFill>
                  <a:schemeClr val="tx1"/>
                </a:solidFill>
              </a:rPr>
              <a:t> </a:t>
            </a:r>
            <a:r>
              <a:rPr lang="en-US" b="1" dirty="0" smtClean="0">
                <a:solidFill>
                  <a:srgbClr val="FF0000"/>
                </a:solidFill>
              </a:rPr>
              <a:t>+ </a:t>
            </a:r>
            <a:r>
              <a:rPr lang="en-US" b="1" dirty="0" err="1" smtClean="0">
                <a:solidFill>
                  <a:srgbClr val="FF0000"/>
                </a:solidFill>
              </a:rPr>
              <a:t>Ziram</a:t>
            </a:r>
            <a:endParaRPr lang="en-US" b="1" dirty="0" smtClean="0">
              <a:solidFill>
                <a:srgbClr val="FF0000"/>
              </a:solidFill>
            </a:endParaRPr>
          </a:p>
          <a:p>
            <a:pPr lvl="1" eaLnBrk="1" hangingPunct="1">
              <a:defRPr/>
            </a:pPr>
            <a:r>
              <a:rPr lang="en-US" b="1" i="1" dirty="0" smtClean="0">
                <a:solidFill>
                  <a:schemeClr val="tx1"/>
                </a:solidFill>
              </a:rPr>
              <a:t>6/29 </a:t>
            </a:r>
            <a:r>
              <a:rPr lang="en-US" b="1" i="1" dirty="0" err="1" smtClean="0">
                <a:solidFill>
                  <a:schemeClr val="accent1"/>
                </a:solidFill>
              </a:rPr>
              <a:t>Phostrol</a:t>
            </a:r>
            <a:r>
              <a:rPr lang="en-US" b="1" i="1" dirty="0" smtClean="0">
                <a:solidFill>
                  <a:schemeClr val="accent1"/>
                </a:solidFill>
              </a:rPr>
              <a:t> </a:t>
            </a:r>
          </a:p>
          <a:p>
            <a:pPr lvl="1" eaLnBrk="1" hangingPunct="1">
              <a:defRPr/>
            </a:pPr>
            <a:r>
              <a:rPr lang="en-US" b="1" dirty="0" smtClean="0">
                <a:solidFill>
                  <a:schemeClr val="tx1"/>
                </a:solidFill>
              </a:rPr>
              <a:t>7/12 – </a:t>
            </a:r>
            <a:r>
              <a:rPr lang="en-US" b="1" dirty="0" smtClean="0">
                <a:solidFill>
                  <a:srgbClr val="A79B12"/>
                </a:solidFill>
              </a:rPr>
              <a:t>Rally</a:t>
            </a:r>
            <a:r>
              <a:rPr lang="en-US" b="1" dirty="0" smtClean="0">
                <a:solidFill>
                  <a:schemeClr val="tx1"/>
                </a:solidFill>
              </a:rPr>
              <a:t> </a:t>
            </a:r>
            <a:r>
              <a:rPr lang="en-US" b="1" dirty="0" smtClean="0">
                <a:solidFill>
                  <a:srgbClr val="FF0000"/>
                </a:solidFill>
              </a:rPr>
              <a:t>+ </a:t>
            </a:r>
            <a:r>
              <a:rPr lang="en-US" b="1" dirty="0" err="1" smtClean="0">
                <a:solidFill>
                  <a:srgbClr val="FF0000"/>
                </a:solidFill>
              </a:rPr>
              <a:t>Ziram</a:t>
            </a:r>
            <a:endParaRPr lang="en-US" b="1" dirty="0" smtClean="0">
              <a:solidFill>
                <a:srgbClr val="FF0000"/>
              </a:solidFill>
            </a:endParaRPr>
          </a:p>
          <a:p>
            <a:pPr lvl="1" eaLnBrk="1" hangingPunct="1">
              <a:defRPr/>
            </a:pPr>
            <a:r>
              <a:rPr lang="en-US" b="1" i="1" dirty="0" smtClean="0">
                <a:solidFill>
                  <a:schemeClr val="tx1"/>
                </a:solidFill>
              </a:rPr>
              <a:t>8/7 </a:t>
            </a:r>
            <a:r>
              <a:rPr lang="en-US" b="1" i="1" dirty="0" smtClean="0">
                <a:solidFill>
                  <a:srgbClr val="E61DDA"/>
                </a:solidFill>
              </a:rPr>
              <a:t>Abound</a:t>
            </a:r>
            <a:endParaRPr lang="en-US" b="1" i="1" dirty="0" smtClean="0">
              <a:solidFill>
                <a:srgbClr val="000000"/>
              </a:solidFill>
            </a:endParaRPr>
          </a:p>
          <a:p>
            <a:pPr lvl="1" eaLnBrk="1" hangingPunct="1">
              <a:defRPr/>
            </a:pPr>
            <a:r>
              <a:rPr lang="en-US" b="1" dirty="0" smtClean="0">
                <a:solidFill>
                  <a:schemeClr val="tx1"/>
                </a:solidFill>
              </a:rPr>
              <a:t>8/23 – </a:t>
            </a:r>
            <a:r>
              <a:rPr lang="en-US" b="1" dirty="0" smtClean="0">
                <a:solidFill>
                  <a:srgbClr val="A79B12"/>
                </a:solidFill>
              </a:rPr>
              <a:t>Rally</a:t>
            </a:r>
          </a:p>
          <a:p>
            <a:pPr lvl="1" eaLnBrk="1" hangingPunct="1">
              <a:defRPr/>
            </a:pPr>
            <a:endParaRPr lang="en-US" b="1" dirty="0" smtClean="0">
              <a:solidFill>
                <a:schemeClr val="tx1"/>
              </a:solidFill>
            </a:endParaRPr>
          </a:p>
          <a:p>
            <a:pPr lvl="1" eaLnBrk="1" hangingPunct="1">
              <a:defRPr/>
            </a:pPr>
            <a:endParaRPr lang="en-US" b="1" dirty="0" smtClean="0">
              <a:solidFill>
                <a:schemeClr val="tx1"/>
              </a:solidFill>
            </a:endParaRPr>
          </a:p>
        </p:txBody>
      </p:sp>
      <p:sp>
        <p:nvSpPr>
          <p:cNvPr id="48131" name="TextBox 2"/>
          <p:cNvSpPr txBox="1">
            <a:spLocks noChangeArrowheads="1"/>
          </p:cNvSpPr>
          <p:nvPr/>
        </p:nvSpPr>
        <p:spPr bwMode="auto">
          <a:xfrm>
            <a:off x="4470400" y="4465638"/>
            <a:ext cx="467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0000"/>
                </a:solidFill>
              </a:rPr>
              <a:t>Bis-dithiocarbamates (M3)</a:t>
            </a:r>
          </a:p>
        </p:txBody>
      </p:sp>
      <p:sp>
        <p:nvSpPr>
          <p:cNvPr id="48132" name="TextBox 3"/>
          <p:cNvSpPr txBox="1">
            <a:spLocks noChangeArrowheads="1"/>
          </p:cNvSpPr>
          <p:nvPr/>
        </p:nvSpPr>
        <p:spPr bwMode="auto">
          <a:xfrm>
            <a:off x="3971925" y="5360988"/>
            <a:ext cx="3476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A79B12"/>
                </a:solidFill>
              </a:rPr>
              <a:t>Sterol Inhibitors (3)</a:t>
            </a:r>
          </a:p>
        </p:txBody>
      </p:sp>
      <p:sp>
        <p:nvSpPr>
          <p:cNvPr id="48133" name="TextBox 6"/>
          <p:cNvSpPr txBox="1">
            <a:spLocks noChangeArrowheads="1"/>
          </p:cNvSpPr>
          <p:nvPr/>
        </p:nvSpPr>
        <p:spPr bwMode="auto">
          <a:xfrm>
            <a:off x="5319713" y="3762375"/>
            <a:ext cx="2527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err="1">
                <a:solidFill>
                  <a:srgbClr val="E61DDA"/>
                </a:solidFill>
              </a:rPr>
              <a:t>Strobilurins</a:t>
            </a:r>
            <a:r>
              <a:rPr lang="en-US" b="1" dirty="0">
                <a:solidFill>
                  <a:srgbClr val="E61DDA"/>
                </a:solidFill>
              </a:rPr>
              <a:t> (11)</a:t>
            </a:r>
          </a:p>
        </p:txBody>
      </p:sp>
      <p:sp>
        <p:nvSpPr>
          <p:cNvPr id="48134" name="TextBox 7"/>
          <p:cNvSpPr txBox="1">
            <a:spLocks noChangeArrowheads="1"/>
          </p:cNvSpPr>
          <p:nvPr/>
        </p:nvSpPr>
        <p:spPr bwMode="auto">
          <a:xfrm>
            <a:off x="5900738" y="3190875"/>
            <a:ext cx="2938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accent1"/>
                </a:solidFill>
              </a:rPr>
              <a:t>Phosphonates (33)</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Insecticides</a:t>
            </a:r>
            <a:endParaRPr lang="en-US" dirty="0"/>
          </a:p>
        </p:txBody>
      </p:sp>
      <p:sp>
        <p:nvSpPr>
          <p:cNvPr id="3" name="Subtitle 2"/>
          <p:cNvSpPr>
            <a:spLocks noGrp="1"/>
          </p:cNvSpPr>
          <p:nvPr>
            <p:ph type="subTitle" idx="1"/>
          </p:nvPr>
        </p:nvSpPr>
        <p:spPr/>
        <p:txBody>
          <a:bodyPr/>
          <a:lstStyle/>
          <a:p>
            <a:r>
              <a:rPr lang="en-US" dirty="0" smtClean="0"/>
              <a:t>(and other insect control materials)</a:t>
            </a:r>
            <a:endParaRPr lang="en-US" dirty="0"/>
          </a:p>
        </p:txBody>
      </p:sp>
    </p:spTree>
    <p:extLst>
      <p:ext uri="{BB962C8B-B14F-4D97-AF65-F5344CB8AC3E}">
        <p14:creationId xmlns:p14="http://schemas.microsoft.com/office/powerpoint/2010/main" val="45271491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0000"/>
                </a:solidFill>
              </a:rPr>
              <a:t>Conventional Chemicals</a:t>
            </a:r>
          </a:p>
          <a:p>
            <a:r>
              <a:rPr lang="en-US" dirty="0" smtClean="0">
                <a:solidFill>
                  <a:srgbClr val="000000"/>
                </a:solidFill>
              </a:rPr>
              <a:t>Reduced-Risk Chemicals</a:t>
            </a:r>
          </a:p>
          <a:p>
            <a:r>
              <a:rPr lang="en-US" dirty="0" err="1" smtClean="0">
                <a:solidFill>
                  <a:srgbClr val="000000"/>
                </a:solidFill>
              </a:rPr>
              <a:t>Miticides</a:t>
            </a:r>
            <a:endParaRPr lang="en-US" dirty="0" smtClean="0">
              <a:solidFill>
                <a:srgbClr val="000000"/>
              </a:solidFill>
            </a:endParaRPr>
          </a:p>
          <a:p>
            <a:r>
              <a:rPr lang="en-US" dirty="0" smtClean="0">
                <a:solidFill>
                  <a:srgbClr val="000000"/>
                </a:solidFill>
              </a:rPr>
              <a:t>Salts / Oils / Plant Extracts</a:t>
            </a:r>
          </a:p>
          <a:p>
            <a:r>
              <a:rPr lang="en-US" dirty="0" err="1" smtClean="0">
                <a:solidFill>
                  <a:srgbClr val="000000"/>
                </a:solidFill>
              </a:rPr>
              <a:t>Biologicals</a:t>
            </a:r>
            <a:endParaRPr lang="en-US" dirty="0" smtClean="0">
              <a:solidFill>
                <a:srgbClr val="000000"/>
              </a:solidFill>
            </a:endParaRPr>
          </a:p>
          <a:p>
            <a:endParaRPr lang="en-US" dirty="0"/>
          </a:p>
        </p:txBody>
      </p:sp>
      <p:sp>
        <p:nvSpPr>
          <p:cNvPr id="6"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latin typeface="Arial Black" charset="0"/>
                <a:ea typeface="ＭＳ Ｐゴシック" charset="0"/>
                <a:cs typeface="ＭＳ Ｐゴシック" charset="0"/>
              </a:rPr>
              <a:t>Types of Insect Control Materials</a:t>
            </a:r>
            <a:endParaRPr lang="en-US" dirty="0">
              <a:latin typeface="Arial Black" charset="0"/>
              <a:ea typeface="ＭＳ Ｐゴシック" charset="0"/>
              <a:cs typeface="ＭＳ Ｐゴシック" charset="0"/>
            </a:endParaRPr>
          </a:p>
        </p:txBody>
      </p:sp>
    </p:spTree>
    <p:extLst>
      <p:ext uri="{BB962C8B-B14F-4D97-AF65-F5344CB8AC3E}">
        <p14:creationId xmlns:p14="http://schemas.microsoft.com/office/powerpoint/2010/main" val="1231161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Black" charset="0"/>
                <a:ea typeface="ＭＳ Ｐゴシック" charset="0"/>
                <a:cs typeface="ＭＳ Ｐゴシック" charset="0"/>
              </a:rPr>
              <a:t>Types of Insecticides</a:t>
            </a:r>
          </a:p>
        </p:txBody>
      </p:sp>
      <p:sp>
        <p:nvSpPr>
          <p:cNvPr id="3" name="Content Placeholder 2"/>
          <p:cNvSpPr>
            <a:spLocks noGrp="1"/>
          </p:cNvSpPr>
          <p:nvPr>
            <p:ph idx="1"/>
          </p:nvPr>
        </p:nvSpPr>
        <p:spPr>
          <a:xfrm>
            <a:off x="457200" y="1527175"/>
            <a:ext cx="3951288" cy="4829175"/>
          </a:xfrm>
        </p:spPr>
        <p:txBody>
          <a:bodyPr/>
          <a:lstStyle/>
          <a:p>
            <a:pPr>
              <a:defRPr/>
            </a:pPr>
            <a:r>
              <a:rPr lang="en-US" dirty="0" smtClean="0">
                <a:solidFill>
                  <a:srgbClr val="000000"/>
                </a:solidFill>
                <a:latin typeface="Arial" charset="0"/>
                <a:ea typeface="ＭＳ Ｐゴシック" charset="0"/>
                <a:cs typeface="Gotham Book" charset="0"/>
              </a:rPr>
              <a:t>“Broad-Spectrum” = “Conventional”</a:t>
            </a:r>
            <a:endParaRPr lang="en-US" dirty="0">
              <a:solidFill>
                <a:srgbClr val="000000"/>
              </a:solidFill>
              <a:latin typeface="Arial" charset="0"/>
              <a:ea typeface="ＭＳ Ｐゴシック" charset="0"/>
              <a:cs typeface="Gotham Book" charset="0"/>
            </a:endParaRPr>
          </a:p>
          <a:p>
            <a:pPr lvl="1">
              <a:defRPr/>
            </a:pPr>
            <a:r>
              <a:rPr lang="en-US" dirty="0" smtClean="0">
                <a:solidFill>
                  <a:srgbClr val="000000"/>
                </a:solidFill>
              </a:rPr>
              <a:t>shorter residual</a:t>
            </a:r>
          </a:p>
          <a:p>
            <a:pPr lvl="1">
              <a:defRPr/>
            </a:pPr>
            <a:r>
              <a:rPr lang="en-US" dirty="0" smtClean="0">
                <a:solidFill>
                  <a:srgbClr val="000000"/>
                </a:solidFill>
              </a:rPr>
              <a:t>contact poisons</a:t>
            </a:r>
          </a:p>
          <a:p>
            <a:pPr lvl="1">
              <a:defRPr/>
            </a:pPr>
            <a:r>
              <a:rPr lang="en-US" dirty="0" smtClean="0">
                <a:solidFill>
                  <a:srgbClr val="000000"/>
                </a:solidFill>
              </a:rPr>
              <a:t>often kill everything</a:t>
            </a:r>
          </a:p>
          <a:p>
            <a:pPr lvl="1">
              <a:defRPr/>
            </a:pPr>
            <a:endParaRPr lang="en-US" dirty="0">
              <a:solidFill>
                <a:srgbClr val="000000"/>
              </a:solidFill>
            </a:endParaRPr>
          </a:p>
          <a:p>
            <a:pPr>
              <a:defRPr/>
            </a:pPr>
            <a:r>
              <a:rPr lang="en-US" dirty="0">
                <a:solidFill>
                  <a:srgbClr val="000000"/>
                </a:solidFill>
                <a:latin typeface="Arial" charset="0"/>
                <a:ea typeface="ＭＳ Ｐゴシック" charset="0"/>
                <a:cs typeface="Gotham Book" charset="0"/>
              </a:rPr>
              <a:t>“Reduced-risk”</a:t>
            </a:r>
          </a:p>
          <a:p>
            <a:pPr lvl="1">
              <a:defRPr/>
            </a:pPr>
            <a:r>
              <a:rPr lang="en-US" dirty="0">
                <a:solidFill>
                  <a:srgbClr val="000000"/>
                </a:solidFill>
                <a:latin typeface="Arial" charset="0"/>
                <a:ea typeface="ＭＳ Ｐゴシック" charset="0"/>
                <a:cs typeface="Gotham Book" charset="0"/>
              </a:rPr>
              <a:t>longer residual</a:t>
            </a:r>
          </a:p>
          <a:p>
            <a:pPr lvl="1">
              <a:defRPr/>
            </a:pPr>
            <a:r>
              <a:rPr lang="en-US" dirty="0">
                <a:solidFill>
                  <a:srgbClr val="000000"/>
                </a:solidFill>
                <a:latin typeface="Arial" charset="0"/>
                <a:ea typeface="ＭＳ Ｐゴシック" charset="0"/>
                <a:cs typeface="Gotham Book" charset="0"/>
              </a:rPr>
              <a:t>ingestion poisons</a:t>
            </a:r>
          </a:p>
          <a:p>
            <a:pPr lvl="1">
              <a:defRPr/>
            </a:pPr>
            <a:r>
              <a:rPr lang="en-US" dirty="0">
                <a:solidFill>
                  <a:srgbClr val="000000"/>
                </a:solidFill>
                <a:latin typeface="Arial" charset="0"/>
                <a:ea typeface="ＭＳ Ｐゴシック" charset="0"/>
                <a:cs typeface="Gotham Book" charset="0"/>
              </a:rPr>
              <a:t>often specific</a:t>
            </a:r>
          </a:p>
          <a:p>
            <a:pPr lvl="1">
              <a:defRPr/>
            </a:pP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Fungicides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338497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Black" charset="0"/>
                <a:ea typeface="ＭＳ Ｐゴシック" charset="0"/>
                <a:cs typeface="ＭＳ Ｐゴシック" charset="0"/>
              </a:rPr>
              <a:t>What is “reduced risk?”</a:t>
            </a:r>
          </a:p>
        </p:txBody>
      </p:sp>
      <p:sp>
        <p:nvSpPr>
          <p:cNvPr id="3" name="Content Placeholder 2"/>
          <p:cNvSpPr>
            <a:spLocks noGrp="1"/>
          </p:cNvSpPr>
          <p:nvPr>
            <p:ph idx="1"/>
          </p:nvPr>
        </p:nvSpPr>
        <p:spPr>
          <a:xfrm>
            <a:off x="115888" y="1527175"/>
            <a:ext cx="3951287" cy="4829175"/>
          </a:xfrm>
        </p:spPr>
        <p:txBody>
          <a:bodyPr/>
          <a:lstStyle/>
          <a:p>
            <a:pPr>
              <a:defRPr/>
            </a:pPr>
            <a:r>
              <a:rPr lang="en-US" dirty="0" smtClean="0">
                <a:solidFill>
                  <a:srgbClr val="000000"/>
                </a:solidFill>
              </a:rPr>
              <a:t>“Risk” refers to…</a:t>
            </a:r>
          </a:p>
          <a:p>
            <a:pPr lvl="1">
              <a:defRPr/>
            </a:pPr>
            <a:r>
              <a:rPr lang="en-US" dirty="0" smtClean="0">
                <a:solidFill>
                  <a:srgbClr val="000000"/>
                </a:solidFill>
              </a:rPr>
              <a:t>Applicator, consumer, and neighbor health risks</a:t>
            </a:r>
          </a:p>
          <a:p>
            <a:pPr lvl="1">
              <a:defRPr/>
            </a:pPr>
            <a:r>
              <a:rPr lang="en-US" dirty="0" smtClean="0">
                <a:solidFill>
                  <a:srgbClr val="000000"/>
                </a:solidFill>
              </a:rPr>
              <a:t>Non-target arthropods</a:t>
            </a:r>
          </a:p>
          <a:p>
            <a:pPr lvl="2">
              <a:defRPr/>
            </a:pPr>
            <a:r>
              <a:rPr lang="en-US" dirty="0" smtClean="0">
                <a:solidFill>
                  <a:srgbClr val="000000"/>
                </a:solidFill>
              </a:rPr>
              <a:t>Pollinators</a:t>
            </a:r>
          </a:p>
          <a:p>
            <a:pPr lvl="2">
              <a:defRPr/>
            </a:pPr>
            <a:r>
              <a:rPr lang="en-US" dirty="0" smtClean="0">
                <a:solidFill>
                  <a:srgbClr val="000000"/>
                </a:solidFill>
              </a:rPr>
              <a:t>Predatory insects</a:t>
            </a:r>
          </a:p>
          <a:p>
            <a:pPr lvl="2">
              <a:defRPr/>
            </a:pPr>
            <a:r>
              <a:rPr lang="en-US" dirty="0" smtClean="0">
                <a:solidFill>
                  <a:srgbClr val="000000"/>
                </a:solidFill>
              </a:rPr>
              <a:t>Predatory mites</a:t>
            </a:r>
          </a:p>
          <a:p>
            <a:pPr lvl="2">
              <a:defRPr/>
            </a:pPr>
            <a:r>
              <a:rPr lang="en-US" dirty="0" smtClean="0">
                <a:solidFill>
                  <a:srgbClr val="000000"/>
                </a:solidFill>
              </a:rPr>
              <a:t>Parasitoids</a:t>
            </a:r>
          </a:p>
          <a:p>
            <a:pPr lvl="1">
              <a:defRPr/>
            </a:pPr>
            <a:r>
              <a:rPr lang="en-US" dirty="0" smtClean="0">
                <a:solidFill>
                  <a:srgbClr val="000000"/>
                </a:solidFill>
              </a:rPr>
              <a:t>Groundwater pollution</a:t>
            </a:r>
          </a:p>
        </p:txBody>
      </p:sp>
      <p:sp>
        <p:nvSpPr>
          <p:cNvPr id="55299" name="Content Placeholder 2"/>
          <p:cNvSpPr txBox="1">
            <a:spLocks/>
          </p:cNvSpPr>
          <p:nvPr/>
        </p:nvSpPr>
        <p:spPr bwMode="auto">
          <a:xfrm>
            <a:off x="4408488" y="1527175"/>
            <a:ext cx="4735512"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404040"/>
              </a:buClr>
              <a:buFont typeface="Arial" charset="0"/>
              <a:buChar char="•"/>
            </a:pPr>
            <a:r>
              <a:rPr lang="en-US" sz="2800" dirty="0">
                <a:solidFill>
                  <a:srgbClr val="000000"/>
                </a:solidFill>
                <a:cs typeface="Gotham Book" charset="0"/>
              </a:rPr>
              <a:t>Official “Reduced Risk” EPA designation for some materials.</a:t>
            </a:r>
          </a:p>
          <a:p>
            <a:pPr>
              <a:spcBef>
                <a:spcPct val="20000"/>
              </a:spcBef>
              <a:buClr>
                <a:srgbClr val="404040"/>
              </a:buClr>
              <a:buFont typeface="Arial" charset="0"/>
              <a:buChar char="•"/>
            </a:pPr>
            <a:endParaRPr lang="en-US" sz="2800" dirty="0">
              <a:solidFill>
                <a:srgbClr val="000000"/>
              </a:solidFill>
              <a:cs typeface="Gotham Book" charset="0"/>
            </a:endParaRPr>
          </a:p>
          <a:p>
            <a:pPr>
              <a:spcBef>
                <a:spcPct val="20000"/>
              </a:spcBef>
              <a:buClr>
                <a:srgbClr val="404040"/>
              </a:buClr>
              <a:buFont typeface="Arial" charset="0"/>
              <a:buChar char="•"/>
            </a:pPr>
            <a:r>
              <a:rPr lang="en-US" sz="2800" i="1" dirty="0">
                <a:solidFill>
                  <a:srgbClr val="000000"/>
                </a:solidFill>
                <a:cs typeface="Gotham Book" charset="0"/>
              </a:rPr>
              <a:t>I</a:t>
            </a:r>
            <a:r>
              <a:rPr lang="en-US" sz="2800" i="1" dirty="0" smtClean="0">
                <a:solidFill>
                  <a:srgbClr val="000000"/>
                </a:solidFill>
                <a:cs typeface="Gotham Book" charset="0"/>
              </a:rPr>
              <a:t>ngestion </a:t>
            </a:r>
            <a:r>
              <a:rPr lang="en-US" sz="2800" i="1" dirty="0">
                <a:solidFill>
                  <a:srgbClr val="000000"/>
                </a:solidFill>
                <a:cs typeface="Gotham Book" charset="0"/>
              </a:rPr>
              <a:t>poisons</a:t>
            </a:r>
            <a:r>
              <a:rPr lang="en-US" sz="2800" dirty="0">
                <a:solidFill>
                  <a:srgbClr val="000000"/>
                </a:solidFill>
                <a:cs typeface="Gotham Book" charset="0"/>
              </a:rPr>
              <a:t> </a:t>
            </a:r>
            <a:endParaRPr lang="en-US" sz="2800" dirty="0" smtClean="0">
              <a:solidFill>
                <a:srgbClr val="000000"/>
              </a:solidFill>
              <a:cs typeface="Gotham Book" charset="0"/>
            </a:endParaRPr>
          </a:p>
          <a:p>
            <a:pPr lvl="1">
              <a:spcBef>
                <a:spcPct val="20000"/>
              </a:spcBef>
              <a:buClr>
                <a:srgbClr val="404040"/>
              </a:buClr>
              <a:buFont typeface="Arial" charset="0"/>
              <a:buChar char="•"/>
            </a:pPr>
            <a:r>
              <a:rPr lang="en-US" i="1" dirty="0">
                <a:solidFill>
                  <a:srgbClr val="000000"/>
                </a:solidFill>
                <a:cs typeface="Gotham Book" charset="0"/>
              </a:rPr>
              <a:t>T</a:t>
            </a:r>
            <a:r>
              <a:rPr lang="en-US" i="1" dirty="0" smtClean="0">
                <a:solidFill>
                  <a:srgbClr val="000000"/>
                </a:solidFill>
                <a:cs typeface="Gotham Book" charset="0"/>
              </a:rPr>
              <a:t>horough </a:t>
            </a:r>
            <a:r>
              <a:rPr lang="en-US" i="1" dirty="0">
                <a:solidFill>
                  <a:srgbClr val="000000"/>
                </a:solidFill>
                <a:cs typeface="Gotham Book" charset="0"/>
              </a:rPr>
              <a:t>coverage </a:t>
            </a:r>
            <a:endParaRPr lang="en-US" i="1" dirty="0" smtClean="0">
              <a:solidFill>
                <a:srgbClr val="000000"/>
              </a:solidFill>
              <a:cs typeface="Gotham Book" charset="0"/>
            </a:endParaRPr>
          </a:p>
          <a:p>
            <a:pPr lvl="1">
              <a:spcBef>
                <a:spcPct val="20000"/>
              </a:spcBef>
              <a:buClr>
                <a:srgbClr val="404040"/>
              </a:buClr>
              <a:buFont typeface="Arial" charset="0"/>
              <a:buChar char="•"/>
            </a:pPr>
            <a:r>
              <a:rPr lang="en-US" i="1" dirty="0" smtClean="0">
                <a:solidFill>
                  <a:srgbClr val="000000"/>
                </a:solidFill>
                <a:cs typeface="Gotham Book" charset="0"/>
              </a:rPr>
              <a:t>Precise timing</a:t>
            </a:r>
            <a:endParaRPr lang="en-US" i="1" dirty="0">
              <a:solidFill>
                <a:srgbClr val="000000"/>
              </a:solidFill>
              <a:cs typeface="Gotham Book"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Insecticides</a:t>
            </a:r>
            <a:endParaRPr lang="en-US" dirty="0">
              <a:latin typeface="Arial Black" charset="0"/>
              <a:ea typeface="ＭＳ Ｐゴシック" charset="0"/>
              <a:cs typeface="ＭＳ Ｐゴシック" charset="0"/>
            </a:endParaRPr>
          </a:p>
        </p:txBody>
      </p:sp>
      <p:sp>
        <p:nvSpPr>
          <p:cNvPr id="53251" name="Content Placeholder 2"/>
          <p:cNvSpPr>
            <a:spLocks noGrp="1"/>
          </p:cNvSpPr>
          <p:nvPr>
            <p:ph idx="1"/>
          </p:nvPr>
        </p:nvSpPr>
        <p:spPr bwMode="auto">
          <a:xfrm>
            <a:off x="-3" y="1352550"/>
            <a:ext cx="9301275" cy="1274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charset="0"/>
              <a:buNone/>
            </a:pPr>
            <a:r>
              <a:rPr lang="en-US" sz="3600" dirty="0" smtClean="0">
                <a:solidFill>
                  <a:srgbClr val="000000"/>
                </a:solidFill>
                <a:latin typeface="Arial" charset="0"/>
                <a:ea typeface="ＭＳ Ｐゴシック" charset="0"/>
                <a:cs typeface="Gotham Book" charset="0"/>
              </a:rPr>
              <a:t>IRAC = Insecticide Resistance Action Codes</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Rectangle shape"/>
          <p:cNvSpPr/>
          <p:nvPr/>
        </p:nvSpPr>
        <p:spPr>
          <a:xfrm>
            <a:off x="173038" y="6042025"/>
            <a:ext cx="8783637" cy="4683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bg1"/>
                </a:solidFill>
              </a:ln>
              <a:solidFill>
                <a:schemeClr val="bg1"/>
              </a:solidFill>
            </a:endParaRPr>
          </a:p>
        </p:txBody>
      </p:sp>
      <p:sp>
        <p:nvSpPr>
          <p:cNvPr id="54274"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Insecticides</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bwMode="auto">
          <a:xfrm>
            <a:off x="0" y="1360488"/>
            <a:ext cx="8229600" cy="54975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buFont typeface="Arial" charset="0"/>
              <a:buChar char="•"/>
              <a:defRPr/>
            </a:pPr>
            <a:r>
              <a:rPr lang="en-US" dirty="0" smtClean="0">
                <a:latin typeface="Arial" charset="0"/>
                <a:ea typeface="ＭＳ Ｐゴシック" charset="0"/>
                <a:cs typeface="Gotham Book" charset="0"/>
              </a:rPr>
              <a:t>Conventional</a:t>
            </a:r>
            <a:endParaRPr lang="en-US" dirty="0">
              <a:latin typeface="Arial" charset="0"/>
              <a:ea typeface="ＭＳ Ｐゴシック" charset="0"/>
              <a:cs typeface="Gotham Book" charset="0"/>
            </a:endParaRPr>
          </a:p>
          <a:p>
            <a:pPr lvl="1">
              <a:buFont typeface="Arial" charset="0"/>
              <a:buChar char="•"/>
              <a:defRPr/>
            </a:pPr>
            <a:r>
              <a:rPr lang="en-US" dirty="0" smtClean="0">
                <a:solidFill>
                  <a:srgbClr val="FF0000"/>
                </a:solidFill>
                <a:latin typeface="Arial" charset="0"/>
                <a:ea typeface="ＭＳ Ｐゴシック" charset="0"/>
                <a:cs typeface="Gotham Book" charset="0"/>
              </a:rPr>
              <a:t>Organophosphates</a:t>
            </a:r>
            <a:endParaRPr lang="en-US" dirty="0">
              <a:solidFill>
                <a:srgbClr val="FF0000"/>
              </a:solidFill>
              <a:latin typeface="Arial" charset="0"/>
              <a:ea typeface="ＭＳ Ｐゴシック" charset="0"/>
              <a:cs typeface="Gotham Book" charset="0"/>
            </a:endParaRPr>
          </a:p>
          <a:p>
            <a:pPr lvl="1">
              <a:buFont typeface="Arial" charset="0"/>
              <a:buChar char="•"/>
              <a:defRPr/>
            </a:pPr>
            <a:r>
              <a:rPr lang="en-US" dirty="0" err="1">
                <a:solidFill>
                  <a:srgbClr val="8000FF"/>
                </a:solidFill>
                <a:latin typeface="Arial" charset="0"/>
                <a:ea typeface="ＭＳ Ｐゴシック" charset="0"/>
                <a:cs typeface="Gotham Book" charset="0"/>
              </a:rPr>
              <a:t>Pyrethroids</a:t>
            </a:r>
            <a:endParaRPr lang="en-US" dirty="0">
              <a:solidFill>
                <a:srgbClr val="8000FF"/>
              </a:solidFill>
              <a:latin typeface="Arial" charset="0"/>
              <a:ea typeface="ＭＳ Ｐゴシック" charset="0"/>
              <a:cs typeface="Gotham Book" charset="0"/>
            </a:endParaRPr>
          </a:p>
          <a:p>
            <a:pPr lvl="1">
              <a:buFont typeface="Arial" charset="0"/>
              <a:buChar char="•"/>
              <a:defRPr/>
            </a:pPr>
            <a:r>
              <a:rPr lang="en-US" dirty="0" err="1">
                <a:solidFill>
                  <a:srgbClr val="E61DDA"/>
                </a:solidFill>
                <a:latin typeface="Arial" charset="0"/>
                <a:ea typeface="ＭＳ Ｐゴシック" charset="0"/>
                <a:cs typeface="Gotham Book" charset="0"/>
              </a:rPr>
              <a:t>Carbamates</a:t>
            </a:r>
            <a:endParaRPr lang="en-US" dirty="0">
              <a:solidFill>
                <a:srgbClr val="E61DDA"/>
              </a:solidFill>
              <a:latin typeface="Arial" charset="0"/>
              <a:ea typeface="ＭＳ Ｐゴシック" charset="0"/>
              <a:cs typeface="Gotham Book" charset="0"/>
            </a:endParaRPr>
          </a:p>
          <a:p>
            <a:pPr>
              <a:buFont typeface="Arial" charset="0"/>
              <a:buChar char="•"/>
              <a:defRPr/>
            </a:pPr>
            <a:r>
              <a:rPr lang="en-US" dirty="0" smtClean="0">
                <a:solidFill>
                  <a:schemeClr val="tx1"/>
                </a:solidFill>
                <a:latin typeface="Arial" charset="0"/>
                <a:ea typeface="ＭＳ Ｐゴシック" charset="0"/>
                <a:cs typeface="Gotham Book" charset="0"/>
              </a:rPr>
              <a:t>In Between</a:t>
            </a:r>
          </a:p>
          <a:p>
            <a:pPr lvl="1">
              <a:buFont typeface="Arial" charset="0"/>
              <a:buChar char="•"/>
              <a:defRPr/>
            </a:pPr>
            <a:r>
              <a:rPr lang="en-US" dirty="0" err="1" smtClean="0">
                <a:solidFill>
                  <a:srgbClr val="936A50"/>
                </a:solidFill>
                <a:latin typeface="Arial" charset="0"/>
                <a:ea typeface="ＭＳ Ｐゴシック" charset="0"/>
                <a:cs typeface="Gotham Book" charset="0"/>
              </a:rPr>
              <a:t>Neonicotinoids</a:t>
            </a:r>
            <a:endParaRPr lang="en-US" dirty="0" smtClean="0">
              <a:solidFill>
                <a:srgbClr val="936A50"/>
              </a:solidFill>
              <a:latin typeface="Arial" charset="0"/>
              <a:ea typeface="ＭＳ Ｐゴシック" charset="0"/>
              <a:cs typeface="Gotham Book" charset="0"/>
            </a:endParaRPr>
          </a:p>
          <a:p>
            <a:pPr>
              <a:buFont typeface="Arial" charset="0"/>
              <a:buChar char="•"/>
              <a:defRPr/>
            </a:pPr>
            <a:r>
              <a:rPr lang="en-US" dirty="0" smtClean="0">
                <a:latin typeface="Arial" charset="0"/>
                <a:ea typeface="ＭＳ Ｐゴシック" charset="0"/>
                <a:cs typeface="Gotham Book" charset="0"/>
              </a:rPr>
              <a:t>Reduced Risk</a:t>
            </a:r>
            <a:endParaRPr lang="en-US" dirty="0">
              <a:latin typeface="Arial" charset="0"/>
              <a:ea typeface="ＭＳ Ｐゴシック" charset="0"/>
              <a:cs typeface="Gotham Book" charset="0"/>
            </a:endParaRPr>
          </a:p>
          <a:p>
            <a:pPr lvl="1">
              <a:buFont typeface="Arial" charset="0"/>
              <a:buChar char="•"/>
              <a:defRPr/>
            </a:pPr>
            <a:r>
              <a:rPr lang="en-US" dirty="0" err="1">
                <a:solidFill>
                  <a:schemeClr val="tx2">
                    <a:lumMod val="60000"/>
                    <a:lumOff val="40000"/>
                  </a:schemeClr>
                </a:solidFill>
                <a:latin typeface="Arial" charset="0"/>
                <a:ea typeface="ＭＳ Ｐゴシック" charset="0"/>
                <a:cs typeface="Gotham Book" charset="0"/>
              </a:rPr>
              <a:t>Spinosyns</a:t>
            </a:r>
            <a:endParaRPr lang="en-US" dirty="0">
              <a:solidFill>
                <a:schemeClr val="tx2">
                  <a:lumMod val="60000"/>
                  <a:lumOff val="40000"/>
                </a:schemeClr>
              </a:solidFill>
              <a:latin typeface="Arial" charset="0"/>
              <a:ea typeface="ＭＳ Ｐゴシック" charset="0"/>
              <a:cs typeface="Gotham Book" charset="0"/>
            </a:endParaRPr>
          </a:p>
          <a:p>
            <a:pPr lvl="1">
              <a:buFont typeface="Arial" charset="0"/>
              <a:buChar char="•"/>
              <a:defRPr/>
            </a:pPr>
            <a:r>
              <a:rPr lang="en-US" dirty="0">
                <a:solidFill>
                  <a:srgbClr val="008000"/>
                </a:solidFill>
                <a:latin typeface="Arial" charset="0"/>
                <a:ea typeface="ＭＳ Ｐゴシック" charset="0"/>
                <a:cs typeface="Gotham Book" charset="0"/>
              </a:rPr>
              <a:t>Insect Growth Regulators</a:t>
            </a:r>
          </a:p>
          <a:p>
            <a:pPr lvl="1">
              <a:buFont typeface="Arial" charset="0"/>
              <a:buChar char="•"/>
              <a:defRPr/>
            </a:pPr>
            <a:r>
              <a:rPr lang="en-US" dirty="0" err="1">
                <a:solidFill>
                  <a:schemeClr val="accent5">
                    <a:lumMod val="75000"/>
                  </a:schemeClr>
                </a:solidFill>
                <a:latin typeface="Arial" charset="0"/>
                <a:ea typeface="ＭＳ Ｐゴシック" charset="0"/>
                <a:cs typeface="Gotham Book" charset="0"/>
              </a:rPr>
              <a:t>Diamides</a:t>
            </a:r>
            <a:endParaRPr lang="en-US" dirty="0">
              <a:solidFill>
                <a:schemeClr val="accent5">
                  <a:lumMod val="75000"/>
                </a:schemeClr>
              </a:solidFill>
              <a:latin typeface="Arial" charset="0"/>
              <a:ea typeface="ＭＳ Ｐゴシック" charset="0"/>
              <a:cs typeface="Gotham Book" charset="0"/>
            </a:endParaRPr>
          </a:p>
          <a:p>
            <a:pPr lvl="1">
              <a:buFont typeface="Arial" charset="0"/>
              <a:buChar char="•"/>
              <a:defRPr/>
            </a:pPr>
            <a:r>
              <a:rPr lang="en-US" dirty="0" err="1">
                <a:solidFill>
                  <a:schemeClr val="accent6">
                    <a:lumMod val="75000"/>
                  </a:schemeClr>
                </a:solidFill>
                <a:latin typeface="Arial" charset="0"/>
                <a:ea typeface="ＭＳ Ｐゴシック" charset="0"/>
                <a:cs typeface="Gotham Book" charset="0"/>
              </a:rPr>
              <a:t>Abamectin</a:t>
            </a:r>
            <a:endParaRPr lang="en-US" dirty="0">
              <a:solidFill>
                <a:schemeClr val="accent6">
                  <a:lumMod val="75000"/>
                </a:schemeClr>
              </a:solidFill>
              <a:latin typeface="Arial" charset="0"/>
              <a:ea typeface="ＭＳ Ｐゴシック" charset="0"/>
              <a:cs typeface="Gotham Book" charset="0"/>
            </a:endParaRPr>
          </a:p>
          <a:p>
            <a:pPr lvl="1">
              <a:buFont typeface="Arial" charset="0"/>
              <a:buChar char="•"/>
              <a:defRPr/>
            </a:pPr>
            <a:r>
              <a:rPr lang="en-US" dirty="0" err="1">
                <a:solidFill>
                  <a:srgbClr val="0000FF"/>
                </a:solidFill>
                <a:latin typeface="Arial" charset="0"/>
                <a:ea typeface="ＭＳ Ｐゴシック" charset="0"/>
                <a:cs typeface="Gotham Book" charset="0"/>
              </a:rPr>
              <a:t>Tetramic</a:t>
            </a:r>
            <a:r>
              <a:rPr lang="en-US" dirty="0">
                <a:solidFill>
                  <a:srgbClr val="0000FF"/>
                </a:solidFill>
                <a:latin typeface="Arial" charset="0"/>
                <a:ea typeface="ＭＳ Ｐゴシック" charset="0"/>
                <a:cs typeface="Gotham Book" charset="0"/>
              </a:rPr>
              <a:t> Acids</a:t>
            </a:r>
          </a:p>
          <a:p>
            <a:pPr lvl="1">
              <a:buFont typeface="Arial" charset="0"/>
              <a:buChar char="•"/>
              <a:defRPr/>
            </a:pPr>
            <a:r>
              <a:rPr lang="en-US" dirty="0">
                <a:solidFill>
                  <a:schemeClr val="tx1"/>
                </a:solidFill>
                <a:latin typeface="Arial" charset="0"/>
                <a:ea typeface="ＭＳ Ｐゴシック" charset="0"/>
                <a:cs typeface="Gotham Book" charset="0"/>
              </a:rPr>
              <a:t>“</a:t>
            </a:r>
            <a:r>
              <a:rPr lang="en-US" dirty="0" err="1">
                <a:solidFill>
                  <a:schemeClr val="tx1"/>
                </a:solidFill>
                <a:latin typeface="Arial" charset="0"/>
                <a:ea typeface="ＭＳ Ｐゴシック" charset="0"/>
                <a:cs typeface="Gotham Book" charset="0"/>
              </a:rPr>
              <a:t>Unconventionals</a:t>
            </a:r>
            <a:r>
              <a:rPr lang="en-US" dirty="0">
                <a:solidFill>
                  <a:schemeClr val="tx1"/>
                </a:solidFill>
                <a:latin typeface="Arial" charset="0"/>
                <a:ea typeface="ＭＳ Ｐゴシック" charset="0"/>
                <a:cs typeface="Gotham Book" charset="0"/>
              </a:rPr>
              <a:t>”</a:t>
            </a:r>
            <a:endParaRPr lang="en-US" dirty="0">
              <a:latin typeface="Arial" charset="0"/>
              <a:ea typeface="ＭＳ Ｐゴシック" charset="0"/>
              <a:cs typeface="Gotham Book" charset="0"/>
            </a:endParaRPr>
          </a:p>
          <a:p>
            <a:pPr lvl="1">
              <a:buFont typeface="Arial" charset="0"/>
              <a:buChar char="•"/>
              <a:defRPr/>
            </a:pPr>
            <a:endParaRPr lang="en-US" dirty="0" smtClean="0">
              <a:solidFill>
                <a:srgbClr val="936A50"/>
              </a:solidFill>
              <a:latin typeface="Arial" charset="0"/>
              <a:ea typeface="ＭＳ Ｐゴシック" charset="0"/>
              <a:cs typeface="Gotham Book" charset="0"/>
            </a:endParaRPr>
          </a:p>
        </p:txBody>
      </p:sp>
      <p:sp>
        <p:nvSpPr>
          <p:cNvPr id="5" name="Content Placeholder 2"/>
          <p:cNvSpPr txBox="1">
            <a:spLocks/>
          </p:cNvSpPr>
          <p:nvPr/>
        </p:nvSpPr>
        <p:spPr bwMode="auto">
          <a:xfrm>
            <a:off x="4059238" y="1210813"/>
            <a:ext cx="2046287" cy="54975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defTabSz="457200" rtl="0" eaLnBrk="0" fontAlgn="base" hangingPunct="0">
              <a:spcBef>
                <a:spcPct val="20000"/>
              </a:spcBef>
              <a:spcAft>
                <a:spcPct val="0"/>
              </a:spcAft>
              <a:buClr>
                <a:srgbClr val="18453B"/>
              </a:buClr>
              <a:buFont typeface="Arial"/>
              <a:buChar char="•"/>
              <a:defRPr sz="2800" b="0" i="0" kern="1200" baseline="0">
                <a:solidFill>
                  <a:srgbClr val="595959"/>
                </a:solidFill>
                <a:latin typeface="Arial" pitchFamily="34" charset="0"/>
                <a:ea typeface="ＭＳ Ｐゴシック" charset="-128"/>
                <a:cs typeface="Gotham Book"/>
              </a:defRPr>
            </a:lvl1pPr>
            <a:lvl2pPr marL="742950" indent="-285750" algn="l" defTabSz="457200" rtl="0" eaLnBrk="0" fontAlgn="base" hangingPunct="0">
              <a:spcBef>
                <a:spcPct val="20000"/>
              </a:spcBef>
              <a:spcAft>
                <a:spcPct val="0"/>
              </a:spcAft>
              <a:buClr>
                <a:schemeClr val="tx1">
                  <a:lumMod val="75000"/>
                  <a:lumOff val="25000"/>
                </a:schemeClr>
              </a:buClr>
              <a:buSzPct val="85000"/>
              <a:buFont typeface="Arial"/>
              <a:buChar char="•"/>
              <a:defRPr sz="2400" b="0" i="0" kern="1200" baseline="0">
                <a:solidFill>
                  <a:srgbClr val="595959"/>
                </a:solidFill>
                <a:latin typeface="Arial" pitchFamily="34" charset="0"/>
                <a:ea typeface="ＭＳ Ｐゴシック" charset="-128"/>
                <a:cs typeface="Gotham Book"/>
              </a:defRPr>
            </a:lvl2pPr>
            <a:lvl3pPr marL="1143000" indent="-228600" algn="l" defTabSz="457200" rtl="0" eaLnBrk="0" fontAlgn="base" hangingPunct="0">
              <a:spcBef>
                <a:spcPct val="20000"/>
              </a:spcBef>
              <a:spcAft>
                <a:spcPct val="0"/>
              </a:spcAft>
              <a:buClr>
                <a:schemeClr val="tx1">
                  <a:lumMod val="75000"/>
                  <a:lumOff val="25000"/>
                </a:schemeClr>
              </a:buClr>
              <a:buFont typeface="Arial" charset="0"/>
              <a:buChar char="•"/>
              <a:defRPr sz="2000" b="0" i="0" kern="1200" baseline="0">
                <a:solidFill>
                  <a:schemeClr val="tx1">
                    <a:lumMod val="75000"/>
                    <a:lumOff val="25000"/>
                  </a:schemeClr>
                </a:solidFill>
                <a:latin typeface="Arial" pitchFamily="34" charset="0"/>
                <a:ea typeface="ＭＳ Ｐゴシック" charset="-128"/>
                <a:cs typeface="Gotham Book"/>
              </a:defRPr>
            </a:lvl3pPr>
            <a:lvl4pPr marL="1600200" indent="-228600" algn="l" defTabSz="457200" rtl="0" eaLnBrk="0" fontAlgn="base" hangingPunct="0">
              <a:spcBef>
                <a:spcPct val="20000"/>
              </a:spcBef>
              <a:spcAft>
                <a:spcPct val="0"/>
              </a:spcAft>
              <a:buFont typeface="Arial" charset="0"/>
              <a:buChar char="–"/>
              <a:defRPr sz="2000" b="0" i="0" kern="1200" baseline="0">
                <a:solidFill>
                  <a:schemeClr val="tx1"/>
                </a:solidFill>
                <a:latin typeface="Arial" pitchFamily="34" charset="0"/>
                <a:ea typeface="ＭＳ Ｐゴシック" charset="-128"/>
                <a:cs typeface="Gotham Book"/>
              </a:defRPr>
            </a:lvl4pPr>
            <a:lvl5pPr marL="2057400" indent="-228600" algn="l" defTabSz="457200" rtl="0" eaLnBrk="0" fontAlgn="base" hangingPunct="0">
              <a:spcBef>
                <a:spcPct val="20000"/>
              </a:spcBef>
              <a:spcAft>
                <a:spcPct val="0"/>
              </a:spcAft>
              <a:buFont typeface="Arial" charset="0"/>
              <a:buChar char="»"/>
              <a:defRPr sz="2000" b="0" i="0" kern="1200" baseline="0">
                <a:solidFill>
                  <a:schemeClr val="tx1"/>
                </a:solidFill>
                <a:latin typeface="Arial" pitchFamily="34" charset="0"/>
                <a:ea typeface="ＭＳ Ｐゴシック" charset="-128"/>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Char char="•"/>
              <a:defRPr/>
            </a:pPr>
            <a:r>
              <a:rPr lang="en-US" dirty="0" smtClean="0">
                <a:latin typeface="Arial" charset="0"/>
                <a:ea typeface="ＭＳ Ｐゴシック" charset="0"/>
                <a:cs typeface="Gotham Book" charset="0"/>
              </a:rPr>
              <a:t>Oral LD</a:t>
            </a:r>
            <a:r>
              <a:rPr lang="en-US" baseline="-25000" dirty="0" smtClean="0">
                <a:latin typeface="Arial" charset="0"/>
                <a:ea typeface="ＭＳ Ｐゴシック" charset="0"/>
                <a:cs typeface="Gotham Book" charset="0"/>
              </a:rPr>
              <a:t>50</a:t>
            </a:r>
            <a:endParaRPr lang="en-US" dirty="0" smtClean="0">
              <a:solidFill>
                <a:srgbClr val="FF0000"/>
              </a:solidFill>
              <a:latin typeface="Arial" charset="0"/>
              <a:ea typeface="ＭＳ Ｐゴシック" charset="0"/>
              <a:cs typeface="Gotham Book" charset="0"/>
            </a:endParaRPr>
          </a:p>
          <a:p>
            <a:pPr lvl="1">
              <a:buFont typeface="Arial" charset="0"/>
              <a:buChar char="•"/>
              <a:defRPr/>
            </a:pPr>
            <a:r>
              <a:rPr lang="en-US" dirty="0" smtClean="0">
                <a:solidFill>
                  <a:srgbClr val="FF0000"/>
                </a:solidFill>
                <a:latin typeface="Arial" charset="0"/>
                <a:ea typeface="ＭＳ Ｐゴシック" charset="0"/>
                <a:cs typeface="Gotham Book" charset="0"/>
              </a:rPr>
              <a:t>300-500</a:t>
            </a:r>
          </a:p>
          <a:p>
            <a:pPr lvl="1">
              <a:buFont typeface="Arial" charset="0"/>
              <a:buChar char="•"/>
              <a:defRPr/>
            </a:pPr>
            <a:r>
              <a:rPr lang="en-US" dirty="0" smtClean="0">
                <a:solidFill>
                  <a:srgbClr val="8000FF"/>
                </a:solidFill>
                <a:latin typeface="Arial" charset="0"/>
                <a:ea typeface="ＭＳ Ｐゴシック" charset="0"/>
                <a:cs typeface="Gotham Book" charset="0"/>
              </a:rPr>
              <a:t>300-700</a:t>
            </a:r>
          </a:p>
          <a:p>
            <a:pPr lvl="1">
              <a:buFont typeface="Arial" charset="0"/>
              <a:buChar char="•"/>
              <a:defRPr/>
            </a:pPr>
            <a:r>
              <a:rPr lang="en-US" dirty="0" smtClean="0">
                <a:solidFill>
                  <a:srgbClr val="E61DDA"/>
                </a:solidFill>
                <a:latin typeface="Arial" charset="0"/>
                <a:ea typeface="ＭＳ Ｐゴシック" charset="0"/>
                <a:cs typeface="Gotham Book" charset="0"/>
              </a:rPr>
              <a:t>  30-700</a:t>
            </a:r>
          </a:p>
          <a:p>
            <a:pPr>
              <a:buFont typeface="Arial" charset="0"/>
              <a:buChar char="•"/>
              <a:defRPr/>
            </a:pPr>
            <a:endParaRPr lang="en-US" dirty="0" smtClean="0">
              <a:solidFill>
                <a:srgbClr val="0000FF"/>
              </a:solidFill>
              <a:latin typeface="Arial" charset="0"/>
              <a:ea typeface="ＭＳ Ｐゴシック" charset="0"/>
              <a:cs typeface="Gotham Book" charset="0"/>
            </a:endParaRPr>
          </a:p>
          <a:p>
            <a:pPr lvl="1">
              <a:buFont typeface="Arial" charset="0"/>
              <a:buChar char="•"/>
              <a:defRPr/>
            </a:pPr>
            <a:r>
              <a:rPr lang="en-US" dirty="0" smtClean="0">
                <a:solidFill>
                  <a:srgbClr val="936A50"/>
                </a:solidFill>
                <a:latin typeface="Arial" charset="0"/>
                <a:ea typeface="ＭＳ Ｐゴシック" charset="0"/>
                <a:cs typeface="Gotham Book" charset="0"/>
              </a:rPr>
              <a:t>&gt;5,000</a:t>
            </a:r>
          </a:p>
          <a:p>
            <a:pPr lvl="1">
              <a:buFont typeface="Arial" charset="0"/>
              <a:buChar char="•"/>
              <a:defRPr/>
            </a:pPr>
            <a:endParaRPr lang="en-US" dirty="0">
              <a:solidFill>
                <a:srgbClr val="936A50"/>
              </a:solidFill>
              <a:latin typeface="Arial" charset="0"/>
              <a:ea typeface="ＭＳ Ｐゴシック" charset="0"/>
              <a:cs typeface="Gotham Book" charset="0"/>
            </a:endParaRPr>
          </a:p>
          <a:p>
            <a:pPr lvl="1">
              <a:buFont typeface="Arial" charset="0"/>
              <a:buChar char="•"/>
              <a:defRPr/>
            </a:pPr>
            <a:r>
              <a:rPr lang="en-US" dirty="0">
                <a:solidFill>
                  <a:schemeClr val="tx2">
                    <a:lumMod val="60000"/>
                    <a:lumOff val="40000"/>
                  </a:schemeClr>
                </a:solidFill>
                <a:latin typeface="Arial" charset="0"/>
                <a:ea typeface="ＭＳ Ｐゴシック" charset="0"/>
                <a:cs typeface="Gotham Book" charset="0"/>
              </a:rPr>
              <a:t>&gt;5,000</a:t>
            </a:r>
          </a:p>
          <a:p>
            <a:pPr lvl="1">
              <a:buFont typeface="Arial" charset="0"/>
              <a:buChar char="•"/>
              <a:defRPr/>
            </a:pPr>
            <a:r>
              <a:rPr lang="en-US" dirty="0">
                <a:solidFill>
                  <a:srgbClr val="008000"/>
                </a:solidFill>
                <a:latin typeface="Arial" charset="0"/>
                <a:ea typeface="ＭＳ Ｐゴシック" charset="0"/>
                <a:cs typeface="Gotham Book" charset="0"/>
              </a:rPr>
              <a:t>&gt;5,000</a:t>
            </a:r>
          </a:p>
          <a:p>
            <a:pPr lvl="1">
              <a:buFont typeface="Arial" charset="0"/>
              <a:buChar char="•"/>
              <a:defRPr/>
            </a:pPr>
            <a:r>
              <a:rPr lang="en-US" dirty="0">
                <a:solidFill>
                  <a:schemeClr val="accent5">
                    <a:lumMod val="75000"/>
                  </a:schemeClr>
                </a:solidFill>
                <a:latin typeface="Arial" charset="0"/>
                <a:ea typeface="ＭＳ Ｐゴシック" charset="0"/>
                <a:cs typeface="Gotham Book" charset="0"/>
              </a:rPr>
              <a:t>&gt;2,000</a:t>
            </a:r>
          </a:p>
          <a:p>
            <a:pPr lvl="1">
              <a:buFont typeface="Arial" charset="0"/>
              <a:buChar char="•"/>
              <a:defRPr/>
            </a:pPr>
            <a:r>
              <a:rPr lang="en-US" dirty="0">
                <a:solidFill>
                  <a:schemeClr val="accent6">
                    <a:lumMod val="75000"/>
                  </a:schemeClr>
                </a:solidFill>
                <a:latin typeface="Arial" charset="0"/>
                <a:ea typeface="ＭＳ Ｐゴシック" charset="0"/>
                <a:cs typeface="Gotham Book" charset="0"/>
              </a:rPr>
              <a:t>&gt;1,800</a:t>
            </a:r>
          </a:p>
          <a:p>
            <a:pPr lvl="1">
              <a:buFont typeface="Arial" charset="0"/>
              <a:buChar char="•"/>
              <a:defRPr/>
            </a:pPr>
            <a:r>
              <a:rPr lang="en-US" dirty="0">
                <a:solidFill>
                  <a:srgbClr val="0000FF"/>
                </a:solidFill>
                <a:latin typeface="Arial" charset="0"/>
                <a:ea typeface="ＭＳ Ｐゴシック" charset="0"/>
                <a:cs typeface="Gotham Book" charset="0"/>
              </a:rPr>
              <a:t>&gt;2,000</a:t>
            </a:r>
          </a:p>
          <a:p>
            <a:pPr lvl="1">
              <a:buFont typeface="Arial" charset="0"/>
              <a:buChar char="•"/>
              <a:defRPr/>
            </a:pPr>
            <a:endParaRPr lang="en-US" b="1" dirty="0" smtClean="0">
              <a:solidFill>
                <a:srgbClr val="936A50"/>
              </a:solidFill>
              <a:latin typeface="Arial" charset="0"/>
              <a:ea typeface="ＭＳ Ｐゴシック" charset="0"/>
              <a:cs typeface="Gotham Book" charset="0"/>
            </a:endParaRPr>
          </a:p>
        </p:txBody>
      </p:sp>
      <p:sp>
        <p:nvSpPr>
          <p:cNvPr id="6" name="Content Placeholder 2"/>
          <p:cNvSpPr txBox="1">
            <a:spLocks/>
          </p:cNvSpPr>
          <p:nvPr/>
        </p:nvSpPr>
        <p:spPr bwMode="auto">
          <a:xfrm>
            <a:off x="6105525" y="1166968"/>
            <a:ext cx="2851150" cy="54975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defTabSz="457200" rtl="0" eaLnBrk="0" fontAlgn="base" hangingPunct="0">
              <a:spcBef>
                <a:spcPct val="20000"/>
              </a:spcBef>
              <a:spcAft>
                <a:spcPct val="0"/>
              </a:spcAft>
              <a:buClr>
                <a:srgbClr val="18453B"/>
              </a:buClr>
              <a:buFont typeface="Arial"/>
              <a:buChar char="•"/>
              <a:defRPr sz="2800" b="0" i="0" kern="1200" baseline="0">
                <a:solidFill>
                  <a:srgbClr val="595959"/>
                </a:solidFill>
                <a:latin typeface="Arial" pitchFamily="34" charset="0"/>
                <a:ea typeface="ＭＳ Ｐゴシック" charset="-128"/>
                <a:cs typeface="Gotham Book"/>
              </a:defRPr>
            </a:lvl1pPr>
            <a:lvl2pPr marL="742950" indent="-285750" algn="l" defTabSz="457200" rtl="0" eaLnBrk="0" fontAlgn="base" hangingPunct="0">
              <a:spcBef>
                <a:spcPct val="20000"/>
              </a:spcBef>
              <a:spcAft>
                <a:spcPct val="0"/>
              </a:spcAft>
              <a:buClr>
                <a:schemeClr val="tx1">
                  <a:lumMod val="75000"/>
                  <a:lumOff val="25000"/>
                </a:schemeClr>
              </a:buClr>
              <a:buSzPct val="85000"/>
              <a:buFont typeface="Arial"/>
              <a:buChar char="•"/>
              <a:defRPr sz="2400" b="0" i="0" kern="1200" baseline="0">
                <a:solidFill>
                  <a:srgbClr val="595959"/>
                </a:solidFill>
                <a:latin typeface="Arial" pitchFamily="34" charset="0"/>
                <a:ea typeface="ＭＳ Ｐゴシック" charset="-128"/>
                <a:cs typeface="Gotham Book"/>
              </a:defRPr>
            </a:lvl2pPr>
            <a:lvl3pPr marL="1143000" indent="-228600" algn="l" defTabSz="457200" rtl="0" eaLnBrk="0" fontAlgn="base" hangingPunct="0">
              <a:spcBef>
                <a:spcPct val="20000"/>
              </a:spcBef>
              <a:spcAft>
                <a:spcPct val="0"/>
              </a:spcAft>
              <a:buClr>
                <a:schemeClr val="tx1">
                  <a:lumMod val="75000"/>
                  <a:lumOff val="25000"/>
                </a:schemeClr>
              </a:buClr>
              <a:buFont typeface="Arial" charset="0"/>
              <a:buChar char="•"/>
              <a:defRPr sz="2000" b="0" i="0" kern="1200" baseline="0">
                <a:solidFill>
                  <a:schemeClr val="tx1">
                    <a:lumMod val="75000"/>
                    <a:lumOff val="25000"/>
                  </a:schemeClr>
                </a:solidFill>
                <a:latin typeface="Arial" pitchFamily="34" charset="0"/>
                <a:ea typeface="ＭＳ Ｐゴシック" charset="-128"/>
                <a:cs typeface="Gotham Book"/>
              </a:defRPr>
            </a:lvl3pPr>
            <a:lvl4pPr marL="1600200" indent="-228600" algn="l" defTabSz="457200" rtl="0" eaLnBrk="0" fontAlgn="base" hangingPunct="0">
              <a:spcBef>
                <a:spcPct val="20000"/>
              </a:spcBef>
              <a:spcAft>
                <a:spcPct val="0"/>
              </a:spcAft>
              <a:buFont typeface="Arial" charset="0"/>
              <a:buChar char="–"/>
              <a:defRPr sz="2000" b="0" i="0" kern="1200" baseline="0">
                <a:solidFill>
                  <a:schemeClr val="tx1"/>
                </a:solidFill>
                <a:latin typeface="Arial" pitchFamily="34" charset="0"/>
                <a:ea typeface="ＭＳ Ｐゴシック" charset="-128"/>
                <a:cs typeface="Gotham Book"/>
              </a:defRPr>
            </a:lvl4pPr>
            <a:lvl5pPr marL="2057400" indent="-228600" algn="l" defTabSz="457200" rtl="0" eaLnBrk="0" fontAlgn="base" hangingPunct="0">
              <a:spcBef>
                <a:spcPct val="20000"/>
              </a:spcBef>
              <a:spcAft>
                <a:spcPct val="0"/>
              </a:spcAft>
              <a:buFont typeface="Arial" charset="0"/>
              <a:buChar char="»"/>
              <a:defRPr sz="2000" b="0" i="0" kern="1200" baseline="0">
                <a:solidFill>
                  <a:schemeClr val="tx1"/>
                </a:solidFill>
                <a:latin typeface="Arial" pitchFamily="34" charset="0"/>
                <a:ea typeface="ＭＳ Ｐゴシック" charset="-128"/>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Char char="•"/>
              <a:defRPr/>
            </a:pPr>
            <a:r>
              <a:rPr lang="en-US" dirty="0" smtClean="0">
                <a:latin typeface="Arial" charset="0"/>
                <a:ea typeface="ＭＳ Ｐゴシック" charset="0"/>
                <a:cs typeface="Gotham Book" charset="0"/>
              </a:rPr>
              <a:t>Dermal LD</a:t>
            </a:r>
            <a:r>
              <a:rPr lang="en-US" baseline="-25000" dirty="0" smtClean="0">
                <a:latin typeface="Arial" charset="0"/>
                <a:ea typeface="ＭＳ Ｐゴシック" charset="0"/>
                <a:cs typeface="Gotham Book" charset="0"/>
              </a:rPr>
              <a:t>50</a:t>
            </a:r>
            <a:endParaRPr lang="en-US" dirty="0" smtClean="0">
              <a:solidFill>
                <a:srgbClr val="FF0000"/>
              </a:solidFill>
              <a:latin typeface="Arial" charset="0"/>
              <a:ea typeface="ＭＳ Ｐゴシック" charset="0"/>
              <a:cs typeface="Gotham Book" charset="0"/>
            </a:endParaRPr>
          </a:p>
          <a:p>
            <a:pPr lvl="1">
              <a:buFont typeface="Arial" charset="0"/>
              <a:buChar char="•"/>
              <a:defRPr/>
            </a:pPr>
            <a:r>
              <a:rPr lang="en-US" dirty="0" smtClean="0">
                <a:solidFill>
                  <a:srgbClr val="FF0000"/>
                </a:solidFill>
                <a:latin typeface="Arial" charset="0"/>
                <a:ea typeface="ＭＳ Ｐゴシック" charset="0"/>
                <a:cs typeface="Gotham Book" charset="0"/>
              </a:rPr>
              <a:t>&gt;1,000</a:t>
            </a:r>
          </a:p>
          <a:p>
            <a:pPr lvl="1">
              <a:buFont typeface="Arial" charset="0"/>
              <a:buChar char="•"/>
              <a:defRPr/>
            </a:pPr>
            <a:r>
              <a:rPr lang="en-US" dirty="0" smtClean="0">
                <a:solidFill>
                  <a:srgbClr val="8000FF"/>
                </a:solidFill>
                <a:latin typeface="Arial" charset="0"/>
                <a:ea typeface="ＭＳ Ｐゴシック" charset="0"/>
                <a:cs typeface="Gotham Book" charset="0"/>
              </a:rPr>
              <a:t>&gt;2,000</a:t>
            </a:r>
          </a:p>
          <a:p>
            <a:pPr lvl="1">
              <a:buFont typeface="Arial" charset="0"/>
              <a:buChar char="•"/>
              <a:defRPr/>
            </a:pPr>
            <a:r>
              <a:rPr lang="en-US" dirty="0" smtClean="0">
                <a:solidFill>
                  <a:srgbClr val="E61DDA"/>
                </a:solidFill>
                <a:latin typeface="Arial" charset="0"/>
                <a:ea typeface="ＭＳ Ｐゴシック" charset="0"/>
                <a:cs typeface="Gotham Book" charset="0"/>
              </a:rPr>
              <a:t>&gt;2,000</a:t>
            </a:r>
          </a:p>
          <a:p>
            <a:pPr>
              <a:buFont typeface="Arial" charset="0"/>
              <a:buChar char="•"/>
              <a:defRPr/>
            </a:pPr>
            <a:endParaRPr lang="en-US" dirty="0" smtClean="0">
              <a:solidFill>
                <a:srgbClr val="0000FF"/>
              </a:solidFill>
              <a:latin typeface="Arial" charset="0"/>
              <a:ea typeface="ＭＳ Ｐゴシック" charset="0"/>
              <a:cs typeface="Gotham Book" charset="0"/>
            </a:endParaRPr>
          </a:p>
          <a:p>
            <a:pPr lvl="1">
              <a:buFont typeface="Arial" charset="0"/>
              <a:buChar char="•"/>
              <a:defRPr/>
            </a:pPr>
            <a:r>
              <a:rPr lang="en-US" dirty="0" smtClean="0">
                <a:solidFill>
                  <a:srgbClr val="936A50"/>
                </a:solidFill>
                <a:latin typeface="Arial" charset="0"/>
                <a:ea typeface="ＭＳ Ｐゴシック" charset="0"/>
                <a:cs typeface="Gotham Book" charset="0"/>
              </a:rPr>
              <a:t>&gt;5,000</a:t>
            </a:r>
          </a:p>
          <a:p>
            <a:pPr lvl="1">
              <a:buFont typeface="Arial" charset="0"/>
              <a:buChar char="•"/>
              <a:defRPr/>
            </a:pPr>
            <a:endParaRPr lang="en-US" dirty="0">
              <a:solidFill>
                <a:srgbClr val="936A50"/>
              </a:solidFill>
              <a:latin typeface="Arial" charset="0"/>
              <a:ea typeface="ＭＳ Ｐゴシック" charset="0"/>
              <a:cs typeface="Gotham Book" charset="0"/>
            </a:endParaRPr>
          </a:p>
          <a:p>
            <a:pPr lvl="1">
              <a:buFont typeface="Arial" charset="0"/>
              <a:buChar char="•"/>
              <a:defRPr/>
            </a:pPr>
            <a:r>
              <a:rPr lang="en-US" dirty="0">
                <a:solidFill>
                  <a:schemeClr val="tx2">
                    <a:lumMod val="60000"/>
                    <a:lumOff val="40000"/>
                  </a:schemeClr>
                </a:solidFill>
                <a:latin typeface="Arial" charset="0"/>
                <a:ea typeface="ＭＳ Ｐゴシック" charset="0"/>
                <a:cs typeface="Gotham Book" charset="0"/>
              </a:rPr>
              <a:t>&gt;5,000</a:t>
            </a:r>
          </a:p>
          <a:p>
            <a:pPr lvl="1">
              <a:buFont typeface="Arial" charset="0"/>
              <a:buChar char="•"/>
              <a:defRPr/>
            </a:pPr>
            <a:r>
              <a:rPr lang="en-US" dirty="0">
                <a:solidFill>
                  <a:srgbClr val="008000"/>
                </a:solidFill>
                <a:latin typeface="Arial" charset="0"/>
                <a:ea typeface="ＭＳ Ｐゴシック" charset="0"/>
                <a:cs typeface="Gotham Book" charset="0"/>
              </a:rPr>
              <a:t>&gt;5,000</a:t>
            </a:r>
          </a:p>
          <a:p>
            <a:pPr lvl="1">
              <a:buFont typeface="Arial" charset="0"/>
              <a:buChar char="•"/>
              <a:defRPr/>
            </a:pPr>
            <a:r>
              <a:rPr lang="en-US" dirty="0">
                <a:solidFill>
                  <a:schemeClr val="accent5">
                    <a:lumMod val="75000"/>
                  </a:schemeClr>
                </a:solidFill>
                <a:latin typeface="Arial" charset="0"/>
                <a:ea typeface="ＭＳ Ｐゴシック" charset="0"/>
                <a:cs typeface="Gotham Book" charset="0"/>
              </a:rPr>
              <a:t>&gt;5,000</a:t>
            </a:r>
          </a:p>
          <a:p>
            <a:pPr lvl="1">
              <a:buFont typeface="Arial" charset="0"/>
              <a:buChar char="•"/>
              <a:defRPr/>
            </a:pPr>
            <a:r>
              <a:rPr lang="en-US" dirty="0">
                <a:solidFill>
                  <a:schemeClr val="accent6">
                    <a:lumMod val="75000"/>
                  </a:schemeClr>
                </a:solidFill>
                <a:latin typeface="Arial" charset="0"/>
                <a:ea typeface="ＭＳ Ｐゴシック" charset="0"/>
                <a:cs typeface="Gotham Book" charset="0"/>
              </a:rPr>
              <a:t>&gt;5,000</a:t>
            </a:r>
          </a:p>
          <a:p>
            <a:pPr lvl="1">
              <a:buFont typeface="Arial" charset="0"/>
              <a:buChar char="•"/>
              <a:defRPr/>
            </a:pPr>
            <a:r>
              <a:rPr lang="en-US" dirty="0">
                <a:solidFill>
                  <a:srgbClr val="0000FF"/>
                </a:solidFill>
                <a:latin typeface="Arial" charset="0"/>
                <a:ea typeface="ＭＳ Ｐゴシック" charset="0"/>
                <a:cs typeface="Gotham Book" charset="0"/>
              </a:rPr>
              <a:t>&gt;5,000</a:t>
            </a:r>
          </a:p>
          <a:p>
            <a:pPr lvl="1">
              <a:buFont typeface="Arial" charset="0"/>
              <a:buChar char="•"/>
              <a:defRPr/>
            </a:pPr>
            <a:endParaRPr lang="en-US" dirty="0" smtClean="0">
              <a:solidFill>
                <a:srgbClr val="936A50"/>
              </a:solidFill>
              <a:latin typeface="Arial" charset="0"/>
              <a:ea typeface="ＭＳ Ｐゴシック" charset="0"/>
              <a:cs typeface="Gotham Book" charset="0"/>
            </a:endParaRPr>
          </a:p>
          <a:p>
            <a:pPr lvl="1">
              <a:buFont typeface="Arial" charset="0"/>
              <a:buChar char="•"/>
              <a:defRPr/>
            </a:pPr>
            <a:endParaRPr lang="en-US" dirty="0" smtClean="0">
              <a:solidFill>
                <a:srgbClr val="0000FF"/>
              </a:solidFill>
              <a:latin typeface="Arial" charset="0"/>
              <a:ea typeface="ＭＳ Ｐゴシック" charset="0"/>
              <a:cs typeface="Gotham Book"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xEl>
                                              <p:pRg st="11" end="1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xEl>
                                              <p:pRg st="8" end="8"/>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
                                            <p:txEl>
                                              <p:pRg st="9" end="9"/>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
                                            <p:txEl>
                                              <p:pRg st="10" end="10"/>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5022" y="694643"/>
            <a:ext cx="3590567" cy="701912"/>
          </a:xfrm>
        </p:spPr>
        <p:txBody>
          <a:bodyPr>
            <a:normAutofit fontScale="90000"/>
          </a:bodyPr>
          <a:lstStyle/>
          <a:p>
            <a:r>
              <a:rPr lang="en-US" dirty="0" smtClean="0"/>
              <a:t>Fruit Management Guide</a:t>
            </a:r>
            <a:endParaRPr lang="en-US" dirty="0"/>
          </a:p>
        </p:txBody>
      </p:sp>
      <p:sp>
        <p:nvSpPr>
          <p:cNvPr id="57345" name="Content Placeholder 2"/>
          <p:cNvSpPr txBox="1">
            <a:spLocks/>
          </p:cNvSpPr>
          <p:nvPr/>
        </p:nvSpPr>
        <p:spPr bwMode="auto">
          <a:xfrm>
            <a:off x="0" y="1155700"/>
            <a:ext cx="3884613"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404040"/>
              </a:buClr>
              <a:buFont typeface="Arial" charset="0"/>
              <a:buChar char="•"/>
            </a:pPr>
            <a:r>
              <a:rPr lang="en-US" sz="2800">
                <a:solidFill>
                  <a:srgbClr val="595959"/>
                </a:solidFill>
                <a:cs typeface="Gotham Book" charset="0"/>
              </a:rPr>
              <a:t>Available at your local MSU Extension office</a:t>
            </a:r>
          </a:p>
          <a:p>
            <a:pPr>
              <a:spcBef>
                <a:spcPct val="20000"/>
              </a:spcBef>
              <a:buClr>
                <a:srgbClr val="404040"/>
              </a:buClr>
              <a:buFont typeface="Arial" charset="0"/>
              <a:buChar char="•"/>
            </a:pPr>
            <a:r>
              <a:rPr lang="en-US" sz="2800">
                <a:solidFill>
                  <a:srgbClr val="595959"/>
                </a:solidFill>
                <a:cs typeface="Gotham Book" charset="0"/>
              </a:rPr>
              <a:t>Also online:</a:t>
            </a:r>
          </a:p>
          <a:p>
            <a:pPr lvl="1">
              <a:spcBef>
                <a:spcPct val="20000"/>
              </a:spcBef>
              <a:buClr>
                <a:srgbClr val="404040"/>
              </a:buClr>
              <a:buFont typeface="Arial" charset="0"/>
              <a:buChar char="•"/>
            </a:pPr>
            <a:r>
              <a:rPr lang="en-US">
                <a:solidFill>
                  <a:srgbClr val="595959"/>
                </a:solidFill>
                <a:cs typeface="Gotham Book" charset="0"/>
              </a:rPr>
              <a:t>shop.msu.edu</a:t>
            </a:r>
          </a:p>
          <a:p>
            <a:pPr lvl="1">
              <a:spcBef>
                <a:spcPct val="20000"/>
              </a:spcBef>
              <a:buClr>
                <a:srgbClr val="404040"/>
              </a:buClr>
              <a:buFont typeface="Arial" charset="0"/>
              <a:buChar char="•"/>
            </a:pPr>
            <a:r>
              <a:rPr lang="en-US">
                <a:solidFill>
                  <a:srgbClr val="595959"/>
                </a:solidFill>
                <a:cs typeface="Gotham Book" charset="0"/>
              </a:rPr>
              <a:t>Extension Bookstore tab off on the right</a:t>
            </a:r>
          </a:p>
        </p:txBody>
      </p:sp>
      <p:pic>
        <p:nvPicPr>
          <p:cNvPr id="4" name="Picture 3" descr="image of the cover of the 328-page &quot;Michigan Fruit Management Guide 2016.&quot;" title="Fruit Management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7767" y="0"/>
            <a:ext cx="5096233" cy="6858000"/>
          </a:xfrm>
          <a:prstGeom prst="rect">
            <a:avLst/>
          </a:prstGeom>
          <a:ln>
            <a:solidFill>
              <a:srgbClr val="000000"/>
            </a:solidFill>
          </a:ln>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Insecticides: Conventional</a:t>
            </a:r>
            <a:endParaRPr lang="en-US" dirty="0">
              <a:latin typeface="Arial Black" charset="0"/>
              <a:ea typeface="ＭＳ Ｐゴシック" charset="0"/>
              <a:cs typeface="ＭＳ Ｐゴシック" charset="0"/>
            </a:endParaRPr>
          </a:p>
        </p:txBody>
      </p:sp>
      <p:sp>
        <p:nvSpPr>
          <p:cNvPr id="12290" name="Content Placeholder 2"/>
          <p:cNvSpPr>
            <a:spLocks noGrp="1"/>
          </p:cNvSpPr>
          <p:nvPr>
            <p:ph idx="1"/>
          </p:nvPr>
        </p:nvSpPr>
        <p:spPr bwMode="auto">
          <a:xfrm>
            <a:off x="457200" y="1360488"/>
            <a:ext cx="6558038" cy="4951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Char char="•"/>
              <a:defRPr/>
            </a:pPr>
            <a:endParaRPr lang="en-US" dirty="0" smtClean="0">
              <a:latin typeface="Arial" charset="0"/>
              <a:ea typeface="ＭＳ Ｐゴシック" charset="0"/>
              <a:cs typeface="Gotham Book" charset="0"/>
            </a:endParaRPr>
          </a:p>
          <a:p>
            <a:pPr>
              <a:buFont typeface="Arial" charset="0"/>
              <a:buChar char="•"/>
              <a:defRPr/>
            </a:pPr>
            <a:r>
              <a:rPr lang="en-US" dirty="0" smtClean="0">
                <a:solidFill>
                  <a:srgbClr val="000000"/>
                </a:solidFill>
                <a:latin typeface="Arial" charset="0"/>
                <a:ea typeface="ＭＳ Ｐゴシック" charset="0"/>
                <a:cs typeface="Gotham Book" charset="0"/>
              </a:rPr>
              <a:t>Insecticide Class</a:t>
            </a:r>
          </a:p>
          <a:p>
            <a:pPr lvl="1">
              <a:buFont typeface="Arial" charset="0"/>
              <a:buChar char="•"/>
              <a:defRPr/>
            </a:pPr>
            <a:r>
              <a:rPr lang="en-US" dirty="0" smtClean="0">
                <a:solidFill>
                  <a:srgbClr val="FF0000"/>
                </a:solidFill>
                <a:latin typeface="Arial" charset="0"/>
                <a:ea typeface="ＭＳ Ｐゴシック" charset="0"/>
                <a:cs typeface="Gotham Book" charset="0"/>
              </a:rPr>
              <a:t>Organophosphates</a:t>
            </a:r>
          </a:p>
          <a:p>
            <a:pPr lvl="1">
              <a:buFont typeface="Arial" charset="0"/>
              <a:buChar char="•"/>
              <a:defRPr/>
            </a:pPr>
            <a:r>
              <a:rPr lang="en-US" dirty="0" err="1" smtClean="0">
                <a:solidFill>
                  <a:srgbClr val="FF00FF"/>
                </a:solidFill>
                <a:latin typeface="Arial" charset="0"/>
                <a:ea typeface="ＭＳ Ｐゴシック" charset="0"/>
                <a:cs typeface="Gotham Book" charset="0"/>
              </a:rPr>
              <a:t>Carbamates</a:t>
            </a:r>
            <a:endParaRPr lang="en-US" dirty="0" smtClean="0">
              <a:solidFill>
                <a:srgbClr val="FF00FF"/>
              </a:solidFill>
              <a:latin typeface="Arial" charset="0"/>
              <a:ea typeface="ＭＳ Ｐゴシック" charset="0"/>
              <a:cs typeface="Gotham Book" charset="0"/>
            </a:endParaRPr>
          </a:p>
          <a:p>
            <a:pPr lvl="1">
              <a:buFont typeface="Arial" charset="0"/>
              <a:buChar char="•"/>
              <a:defRPr/>
            </a:pPr>
            <a:r>
              <a:rPr lang="en-US" dirty="0" err="1" smtClean="0">
                <a:solidFill>
                  <a:srgbClr val="8000FF"/>
                </a:solidFill>
                <a:latin typeface="Arial" charset="0"/>
                <a:ea typeface="ＭＳ Ｐゴシック" charset="0"/>
                <a:cs typeface="Gotham Book" charset="0"/>
              </a:rPr>
              <a:t>Pyrethroids</a:t>
            </a:r>
            <a:endParaRPr lang="en-US" dirty="0" smtClean="0">
              <a:solidFill>
                <a:srgbClr val="8000FF"/>
              </a:solidFill>
              <a:latin typeface="Arial" charset="0"/>
              <a:ea typeface="ＭＳ Ｐゴシック" charset="0"/>
              <a:cs typeface="Gotham Book" charset="0"/>
            </a:endParaRPr>
          </a:p>
          <a:p>
            <a:pPr lvl="1">
              <a:buFont typeface="Arial" charset="0"/>
              <a:buChar char="•"/>
              <a:defRPr/>
            </a:pPr>
            <a:endParaRPr lang="en-US" dirty="0">
              <a:solidFill>
                <a:schemeClr val="accent4"/>
              </a:solidFill>
              <a:latin typeface="Arial" charset="0"/>
              <a:ea typeface="ＭＳ Ｐゴシック" charset="0"/>
              <a:cs typeface="Gotham Book" charset="0"/>
            </a:endParaRPr>
          </a:p>
          <a:p>
            <a:pPr lvl="1">
              <a:buFont typeface="Arial" charset="0"/>
              <a:buChar char="•"/>
              <a:defRPr/>
            </a:pPr>
            <a:r>
              <a:rPr lang="en-US" dirty="0" err="1" smtClean="0">
                <a:solidFill>
                  <a:srgbClr val="804000"/>
                </a:solidFill>
                <a:latin typeface="Arial" charset="0"/>
                <a:ea typeface="ＭＳ Ｐゴシック" charset="0"/>
                <a:cs typeface="Gotham Book" charset="0"/>
              </a:rPr>
              <a:t>Neonicotinoids</a:t>
            </a:r>
            <a:endParaRPr lang="en-US" dirty="0" smtClean="0">
              <a:solidFill>
                <a:srgbClr val="804000"/>
              </a:solidFill>
              <a:latin typeface="Arial" charset="0"/>
              <a:ea typeface="ＭＳ Ｐゴシック" charset="0"/>
              <a:cs typeface="Gotham Book" charset="0"/>
            </a:endParaRPr>
          </a:p>
          <a:p>
            <a:pPr lvl="1">
              <a:buFont typeface="Arial" charset="0"/>
              <a:buChar char="•"/>
              <a:defRPr/>
            </a:pPr>
            <a:endParaRPr lang="en-US" dirty="0" smtClean="0">
              <a:solidFill>
                <a:srgbClr val="FF0000"/>
              </a:solidFill>
              <a:latin typeface="Arial" charset="0"/>
              <a:ea typeface="ＭＳ Ｐゴシック" charset="0"/>
              <a:cs typeface="Gotham Book" charset="0"/>
            </a:endParaRPr>
          </a:p>
        </p:txBody>
      </p:sp>
      <p:sp>
        <p:nvSpPr>
          <p:cNvPr id="4" name="Content Placeholder 2"/>
          <p:cNvSpPr txBox="1">
            <a:spLocks/>
          </p:cNvSpPr>
          <p:nvPr/>
        </p:nvSpPr>
        <p:spPr bwMode="auto">
          <a:xfrm>
            <a:off x="4059238" y="1840973"/>
            <a:ext cx="2046287" cy="43663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defTabSz="457200" rtl="0" eaLnBrk="0" fontAlgn="base" hangingPunct="0">
              <a:spcBef>
                <a:spcPct val="20000"/>
              </a:spcBef>
              <a:spcAft>
                <a:spcPct val="0"/>
              </a:spcAft>
              <a:buClr>
                <a:srgbClr val="18453B"/>
              </a:buClr>
              <a:buFont typeface="Arial"/>
              <a:buChar char="•"/>
              <a:defRPr sz="2800" b="0" i="0" kern="1200" baseline="0">
                <a:solidFill>
                  <a:srgbClr val="595959"/>
                </a:solidFill>
                <a:latin typeface="Arial" pitchFamily="34" charset="0"/>
                <a:ea typeface="ＭＳ Ｐゴシック" charset="-128"/>
                <a:cs typeface="Gotham Book"/>
              </a:defRPr>
            </a:lvl1pPr>
            <a:lvl2pPr marL="742950" indent="-285750" algn="l" defTabSz="457200" rtl="0" eaLnBrk="0" fontAlgn="base" hangingPunct="0">
              <a:spcBef>
                <a:spcPct val="20000"/>
              </a:spcBef>
              <a:spcAft>
                <a:spcPct val="0"/>
              </a:spcAft>
              <a:buClr>
                <a:schemeClr val="tx1">
                  <a:lumMod val="75000"/>
                  <a:lumOff val="25000"/>
                </a:schemeClr>
              </a:buClr>
              <a:buSzPct val="85000"/>
              <a:buFont typeface="Arial"/>
              <a:buChar char="•"/>
              <a:defRPr sz="2400" b="0" i="0" kern="1200" baseline="0">
                <a:solidFill>
                  <a:srgbClr val="595959"/>
                </a:solidFill>
                <a:latin typeface="Arial" pitchFamily="34" charset="0"/>
                <a:ea typeface="ＭＳ Ｐゴシック" charset="-128"/>
                <a:cs typeface="Gotham Book"/>
              </a:defRPr>
            </a:lvl2pPr>
            <a:lvl3pPr marL="1143000" indent="-228600" algn="l" defTabSz="457200" rtl="0" eaLnBrk="0" fontAlgn="base" hangingPunct="0">
              <a:spcBef>
                <a:spcPct val="20000"/>
              </a:spcBef>
              <a:spcAft>
                <a:spcPct val="0"/>
              </a:spcAft>
              <a:buClr>
                <a:schemeClr val="tx1">
                  <a:lumMod val="75000"/>
                  <a:lumOff val="25000"/>
                </a:schemeClr>
              </a:buClr>
              <a:buFont typeface="Arial" charset="0"/>
              <a:buChar char="•"/>
              <a:defRPr sz="2000" b="0" i="0" kern="1200" baseline="0">
                <a:solidFill>
                  <a:schemeClr val="tx1">
                    <a:lumMod val="75000"/>
                    <a:lumOff val="25000"/>
                  </a:schemeClr>
                </a:solidFill>
                <a:latin typeface="Arial" pitchFamily="34" charset="0"/>
                <a:ea typeface="ＭＳ Ｐゴシック" charset="-128"/>
                <a:cs typeface="Gotham Book"/>
              </a:defRPr>
            </a:lvl3pPr>
            <a:lvl4pPr marL="1600200" indent="-228600" algn="l" defTabSz="457200" rtl="0" eaLnBrk="0" fontAlgn="base" hangingPunct="0">
              <a:spcBef>
                <a:spcPct val="20000"/>
              </a:spcBef>
              <a:spcAft>
                <a:spcPct val="0"/>
              </a:spcAft>
              <a:buFont typeface="Arial" charset="0"/>
              <a:buChar char="–"/>
              <a:defRPr sz="2000" b="0" i="0" kern="1200" baseline="0">
                <a:solidFill>
                  <a:schemeClr val="tx1"/>
                </a:solidFill>
                <a:latin typeface="Arial" pitchFamily="34" charset="0"/>
                <a:ea typeface="ＭＳ Ｐゴシック" charset="-128"/>
                <a:cs typeface="Gotham Book"/>
              </a:defRPr>
            </a:lvl4pPr>
            <a:lvl5pPr marL="2057400" indent="-228600" algn="l" defTabSz="457200" rtl="0" eaLnBrk="0" fontAlgn="base" hangingPunct="0">
              <a:spcBef>
                <a:spcPct val="20000"/>
              </a:spcBef>
              <a:spcAft>
                <a:spcPct val="0"/>
              </a:spcAft>
              <a:buFont typeface="Arial" charset="0"/>
              <a:buChar char="»"/>
              <a:defRPr sz="2000" b="0" i="0" kern="1200" baseline="0">
                <a:solidFill>
                  <a:schemeClr val="tx1"/>
                </a:solidFill>
                <a:latin typeface="Arial" pitchFamily="34" charset="0"/>
                <a:ea typeface="ＭＳ Ｐゴシック" charset="-128"/>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Char char="•"/>
              <a:defRPr/>
            </a:pPr>
            <a:r>
              <a:rPr lang="en-US" dirty="0" smtClean="0">
                <a:solidFill>
                  <a:srgbClr val="000000"/>
                </a:solidFill>
                <a:latin typeface="Arial" charset="0"/>
                <a:ea typeface="ＭＳ Ｐゴシック" charset="0"/>
                <a:cs typeface="Gotham Book" charset="0"/>
              </a:rPr>
              <a:t>Oral LD</a:t>
            </a:r>
            <a:r>
              <a:rPr lang="en-US" baseline="-25000" dirty="0" smtClean="0">
                <a:solidFill>
                  <a:srgbClr val="000000"/>
                </a:solidFill>
                <a:latin typeface="Arial" charset="0"/>
                <a:ea typeface="ＭＳ Ｐゴシック" charset="0"/>
                <a:cs typeface="Gotham Book" charset="0"/>
              </a:rPr>
              <a:t>50</a:t>
            </a:r>
            <a:endParaRPr lang="en-US" dirty="0" smtClean="0">
              <a:solidFill>
                <a:srgbClr val="000000"/>
              </a:solidFill>
              <a:latin typeface="Arial" charset="0"/>
              <a:ea typeface="ＭＳ Ｐゴシック" charset="0"/>
              <a:cs typeface="Gotham Book" charset="0"/>
            </a:endParaRPr>
          </a:p>
          <a:p>
            <a:pPr lvl="1">
              <a:buFont typeface="Arial" charset="0"/>
              <a:buChar char="•"/>
              <a:defRPr/>
            </a:pPr>
            <a:r>
              <a:rPr lang="en-US" dirty="0" smtClean="0">
                <a:solidFill>
                  <a:srgbClr val="FF0000"/>
                </a:solidFill>
                <a:latin typeface="Arial" charset="0"/>
                <a:ea typeface="ＭＳ Ｐゴシック" charset="0"/>
                <a:cs typeface="Gotham Book" charset="0"/>
              </a:rPr>
              <a:t>300-500</a:t>
            </a:r>
          </a:p>
          <a:p>
            <a:pPr lvl="1">
              <a:buFont typeface="Arial" charset="0"/>
              <a:buChar char="•"/>
              <a:defRPr/>
            </a:pPr>
            <a:r>
              <a:rPr lang="en-US" dirty="0" smtClean="0">
                <a:solidFill>
                  <a:srgbClr val="E61DDA"/>
                </a:solidFill>
                <a:latin typeface="Arial" charset="0"/>
                <a:ea typeface="ＭＳ Ｐゴシック" charset="0"/>
                <a:cs typeface="Gotham Book" charset="0"/>
              </a:rPr>
              <a:t>30-700</a:t>
            </a:r>
          </a:p>
          <a:p>
            <a:pPr lvl="1">
              <a:buFont typeface="Arial" charset="0"/>
              <a:buChar char="•"/>
              <a:defRPr/>
            </a:pPr>
            <a:r>
              <a:rPr lang="en-US" dirty="0">
                <a:solidFill>
                  <a:srgbClr val="8000FF"/>
                </a:solidFill>
                <a:latin typeface="Arial" charset="0"/>
                <a:ea typeface="ＭＳ Ｐゴシック" charset="0"/>
                <a:cs typeface="Gotham Book" charset="0"/>
              </a:rPr>
              <a:t>300-</a:t>
            </a:r>
            <a:r>
              <a:rPr lang="en-US" dirty="0" smtClean="0">
                <a:solidFill>
                  <a:srgbClr val="8000FF"/>
                </a:solidFill>
                <a:latin typeface="Arial" charset="0"/>
                <a:ea typeface="ＭＳ Ｐゴシック" charset="0"/>
                <a:cs typeface="Gotham Book" charset="0"/>
              </a:rPr>
              <a:t>700</a:t>
            </a:r>
          </a:p>
          <a:p>
            <a:pPr>
              <a:buFont typeface="Arial" charset="0"/>
              <a:buChar char="•"/>
              <a:defRPr/>
            </a:pPr>
            <a:endParaRPr lang="en-US" dirty="0" smtClean="0">
              <a:solidFill>
                <a:srgbClr val="0000FF"/>
              </a:solidFill>
              <a:latin typeface="Arial" charset="0"/>
              <a:ea typeface="ＭＳ Ｐゴシック" charset="0"/>
              <a:cs typeface="Gotham Book" charset="0"/>
            </a:endParaRPr>
          </a:p>
          <a:p>
            <a:pPr lvl="1">
              <a:buFont typeface="Arial" charset="0"/>
              <a:buChar char="•"/>
              <a:defRPr/>
            </a:pPr>
            <a:r>
              <a:rPr lang="en-US" dirty="0" smtClean="0">
                <a:solidFill>
                  <a:srgbClr val="936A50"/>
                </a:solidFill>
                <a:latin typeface="Arial" charset="0"/>
                <a:ea typeface="ＭＳ Ｐゴシック" charset="0"/>
                <a:cs typeface="Gotham Book" charset="0"/>
              </a:rPr>
              <a:t>&gt;5,000</a:t>
            </a:r>
          </a:p>
        </p:txBody>
      </p:sp>
    </p:spTree>
    <p:extLst>
      <p:ext uri="{BB962C8B-B14F-4D97-AF65-F5344CB8AC3E}">
        <p14:creationId xmlns:p14="http://schemas.microsoft.com/office/powerpoint/2010/main" val="1491785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Insecticides: Conventional</a:t>
            </a:r>
            <a:endParaRPr lang="en-US" dirty="0">
              <a:latin typeface="Arial Black" charset="0"/>
              <a:ea typeface="ＭＳ Ｐゴシック" charset="0"/>
              <a:cs typeface="ＭＳ Ｐゴシック" charset="0"/>
            </a:endParaRPr>
          </a:p>
        </p:txBody>
      </p:sp>
      <p:sp>
        <p:nvSpPr>
          <p:cNvPr id="12290" name="Content Placeholder 2"/>
          <p:cNvSpPr>
            <a:spLocks noGrp="1"/>
          </p:cNvSpPr>
          <p:nvPr>
            <p:ph idx="1"/>
          </p:nvPr>
        </p:nvSpPr>
        <p:spPr bwMode="auto">
          <a:xfrm>
            <a:off x="457200" y="1360488"/>
            <a:ext cx="4659776" cy="4951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Arial" charset="0"/>
              <a:buChar char="•"/>
              <a:defRPr/>
            </a:pPr>
            <a:r>
              <a:rPr lang="en-US" dirty="0" smtClean="0">
                <a:solidFill>
                  <a:srgbClr val="FF0000"/>
                </a:solidFill>
                <a:latin typeface="Arial" charset="0"/>
                <a:ea typeface="ＭＳ Ｐゴシック" charset="0"/>
                <a:cs typeface="Gotham Book" charset="0"/>
              </a:rPr>
              <a:t>Organophosphates</a:t>
            </a:r>
          </a:p>
          <a:p>
            <a:pPr lvl="1">
              <a:defRPr/>
            </a:pPr>
            <a:r>
              <a:rPr lang="en-US" dirty="0" err="1">
                <a:solidFill>
                  <a:srgbClr val="FF0000"/>
                </a:solidFill>
                <a:latin typeface="Arial" charset="0"/>
                <a:ea typeface="ＭＳ Ｐゴシック" charset="0"/>
                <a:cs typeface="Gotham Book" charset="0"/>
              </a:rPr>
              <a:t>Thiodan</a:t>
            </a:r>
            <a:r>
              <a:rPr lang="en-US" dirty="0">
                <a:solidFill>
                  <a:srgbClr val="FF0000"/>
                </a:solidFill>
                <a:latin typeface="Arial" charset="0"/>
                <a:ea typeface="ＭＳ Ｐゴシック" charset="0"/>
                <a:cs typeface="Gotham Book" charset="0"/>
              </a:rPr>
              <a:t> / </a:t>
            </a:r>
            <a:r>
              <a:rPr lang="en-US" dirty="0" err="1" smtClean="0">
                <a:solidFill>
                  <a:srgbClr val="FF0000"/>
                </a:solidFill>
                <a:latin typeface="Arial" charset="0"/>
                <a:ea typeface="ＭＳ Ｐゴシック" charset="0"/>
                <a:cs typeface="Gotham Book" charset="0"/>
              </a:rPr>
              <a:t>Thionex</a:t>
            </a:r>
            <a:r>
              <a:rPr lang="en-US" dirty="0" smtClean="0">
                <a:solidFill>
                  <a:srgbClr val="FF0000"/>
                </a:solidFill>
                <a:latin typeface="Arial" charset="0"/>
                <a:ea typeface="ＭＳ Ｐゴシック" charset="0"/>
                <a:cs typeface="Gotham Book" charset="0"/>
              </a:rPr>
              <a:t> </a:t>
            </a:r>
            <a:r>
              <a:rPr lang="en-US" dirty="0" smtClean="0">
                <a:solidFill>
                  <a:srgbClr val="000000"/>
                </a:solidFill>
                <a:latin typeface="Wingdings" charset="2"/>
                <a:ea typeface="ＭＳ Ｐゴシック" charset="0"/>
                <a:cs typeface="Wingdings" charset="2"/>
              </a:rPr>
              <a:t>N</a:t>
            </a:r>
            <a:endParaRPr lang="en-US" dirty="0">
              <a:solidFill>
                <a:srgbClr val="000000"/>
              </a:solidFill>
              <a:latin typeface="Wingdings" charset="2"/>
              <a:ea typeface="ＭＳ Ｐゴシック" charset="0"/>
              <a:cs typeface="Wingdings" charset="2"/>
            </a:endParaRPr>
          </a:p>
          <a:p>
            <a:pPr lvl="2">
              <a:defRPr/>
            </a:pPr>
            <a:r>
              <a:rPr lang="en-US" dirty="0" smtClean="0">
                <a:solidFill>
                  <a:srgbClr val="000000"/>
                </a:solidFill>
                <a:latin typeface="Arial" charset="0"/>
                <a:ea typeface="ＭＳ Ｐゴシック" charset="0"/>
                <a:cs typeface="Gotham Book" charset="0"/>
              </a:rPr>
              <a:t>In the middle of a phase-out</a:t>
            </a:r>
          </a:p>
          <a:p>
            <a:pPr lvl="2">
              <a:defRPr/>
            </a:pPr>
            <a:r>
              <a:rPr lang="en-US" dirty="0" smtClean="0">
                <a:solidFill>
                  <a:srgbClr val="000000"/>
                </a:solidFill>
                <a:latin typeface="Arial" charset="0"/>
                <a:ea typeface="ＭＳ Ｐゴシック" charset="0"/>
                <a:cs typeface="Gotham Book" charset="0"/>
              </a:rPr>
              <a:t>Only strawberry 2016;</a:t>
            </a:r>
            <a:r>
              <a:rPr lang="en-US" b="1" dirty="0" smtClean="0">
                <a:solidFill>
                  <a:srgbClr val="000000"/>
                </a:solidFill>
                <a:latin typeface="Arial" charset="0"/>
                <a:ea typeface="ＭＳ Ｐゴシック" charset="0"/>
                <a:cs typeface="Gotham Book" charset="0"/>
              </a:rPr>
              <a:t> </a:t>
            </a:r>
            <a:br>
              <a:rPr lang="en-US" b="1" dirty="0" smtClean="0">
                <a:solidFill>
                  <a:srgbClr val="000000"/>
                </a:solidFill>
                <a:latin typeface="Arial" charset="0"/>
                <a:ea typeface="ＭＳ Ｐゴシック" charset="0"/>
                <a:cs typeface="Gotham Book" charset="0"/>
              </a:rPr>
            </a:br>
            <a:r>
              <a:rPr lang="en-US" b="1" dirty="0" smtClean="0">
                <a:solidFill>
                  <a:srgbClr val="000000"/>
                </a:solidFill>
                <a:latin typeface="Arial" charset="0"/>
                <a:ea typeface="ＭＳ Ｐゴシック" charset="0"/>
                <a:cs typeface="Gotham Book" charset="0"/>
              </a:rPr>
              <a:t>illegal after JULY 2016</a:t>
            </a:r>
          </a:p>
          <a:p>
            <a:pPr lvl="1">
              <a:defRPr/>
            </a:pPr>
            <a:r>
              <a:rPr lang="en-US" dirty="0" err="1" smtClean="0">
                <a:solidFill>
                  <a:srgbClr val="FF0000"/>
                </a:solidFill>
                <a:latin typeface="Arial" charset="0"/>
                <a:ea typeface="ＭＳ Ｐゴシック" charset="0"/>
                <a:cs typeface="Gotham Book" charset="0"/>
              </a:rPr>
              <a:t>Lorsban</a:t>
            </a:r>
            <a:r>
              <a:rPr lang="en-US" dirty="0" smtClean="0">
                <a:solidFill>
                  <a:srgbClr val="FF0000"/>
                </a:solidFill>
                <a:latin typeface="Arial" charset="0"/>
                <a:ea typeface="ＭＳ Ｐゴシック" charset="0"/>
                <a:cs typeface="Gotham Book" charset="0"/>
              </a:rPr>
              <a:t> </a:t>
            </a:r>
            <a:r>
              <a:rPr lang="en-US" dirty="0" smtClean="0">
                <a:solidFill>
                  <a:srgbClr val="000000"/>
                </a:solidFill>
                <a:latin typeface="Wingdings" charset="2"/>
                <a:ea typeface="ＭＳ Ｐゴシック" charset="0"/>
                <a:cs typeface="Wingdings" charset="2"/>
              </a:rPr>
              <a:t>N</a:t>
            </a:r>
            <a:endParaRPr lang="en-US" dirty="0">
              <a:solidFill>
                <a:srgbClr val="000000"/>
              </a:solidFill>
              <a:latin typeface="Arial" charset="0"/>
              <a:ea typeface="ＭＳ Ｐゴシック" charset="0"/>
              <a:cs typeface="Gotham Book" charset="0"/>
            </a:endParaRPr>
          </a:p>
          <a:p>
            <a:pPr lvl="2">
              <a:defRPr/>
            </a:pPr>
            <a:r>
              <a:rPr lang="en-US" dirty="0" smtClean="0">
                <a:latin typeface="Arial" charset="0"/>
                <a:ea typeface="ＭＳ Ｐゴシック" charset="0"/>
                <a:cs typeface="Gotham Book" charset="0"/>
              </a:rPr>
              <a:t>trunk spray for borers,</a:t>
            </a:r>
          </a:p>
          <a:p>
            <a:pPr lvl="2">
              <a:defRPr/>
            </a:pPr>
            <a:r>
              <a:rPr lang="en-US" dirty="0" smtClean="0">
                <a:latin typeface="Arial" charset="0"/>
                <a:ea typeface="ＭＳ Ｐゴシック" charset="0"/>
                <a:cs typeface="Gotham Book" charset="0"/>
              </a:rPr>
              <a:t>pre-bloom </a:t>
            </a:r>
            <a:br>
              <a:rPr lang="en-US" dirty="0" smtClean="0">
                <a:latin typeface="Arial" charset="0"/>
                <a:ea typeface="ＭＳ Ｐゴシック" charset="0"/>
                <a:cs typeface="Gotham Book" charset="0"/>
              </a:rPr>
            </a:br>
            <a:r>
              <a:rPr lang="en-US" dirty="0" smtClean="0">
                <a:latin typeface="Arial" charset="0"/>
                <a:ea typeface="ＭＳ Ｐゴシック" charset="0"/>
                <a:cs typeface="Gotham Book" charset="0"/>
              </a:rPr>
              <a:t>for scale, </a:t>
            </a:r>
            <a:r>
              <a:rPr lang="en-US" dirty="0" err="1" smtClean="0">
                <a:latin typeface="Arial" charset="0"/>
                <a:ea typeface="ＭＳ Ｐゴシック" charset="0"/>
                <a:cs typeface="Gotham Book" charset="0"/>
              </a:rPr>
              <a:t>psylla</a:t>
            </a:r>
            <a:r>
              <a:rPr lang="en-US" dirty="0" smtClean="0">
                <a:latin typeface="Arial" charset="0"/>
                <a:ea typeface="ＭＳ Ｐゴシック" charset="0"/>
                <a:cs typeface="Gotham Book" charset="0"/>
              </a:rPr>
              <a:t>, aphid, etc.</a:t>
            </a:r>
          </a:p>
          <a:p>
            <a:pPr lvl="2">
              <a:defRPr/>
            </a:pPr>
            <a:r>
              <a:rPr lang="en-US" dirty="0" smtClean="0">
                <a:latin typeface="Arial" charset="0"/>
                <a:ea typeface="ＭＳ Ｐゴシック" charset="0"/>
                <a:cs typeface="Gotham Book" charset="0"/>
              </a:rPr>
              <a:t>spring bud feeders in grape</a:t>
            </a:r>
          </a:p>
          <a:p>
            <a:pPr lvl="2">
              <a:defRPr/>
            </a:pPr>
            <a:r>
              <a:rPr lang="en-US" dirty="0" smtClean="0">
                <a:latin typeface="Arial" charset="0"/>
                <a:ea typeface="ＭＳ Ｐゴシック" charset="0"/>
                <a:cs typeface="Gotham Book" charset="0"/>
              </a:rPr>
              <a:t>registration withdrawn soon?  We’ll see.</a:t>
            </a:r>
          </a:p>
        </p:txBody>
      </p:sp>
      <p:pic>
        <p:nvPicPr>
          <p:cNvPr id="3" name="Picture 2" descr="Severe damage in peach bark caused by the Lesser Peach Tree Borer.  Lorsban is an effective chemical against Peach Tree Borers and related pests." title="lesser peach tree bore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16976" y="1360488"/>
            <a:ext cx="3431671" cy="2573754"/>
          </a:xfrm>
          <a:prstGeom prst="rect">
            <a:avLst/>
          </a:prstGeom>
        </p:spPr>
      </p:pic>
      <p:pic>
        <p:nvPicPr>
          <p:cNvPr id="6" name="Picture 5" descr="Two adult grape flea beetles feeding on the buds of a grapevine in the spring.  Lorsban is an effective chemical against grape flea beetles." title="Grape flea beetl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7594" y="4037988"/>
            <a:ext cx="3301152" cy="271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Insecticides: Conventional</a:t>
            </a:r>
            <a:endParaRPr lang="en-US" dirty="0"/>
          </a:p>
        </p:txBody>
      </p:sp>
      <p:sp>
        <p:nvSpPr>
          <p:cNvPr id="3" name="Content Placeholder 2"/>
          <p:cNvSpPr>
            <a:spLocks noGrp="1"/>
          </p:cNvSpPr>
          <p:nvPr>
            <p:ph idx="1"/>
          </p:nvPr>
        </p:nvSpPr>
        <p:spPr>
          <a:xfrm>
            <a:off x="457201" y="1360828"/>
            <a:ext cx="4171282" cy="4765336"/>
          </a:xfrm>
        </p:spPr>
        <p:txBody>
          <a:bodyPr/>
          <a:lstStyle/>
          <a:p>
            <a:pPr>
              <a:buFont typeface="Arial" charset="0"/>
              <a:buChar char="•"/>
              <a:defRPr/>
            </a:pPr>
            <a:r>
              <a:rPr lang="en-US" dirty="0" smtClean="0">
                <a:solidFill>
                  <a:srgbClr val="FF0000"/>
                </a:solidFill>
                <a:latin typeface="Arial" charset="0"/>
                <a:ea typeface="ＭＳ Ｐゴシック" charset="0"/>
                <a:cs typeface="Gotham Book" charset="0"/>
              </a:rPr>
              <a:t>Organophosphates</a:t>
            </a:r>
            <a:endParaRPr lang="en-US" dirty="0">
              <a:solidFill>
                <a:srgbClr val="FF0000"/>
              </a:solidFill>
              <a:latin typeface="Arial" charset="0"/>
              <a:ea typeface="ＭＳ Ｐゴシック" charset="0"/>
              <a:cs typeface="Gotham Book" charset="0"/>
            </a:endParaRPr>
          </a:p>
          <a:p>
            <a:pPr lvl="1">
              <a:defRPr/>
            </a:pPr>
            <a:r>
              <a:rPr lang="en-US" dirty="0" err="1" smtClean="0">
                <a:solidFill>
                  <a:srgbClr val="FF0000"/>
                </a:solidFill>
                <a:latin typeface="Arial" charset="0"/>
                <a:ea typeface="ＭＳ Ｐゴシック" charset="0"/>
                <a:cs typeface="Gotham Book" charset="0"/>
              </a:rPr>
              <a:t>Imidan</a:t>
            </a:r>
            <a:endParaRPr lang="en-US" dirty="0">
              <a:solidFill>
                <a:srgbClr val="FF0000"/>
              </a:solidFill>
              <a:latin typeface="Arial" charset="0"/>
              <a:ea typeface="ＭＳ Ｐゴシック" charset="0"/>
              <a:cs typeface="Gotham Book" charset="0"/>
            </a:endParaRPr>
          </a:p>
          <a:p>
            <a:pPr lvl="2">
              <a:defRPr/>
            </a:pPr>
            <a:r>
              <a:rPr lang="en-US" dirty="0">
                <a:solidFill>
                  <a:srgbClr val="000000"/>
                </a:solidFill>
                <a:latin typeface="Arial" charset="0"/>
                <a:ea typeface="ＭＳ Ｐゴシック" charset="0"/>
                <a:cs typeface="Gotham Book" charset="0"/>
              </a:rPr>
              <a:t>many crops, </a:t>
            </a:r>
            <a:r>
              <a:rPr lang="en-US" dirty="0" smtClean="0">
                <a:solidFill>
                  <a:srgbClr val="000000"/>
                </a:solidFill>
                <a:latin typeface="Arial" charset="0"/>
                <a:ea typeface="ＭＳ Ｐゴシック" charset="0"/>
                <a:cs typeface="Gotham Book" charset="0"/>
              </a:rPr>
              <a:t/>
            </a:r>
            <a:br>
              <a:rPr lang="en-US" dirty="0" smtClean="0">
                <a:solidFill>
                  <a:srgbClr val="000000"/>
                </a:solidFill>
                <a:latin typeface="Arial" charset="0"/>
                <a:ea typeface="ＭＳ Ｐゴシック" charset="0"/>
                <a:cs typeface="Gotham Book" charset="0"/>
              </a:rPr>
            </a:br>
            <a:r>
              <a:rPr lang="en-US" dirty="0" smtClean="0">
                <a:solidFill>
                  <a:srgbClr val="000000"/>
                </a:solidFill>
                <a:latin typeface="Arial" charset="0"/>
                <a:ea typeface="ＭＳ Ｐゴシック" charset="0"/>
                <a:cs typeface="Gotham Book" charset="0"/>
              </a:rPr>
              <a:t>NOT </a:t>
            </a:r>
            <a:r>
              <a:rPr lang="en-US" dirty="0">
                <a:solidFill>
                  <a:srgbClr val="000000"/>
                </a:solidFill>
                <a:latin typeface="Arial" charset="0"/>
                <a:ea typeface="ＭＳ Ｐゴシック" charset="0"/>
                <a:cs typeface="Gotham Book" charset="0"/>
              </a:rPr>
              <a:t>sweet cherries</a:t>
            </a:r>
          </a:p>
          <a:p>
            <a:pPr lvl="2">
              <a:defRPr/>
            </a:pPr>
            <a:r>
              <a:rPr lang="en-US" dirty="0">
                <a:solidFill>
                  <a:srgbClr val="000000"/>
                </a:solidFill>
                <a:latin typeface="Arial" charset="0"/>
                <a:ea typeface="ＭＳ Ｐゴシック" charset="0"/>
                <a:cs typeface="Gotham Book" charset="0"/>
              </a:rPr>
              <a:t>broad spectrum, </a:t>
            </a:r>
          </a:p>
          <a:p>
            <a:pPr lvl="2">
              <a:defRPr/>
            </a:pPr>
            <a:r>
              <a:rPr lang="en-US" dirty="0" smtClean="0">
                <a:solidFill>
                  <a:srgbClr val="000000"/>
                </a:solidFill>
                <a:latin typeface="Arial" charset="0"/>
                <a:ea typeface="ＭＳ Ｐゴシック" charset="0"/>
                <a:cs typeface="Gotham Book" charset="0"/>
              </a:rPr>
              <a:t>buffer </a:t>
            </a:r>
            <a:r>
              <a:rPr lang="en-US" dirty="0">
                <a:solidFill>
                  <a:srgbClr val="000000"/>
                </a:solidFill>
                <a:latin typeface="Arial" charset="0"/>
                <a:ea typeface="ＭＳ Ｐゴシック" charset="0"/>
                <a:cs typeface="Gotham Book" charset="0"/>
              </a:rPr>
              <a:t>to pH 5.5</a:t>
            </a:r>
          </a:p>
          <a:p>
            <a:pPr lvl="1">
              <a:defRPr/>
            </a:pPr>
            <a:r>
              <a:rPr lang="en-US" dirty="0" err="1">
                <a:solidFill>
                  <a:srgbClr val="FF0000"/>
                </a:solidFill>
                <a:latin typeface="Arial" charset="0"/>
                <a:ea typeface="ＭＳ Ｐゴシック" charset="0"/>
                <a:cs typeface="Gotham Book" charset="0"/>
              </a:rPr>
              <a:t>Malathion</a:t>
            </a:r>
            <a:r>
              <a:rPr lang="en-US" dirty="0">
                <a:solidFill>
                  <a:srgbClr val="FF0000"/>
                </a:solidFill>
                <a:latin typeface="Arial" charset="0"/>
                <a:ea typeface="ＭＳ Ｐゴシック" charset="0"/>
                <a:cs typeface="Gotham Book" charset="0"/>
              </a:rPr>
              <a:t> / </a:t>
            </a:r>
            <a:r>
              <a:rPr lang="en-US" dirty="0" err="1">
                <a:solidFill>
                  <a:srgbClr val="FF0000"/>
                </a:solidFill>
                <a:latin typeface="Arial" charset="0"/>
                <a:ea typeface="ＭＳ Ｐゴシック" charset="0"/>
                <a:cs typeface="Gotham Book" charset="0"/>
              </a:rPr>
              <a:t>Fyfanon</a:t>
            </a:r>
            <a:r>
              <a:rPr lang="en-US" dirty="0">
                <a:solidFill>
                  <a:srgbClr val="FF0000"/>
                </a:solidFill>
                <a:latin typeface="Arial" charset="0"/>
                <a:ea typeface="ＭＳ Ｐゴシック" charset="0"/>
                <a:cs typeface="Gotham Book" charset="0"/>
              </a:rPr>
              <a:t> / </a:t>
            </a:r>
            <a:r>
              <a:rPr lang="en-US" dirty="0" err="1">
                <a:solidFill>
                  <a:srgbClr val="FF0000"/>
                </a:solidFill>
                <a:latin typeface="Arial" charset="0"/>
                <a:ea typeface="ＭＳ Ｐゴシック" charset="0"/>
                <a:cs typeface="Gotham Book" charset="0"/>
              </a:rPr>
              <a:t>Cythion</a:t>
            </a:r>
            <a:endParaRPr lang="en-US" dirty="0">
              <a:solidFill>
                <a:srgbClr val="FF0000"/>
              </a:solidFill>
              <a:latin typeface="Arial" charset="0"/>
              <a:ea typeface="ＭＳ Ｐゴシック" charset="0"/>
              <a:cs typeface="Gotham Book" charset="0"/>
            </a:endParaRPr>
          </a:p>
          <a:p>
            <a:pPr lvl="2">
              <a:defRPr/>
            </a:pPr>
            <a:r>
              <a:rPr lang="en-US" dirty="0">
                <a:latin typeface="Arial" charset="0"/>
                <a:ea typeface="ＭＳ Ｐゴシック" charset="0"/>
                <a:cs typeface="Gotham Book" charset="0"/>
              </a:rPr>
              <a:t>broad spectrum, many crops</a:t>
            </a:r>
          </a:p>
          <a:p>
            <a:pPr lvl="2">
              <a:defRPr/>
            </a:pPr>
            <a:r>
              <a:rPr lang="en-US" dirty="0" smtClean="0">
                <a:latin typeface="Arial" charset="0"/>
                <a:ea typeface="ＭＳ Ｐゴシック" charset="0"/>
                <a:cs typeface="Gotham Book" charset="0"/>
              </a:rPr>
              <a:t>safer </a:t>
            </a:r>
            <a:r>
              <a:rPr lang="en-US" dirty="0">
                <a:latin typeface="Arial" charset="0"/>
                <a:ea typeface="ＭＳ Ｐゴシック" charset="0"/>
                <a:cs typeface="Gotham Book" charset="0"/>
              </a:rPr>
              <a:t>than other OP’s</a:t>
            </a:r>
          </a:p>
          <a:p>
            <a:endParaRPr lang="en-US" dirty="0"/>
          </a:p>
        </p:txBody>
      </p:sp>
      <p:pic>
        <p:nvPicPr>
          <p:cNvPr id="5" name="Picture 4" descr="Several mating adult Japanese Beetles.  These fingernail-sized invasive beetles feed on the leaves of many plants, including most fruit crops.  Japanese beetle infestations are an appropriate time to use Organophosphate insecticides." title="Japanese beetle"/>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347599" y="1360827"/>
            <a:ext cx="4210057" cy="2815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Image of an adult male spotted-wing drosophila.  This invasive fruit fly is has become a serious pest of berry crops in Michigan in recent years." title="spotted-wing drosophila"/>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91389" y="4398842"/>
            <a:ext cx="4299155" cy="22317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943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Insecticides: Conventional</a:t>
            </a:r>
            <a:endParaRPr lang="en-US" dirty="0">
              <a:latin typeface="Arial Black" charset="0"/>
              <a:ea typeface="ＭＳ Ｐゴシック" charset="0"/>
              <a:cs typeface="ＭＳ Ｐゴシック" charset="0"/>
            </a:endParaRPr>
          </a:p>
        </p:txBody>
      </p:sp>
      <p:sp>
        <p:nvSpPr>
          <p:cNvPr id="12290" name="Content Placeholder 2"/>
          <p:cNvSpPr>
            <a:spLocks noGrp="1"/>
          </p:cNvSpPr>
          <p:nvPr>
            <p:ph idx="1"/>
          </p:nvPr>
        </p:nvSpPr>
        <p:spPr bwMode="auto">
          <a:xfrm>
            <a:off x="457201" y="1360488"/>
            <a:ext cx="5539066" cy="4951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buFont typeface="Arial" charset="0"/>
              <a:buChar char="•"/>
              <a:defRPr/>
            </a:pPr>
            <a:r>
              <a:rPr lang="en-US" dirty="0" err="1" smtClean="0">
                <a:solidFill>
                  <a:srgbClr val="E61DDA"/>
                </a:solidFill>
                <a:latin typeface="Arial" charset="0"/>
                <a:ea typeface="ＭＳ Ｐゴシック" charset="0"/>
                <a:cs typeface="Gotham Book" charset="0"/>
              </a:rPr>
              <a:t>Carbamates</a:t>
            </a:r>
            <a:endParaRPr lang="en-US" dirty="0" smtClean="0">
              <a:solidFill>
                <a:srgbClr val="E61DDA"/>
              </a:solidFill>
              <a:latin typeface="Arial" charset="0"/>
              <a:ea typeface="ＭＳ Ｐゴシック" charset="0"/>
              <a:cs typeface="Gotham Book" charset="0"/>
            </a:endParaRPr>
          </a:p>
          <a:p>
            <a:pPr lvl="1">
              <a:defRPr/>
            </a:pPr>
            <a:r>
              <a:rPr lang="en-US" dirty="0" err="1" smtClean="0">
                <a:solidFill>
                  <a:srgbClr val="E61DDA"/>
                </a:solidFill>
                <a:latin typeface="Arial" charset="0"/>
                <a:ea typeface="ＭＳ Ｐゴシック" charset="0"/>
                <a:cs typeface="Gotham Book" charset="0"/>
              </a:rPr>
              <a:t>Sevin</a:t>
            </a:r>
            <a:r>
              <a:rPr lang="en-US" dirty="0" smtClean="0">
                <a:solidFill>
                  <a:srgbClr val="E61DDA"/>
                </a:solidFill>
                <a:latin typeface="Arial" charset="0"/>
                <a:ea typeface="ＭＳ Ｐゴシック" charset="0"/>
                <a:cs typeface="Gotham Book" charset="0"/>
              </a:rPr>
              <a:t> </a:t>
            </a:r>
          </a:p>
          <a:p>
            <a:pPr lvl="2">
              <a:defRPr/>
            </a:pPr>
            <a:r>
              <a:rPr lang="en-US" dirty="0" smtClean="0">
                <a:solidFill>
                  <a:srgbClr val="000000"/>
                </a:solidFill>
                <a:latin typeface="Arial" charset="0"/>
                <a:ea typeface="ＭＳ Ｐゴシック" charset="0"/>
                <a:cs typeface="Gotham Book" charset="0"/>
              </a:rPr>
              <a:t>broad-spectrum, many crops</a:t>
            </a:r>
          </a:p>
          <a:p>
            <a:pPr lvl="2">
              <a:defRPr/>
            </a:pPr>
            <a:r>
              <a:rPr lang="en-US" dirty="0" smtClean="0">
                <a:solidFill>
                  <a:srgbClr val="000000"/>
                </a:solidFill>
                <a:latin typeface="Arial" charset="0"/>
                <a:ea typeface="ＭＳ Ｐゴシック" charset="0"/>
                <a:cs typeface="Gotham Book" charset="0"/>
              </a:rPr>
              <a:t>low animal &amp; plant toxicity</a:t>
            </a:r>
          </a:p>
          <a:p>
            <a:pPr lvl="2">
              <a:defRPr/>
            </a:pPr>
            <a:r>
              <a:rPr lang="en-US" dirty="0" smtClean="0">
                <a:solidFill>
                  <a:srgbClr val="000000"/>
                </a:solidFill>
                <a:latin typeface="Arial" charset="0"/>
                <a:ea typeface="ＭＳ Ｐゴシック" charset="0"/>
                <a:cs typeface="Gotham Book" charset="0"/>
              </a:rPr>
              <a:t>fruit thinning &gt;30d after bloom</a:t>
            </a:r>
          </a:p>
          <a:p>
            <a:pPr lvl="1">
              <a:defRPr/>
            </a:pPr>
            <a:r>
              <a:rPr lang="en-US" dirty="0" err="1" smtClean="0">
                <a:solidFill>
                  <a:srgbClr val="E61DDA"/>
                </a:solidFill>
                <a:latin typeface="Arial" charset="0"/>
                <a:ea typeface="ＭＳ Ｐゴシック" charset="0"/>
                <a:cs typeface="Gotham Book" charset="0"/>
              </a:rPr>
              <a:t>Lannate</a:t>
            </a:r>
            <a:r>
              <a:rPr lang="en-US" dirty="0" smtClean="0">
                <a:solidFill>
                  <a:srgbClr val="E61DDA"/>
                </a:solidFill>
                <a:latin typeface="Arial" charset="0"/>
                <a:ea typeface="ＭＳ Ｐゴシック" charset="0"/>
                <a:cs typeface="Gotham Book" charset="0"/>
              </a:rPr>
              <a:t> / </a:t>
            </a:r>
            <a:r>
              <a:rPr lang="en-US" dirty="0" err="1" smtClean="0">
                <a:solidFill>
                  <a:srgbClr val="E61DDA"/>
                </a:solidFill>
                <a:latin typeface="Arial" charset="0"/>
                <a:ea typeface="ＭＳ Ｐゴシック" charset="0"/>
                <a:cs typeface="Gotham Book" charset="0"/>
              </a:rPr>
              <a:t>Methomyl</a:t>
            </a:r>
            <a:endParaRPr lang="en-US" dirty="0" smtClean="0">
              <a:solidFill>
                <a:srgbClr val="E61DDA"/>
              </a:solidFill>
              <a:latin typeface="Arial" charset="0"/>
              <a:ea typeface="ＭＳ Ｐゴシック" charset="0"/>
              <a:cs typeface="Gotham Book" charset="0"/>
            </a:endParaRPr>
          </a:p>
          <a:p>
            <a:pPr lvl="2">
              <a:defRPr/>
            </a:pPr>
            <a:r>
              <a:rPr lang="en-US" dirty="0" smtClean="0">
                <a:solidFill>
                  <a:srgbClr val="000000"/>
                </a:solidFill>
                <a:latin typeface="Arial" charset="0"/>
                <a:ea typeface="ＭＳ Ｐゴシック" charset="0"/>
                <a:cs typeface="Gotham Book" charset="0"/>
              </a:rPr>
              <a:t>broad-spectrum, many crops</a:t>
            </a:r>
          </a:p>
          <a:p>
            <a:pPr lvl="2">
              <a:defRPr/>
            </a:pPr>
            <a:r>
              <a:rPr lang="en-US" dirty="0" smtClean="0">
                <a:solidFill>
                  <a:srgbClr val="000000"/>
                </a:solidFill>
                <a:latin typeface="Arial" charset="0"/>
                <a:ea typeface="ＭＳ Ｐゴシック" charset="0"/>
                <a:cs typeface="Gotham Book" charset="0"/>
              </a:rPr>
              <a:t>highly toxic to bees</a:t>
            </a:r>
          </a:p>
          <a:p>
            <a:pPr lvl="2">
              <a:defRPr/>
            </a:pPr>
            <a:r>
              <a:rPr lang="en-US" dirty="0" smtClean="0">
                <a:solidFill>
                  <a:srgbClr val="000000"/>
                </a:solidFill>
                <a:latin typeface="Arial" charset="0"/>
                <a:ea typeface="ＭＳ Ｐゴシック" charset="0"/>
                <a:cs typeface="Gotham Book" charset="0"/>
              </a:rPr>
              <a:t>DO NOT USE after opening U-pick</a:t>
            </a:r>
          </a:p>
          <a:p>
            <a:pPr lvl="1">
              <a:defRPr/>
            </a:pPr>
            <a:r>
              <a:rPr lang="en-US" dirty="0" err="1" smtClean="0">
                <a:solidFill>
                  <a:srgbClr val="E61DDA"/>
                </a:solidFill>
                <a:latin typeface="Arial" charset="0"/>
                <a:ea typeface="ＭＳ Ｐゴシック" charset="0"/>
                <a:cs typeface="Gotham Book" charset="0"/>
              </a:rPr>
              <a:t>Vydate</a:t>
            </a:r>
            <a:endParaRPr lang="en-US" dirty="0" smtClean="0">
              <a:solidFill>
                <a:srgbClr val="E61DDA"/>
              </a:solidFill>
              <a:latin typeface="Arial" charset="0"/>
              <a:ea typeface="ＭＳ Ｐゴシック" charset="0"/>
              <a:cs typeface="Gotham Book" charset="0"/>
            </a:endParaRPr>
          </a:p>
          <a:p>
            <a:pPr lvl="2">
              <a:defRPr/>
            </a:pPr>
            <a:r>
              <a:rPr lang="en-US" dirty="0" smtClean="0">
                <a:solidFill>
                  <a:srgbClr val="000000"/>
                </a:solidFill>
                <a:latin typeface="Arial" charset="0"/>
                <a:ea typeface="ＭＳ Ｐゴシック" charset="0"/>
                <a:cs typeface="Gotham Book" charset="0"/>
              </a:rPr>
              <a:t>best on mites, aphids, leafhoppers</a:t>
            </a:r>
          </a:p>
          <a:p>
            <a:pPr lvl="2">
              <a:defRPr/>
            </a:pPr>
            <a:r>
              <a:rPr lang="en-US" dirty="0" smtClean="0">
                <a:solidFill>
                  <a:srgbClr val="000000"/>
                </a:solidFill>
                <a:latin typeface="Arial" charset="0"/>
                <a:ea typeface="ＭＳ Ｐゴシック" charset="0"/>
                <a:cs typeface="Gotham Book" charset="0"/>
              </a:rPr>
              <a:t>bearing apples, nonbearing other fruit trees</a:t>
            </a:r>
          </a:p>
        </p:txBody>
      </p:sp>
      <p:pic>
        <p:nvPicPr>
          <p:cNvPr id="4" name="Picture 3" descr="Potato leafhoppers are small, hopping, leaf-feeding insects in many crops.  They can be effectively managed with Vydate." title="potato leafhoppe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5837506" y="5012721"/>
            <a:ext cx="3053087" cy="1620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descr="Rose chafers mating on a grape flower cluster.  Sevin is an effective spray against Rose chafers." title="Rose chafer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49797" y="1259329"/>
            <a:ext cx="3451518" cy="1876696"/>
          </a:xfrm>
          <a:prstGeom prst="rect">
            <a:avLst/>
          </a:prstGeom>
          <a:ln>
            <a:solidFill>
              <a:srgbClr val="000000"/>
            </a:solidFill>
          </a:ln>
        </p:spPr>
      </p:pic>
      <p:pic>
        <p:nvPicPr>
          <p:cNvPr id="3" name="Picture 2" descr="Brown Marmorated Stinkbug (BMSB) are another invasive insect pest.  Broad-spectrum insecticides are relied on for its control." title="Brown Marmorated Stinkbu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8903" y="3013622"/>
            <a:ext cx="2585097" cy="2145631"/>
          </a:xfrm>
          <a:prstGeom prst="rect">
            <a:avLst/>
          </a:prstGeom>
          <a:ln>
            <a:solidFill>
              <a:srgbClr val="000000"/>
            </a:solid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0">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0">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0">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290">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Insecticides: Conventional</a:t>
            </a:r>
            <a:endParaRPr lang="en-US" dirty="0">
              <a:latin typeface="Arial Black" charset="0"/>
              <a:ea typeface="ＭＳ Ｐゴシック" charset="0"/>
              <a:cs typeface="ＭＳ Ｐゴシック" charset="0"/>
            </a:endParaRPr>
          </a:p>
        </p:txBody>
      </p:sp>
      <p:sp>
        <p:nvSpPr>
          <p:cNvPr id="12290" name="Content Placeholder 2"/>
          <p:cNvSpPr>
            <a:spLocks noGrp="1"/>
          </p:cNvSpPr>
          <p:nvPr>
            <p:ph idx="1"/>
          </p:nvPr>
        </p:nvSpPr>
        <p:spPr bwMode="auto">
          <a:xfrm>
            <a:off x="457200" y="1360488"/>
            <a:ext cx="8229600" cy="4951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buFont typeface="Arial" charset="0"/>
              <a:buChar char="•"/>
              <a:defRPr/>
            </a:pPr>
            <a:r>
              <a:rPr lang="en-US" dirty="0" err="1" smtClean="0">
                <a:solidFill>
                  <a:srgbClr val="8000FF"/>
                </a:solidFill>
                <a:latin typeface="Arial" charset="0"/>
                <a:ea typeface="ＭＳ Ｐゴシック" charset="0"/>
                <a:cs typeface="Gotham Book" charset="0"/>
              </a:rPr>
              <a:t>Pyrethroids</a:t>
            </a:r>
            <a:endParaRPr lang="en-US" dirty="0" smtClean="0">
              <a:solidFill>
                <a:srgbClr val="8000FF"/>
              </a:solidFill>
              <a:latin typeface="Arial" charset="0"/>
              <a:ea typeface="ＭＳ Ｐゴシック" charset="0"/>
              <a:cs typeface="Gotham Book" charset="0"/>
            </a:endParaRPr>
          </a:p>
          <a:p>
            <a:pPr lvl="1">
              <a:defRPr/>
            </a:pPr>
            <a:r>
              <a:rPr lang="en-US" dirty="0" smtClean="0">
                <a:solidFill>
                  <a:srgbClr val="000000"/>
                </a:solidFill>
                <a:latin typeface="Arial" charset="0"/>
                <a:ea typeface="ＭＳ Ｐゴシック" charset="0"/>
                <a:cs typeface="Gotham Book" charset="0"/>
              </a:rPr>
              <a:t>contact poisons, most </a:t>
            </a:r>
            <a:r>
              <a:rPr lang="en-US" dirty="0" smtClean="0">
                <a:solidFill>
                  <a:srgbClr val="000000"/>
                </a:solidFill>
                <a:latin typeface="Arial" charset="0"/>
                <a:ea typeface="ＭＳ Ｐゴシック" charset="0"/>
                <a:cs typeface="Gotham Book" charset="0"/>
              </a:rPr>
              <a:t>are broad</a:t>
            </a:r>
            <a:r>
              <a:rPr lang="en-US" dirty="0" smtClean="0">
                <a:solidFill>
                  <a:srgbClr val="000000"/>
                </a:solidFill>
                <a:latin typeface="Arial" charset="0"/>
                <a:ea typeface="ＭＳ Ｐゴシック" charset="0"/>
                <a:cs typeface="Gotham Book" charset="0"/>
              </a:rPr>
              <a:t>-spectrum, </a:t>
            </a:r>
            <a:r>
              <a:rPr lang="en-US" dirty="0" smtClean="0">
                <a:solidFill>
                  <a:srgbClr val="000000"/>
                </a:solidFill>
                <a:latin typeface="Arial" charset="0"/>
                <a:ea typeface="ＭＳ Ｐゴシック" charset="0"/>
                <a:cs typeface="Gotham Book" charset="0"/>
              </a:rPr>
              <a:t>safer </a:t>
            </a:r>
            <a:r>
              <a:rPr lang="en-US" dirty="0" smtClean="0">
                <a:solidFill>
                  <a:srgbClr val="000000"/>
                </a:solidFill>
                <a:latin typeface="Arial" charset="0"/>
                <a:ea typeface="ＭＳ Ｐゴシック" charset="0"/>
                <a:cs typeface="Gotham Book" charset="0"/>
              </a:rPr>
              <a:t>for 	humans, other animals</a:t>
            </a:r>
          </a:p>
          <a:p>
            <a:pPr lvl="1">
              <a:defRPr/>
            </a:pPr>
            <a:r>
              <a:rPr lang="en-US" dirty="0" smtClean="0">
                <a:solidFill>
                  <a:srgbClr val="000000"/>
                </a:solidFill>
                <a:latin typeface="Arial" charset="0"/>
                <a:ea typeface="ＭＳ Ｐゴシック" charset="0"/>
                <a:cs typeface="Gotham Book" charset="0"/>
              </a:rPr>
              <a:t>very toxic to pollinators, predator insects</a:t>
            </a:r>
          </a:p>
          <a:p>
            <a:pPr lvl="1">
              <a:defRPr/>
            </a:pPr>
            <a:r>
              <a:rPr lang="en-US" dirty="0" smtClean="0">
                <a:solidFill>
                  <a:srgbClr val="000000"/>
                </a:solidFill>
                <a:latin typeface="Arial" charset="0"/>
                <a:ea typeface="ＭＳ Ｐゴシック" charset="0"/>
                <a:cs typeface="Gotham Book" charset="0"/>
              </a:rPr>
              <a:t>beware - can cause mite outbreaks</a:t>
            </a:r>
          </a:p>
          <a:p>
            <a:pPr lvl="1">
              <a:defRPr/>
            </a:pPr>
            <a:r>
              <a:rPr lang="en-US" dirty="0" smtClean="0">
                <a:solidFill>
                  <a:srgbClr val="000000"/>
                </a:solidFill>
                <a:latin typeface="Arial" charset="0"/>
                <a:ea typeface="ＭＳ Ｐゴシック" charset="0"/>
                <a:cs typeface="Gotham Book" charset="0"/>
              </a:rPr>
              <a:t>generally short residual</a:t>
            </a:r>
          </a:p>
          <a:p>
            <a:pPr lvl="1">
              <a:defRPr/>
            </a:pPr>
            <a:r>
              <a:rPr lang="en-US" dirty="0" smtClean="0">
                <a:solidFill>
                  <a:srgbClr val="8000FF"/>
                </a:solidFill>
                <a:latin typeface="Arial" charset="0"/>
                <a:ea typeface="ＭＳ Ｐゴシック" charset="0"/>
                <a:cs typeface="Gotham Book" charset="0"/>
              </a:rPr>
              <a:t>Pounce</a:t>
            </a:r>
            <a:r>
              <a:rPr lang="en-US" dirty="0">
                <a:solidFill>
                  <a:srgbClr val="8000FF"/>
                </a:solidFill>
                <a:latin typeface="Arial" charset="0"/>
                <a:ea typeface="ＭＳ Ｐゴシック" charset="0"/>
                <a:cs typeface="Gotham Book" charset="0"/>
              </a:rPr>
              <a:t>, </a:t>
            </a:r>
          </a:p>
          <a:p>
            <a:pPr lvl="1">
              <a:defRPr/>
            </a:pPr>
            <a:r>
              <a:rPr lang="en-US" dirty="0">
                <a:solidFill>
                  <a:srgbClr val="8000FF"/>
                </a:solidFill>
                <a:latin typeface="Arial" charset="0"/>
                <a:ea typeface="ＭＳ Ｐゴシック" charset="0"/>
                <a:cs typeface="Gotham Book" charset="0"/>
              </a:rPr>
              <a:t>Perm-up, </a:t>
            </a:r>
          </a:p>
          <a:p>
            <a:pPr lvl="1">
              <a:defRPr/>
            </a:pPr>
            <a:r>
              <a:rPr lang="en-US" dirty="0">
                <a:solidFill>
                  <a:srgbClr val="8000FF"/>
                </a:solidFill>
                <a:latin typeface="Arial" charset="0"/>
                <a:ea typeface="ＭＳ Ｐゴシック" charset="0"/>
                <a:cs typeface="Gotham Book" charset="0"/>
              </a:rPr>
              <a:t>Asana, </a:t>
            </a:r>
          </a:p>
          <a:p>
            <a:pPr lvl="1">
              <a:defRPr/>
            </a:pPr>
            <a:r>
              <a:rPr lang="en-US" dirty="0" err="1" smtClean="0">
                <a:solidFill>
                  <a:srgbClr val="8000FF"/>
                </a:solidFill>
                <a:latin typeface="Arial" charset="0"/>
                <a:ea typeface="ＭＳ Ｐゴシック" charset="0"/>
                <a:cs typeface="Gotham Book" charset="0"/>
              </a:rPr>
              <a:t>Baythroid</a:t>
            </a:r>
            <a:endParaRPr lang="en-US" dirty="0">
              <a:solidFill>
                <a:srgbClr val="8000FF"/>
              </a:solidFill>
              <a:latin typeface="Arial" charset="0"/>
              <a:ea typeface="ＭＳ Ｐゴシック" charset="0"/>
              <a:cs typeface="Gotham Book" charset="0"/>
            </a:endParaRPr>
          </a:p>
          <a:p>
            <a:pPr lvl="1">
              <a:defRPr/>
            </a:pPr>
            <a:r>
              <a:rPr lang="en-US" dirty="0" smtClean="0">
                <a:solidFill>
                  <a:srgbClr val="8000FF"/>
                </a:solidFill>
                <a:latin typeface="Arial" charset="0"/>
                <a:ea typeface="ＭＳ Ｐゴシック" charset="0"/>
                <a:cs typeface="Gotham Book" charset="0"/>
              </a:rPr>
              <a:t>Battalion</a:t>
            </a:r>
          </a:p>
          <a:p>
            <a:pPr lvl="1">
              <a:defRPr/>
            </a:pPr>
            <a:r>
              <a:rPr lang="en-US" dirty="0" smtClean="0">
                <a:solidFill>
                  <a:srgbClr val="8000FF"/>
                </a:solidFill>
                <a:latin typeface="Arial" charset="0"/>
                <a:ea typeface="ＭＳ Ｐゴシック" charset="0"/>
                <a:cs typeface="Gotham Book" charset="0"/>
              </a:rPr>
              <a:t>Brigade</a:t>
            </a:r>
          </a:p>
        </p:txBody>
      </p:sp>
      <p:sp>
        <p:nvSpPr>
          <p:cNvPr id="5" name="Content Placeholder 2"/>
          <p:cNvSpPr txBox="1">
            <a:spLocks/>
          </p:cNvSpPr>
          <p:nvPr/>
        </p:nvSpPr>
        <p:spPr bwMode="auto">
          <a:xfrm>
            <a:off x="4768633" y="3232273"/>
            <a:ext cx="3885549" cy="32023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Clr>
                <a:srgbClr val="18453B"/>
              </a:buClr>
              <a:buFont typeface="Arial"/>
              <a:buChar char="•"/>
              <a:defRPr sz="2800" b="0" i="0" kern="1200" baseline="0">
                <a:solidFill>
                  <a:srgbClr val="595959"/>
                </a:solidFill>
                <a:latin typeface="Arial" pitchFamily="34" charset="0"/>
                <a:ea typeface="ＭＳ Ｐゴシック" charset="-128"/>
                <a:cs typeface="Gotham Book"/>
              </a:defRPr>
            </a:lvl1pPr>
            <a:lvl2pPr marL="742950" indent="-285750" algn="l" defTabSz="457200" rtl="0" eaLnBrk="0" fontAlgn="base" hangingPunct="0">
              <a:spcBef>
                <a:spcPct val="20000"/>
              </a:spcBef>
              <a:spcAft>
                <a:spcPct val="0"/>
              </a:spcAft>
              <a:buClr>
                <a:schemeClr val="tx1">
                  <a:lumMod val="75000"/>
                  <a:lumOff val="25000"/>
                </a:schemeClr>
              </a:buClr>
              <a:buSzPct val="85000"/>
              <a:buFont typeface="Arial"/>
              <a:buChar char="•"/>
              <a:defRPr sz="2400" b="0" i="0" kern="1200" baseline="0">
                <a:solidFill>
                  <a:srgbClr val="595959"/>
                </a:solidFill>
                <a:latin typeface="Arial" pitchFamily="34" charset="0"/>
                <a:ea typeface="ＭＳ Ｐゴシック" charset="-128"/>
                <a:cs typeface="Gotham Book"/>
              </a:defRPr>
            </a:lvl2pPr>
            <a:lvl3pPr marL="1143000" indent="-228600" algn="l" defTabSz="457200" rtl="0" eaLnBrk="0" fontAlgn="base" hangingPunct="0">
              <a:spcBef>
                <a:spcPct val="20000"/>
              </a:spcBef>
              <a:spcAft>
                <a:spcPct val="0"/>
              </a:spcAft>
              <a:buClr>
                <a:schemeClr val="tx1">
                  <a:lumMod val="75000"/>
                  <a:lumOff val="25000"/>
                </a:schemeClr>
              </a:buClr>
              <a:buFont typeface="Arial" charset="0"/>
              <a:buChar char="•"/>
              <a:defRPr sz="2000" b="0" i="0" kern="1200" baseline="0">
                <a:solidFill>
                  <a:schemeClr val="tx1">
                    <a:lumMod val="75000"/>
                    <a:lumOff val="25000"/>
                  </a:schemeClr>
                </a:solidFill>
                <a:latin typeface="Arial" pitchFamily="34" charset="0"/>
                <a:ea typeface="ＭＳ Ｐゴシック" charset="-128"/>
                <a:cs typeface="Gotham Book"/>
              </a:defRPr>
            </a:lvl3pPr>
            <a:lvl4pPr marL="1600200" indent="-228600" algn="l" defTabSz="457200" rtl="0" eaLnBrk="0" fontAlgn="base" hangingPunct="0">
              <a:spcBef>
                <a:spcPct val="20000"/>
              </a:spcBef>
              <a:spcAft>
                <a:spcPct val="0"/>
              </a:spcAft>
              <a:buFont typeface="Arial" charset="0"/>
              <a:buChar char="–"/>
              <a:defRPr sz="2000" b="0" i="0" kern="1200" baseline="0">
                <a:solidFill>
                  <a:schemeClr val="tx1"/>
                </a:solidFill>
                <a:latin typeface="Arial" pitchFamily="34" charset="0"/>
                <a:ea typeface="ＭＳ Ｐゴシック" charset="-128"/>
                <a:cs typeface="Gotham Book"/>
              </a:defRPr>
            </a:lvl4pPr>
            <a:lvl5pPr marL="2057400" indent="-228600" algn="l" defTabSz="457200" rtl="0" eaLnBrk="0" fontAlgn="base" hangingPunct="0">
              <a:spcBef>
                <a:spcPct val="20000"/>
              </a:spcBef>
              <a:spcAft>
                <a:spcPct val="0"/>
              </a:spcAft>
              <a:buFont typeface="Arial" charset="0"/>
              <a:buChar char="»"/>
              <a:defRPr sz="2000" b="0" i="0" kern="1200" baseline="0">
                <a:solidFill>
                  <a:schemeClr val="tx1"/>
                </a:solidFill>
                <a:latin typeface="Arial" pitchFamily="34" charset="0"/>
                <a:ea typeface="ＭＳ Ｐゴシック" charset="-128"/>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defRPr/>
            </a:pPr>
            <a:r>
              <a:rPr lang="en-US" dirty="0" err="1" smtClean="0">
                <a:solidFill>
                  <a:srgbClr val="8000FF"/>
                </a:solidFill>
                <a:latin typeface="Arial" charset="0"/>
                <a:ea typeface="ＭＳ Ｐゴシック" charset="0"/>
                <a:cs typeface="Gotham Book" charset="0"/>
              </a:rPr>
              <a:t>Danitol</a:t>
            </a:r>
            <a:r>
              <a:rPr lang="en-US" dirty="0" smtClean="0">
                <a:solidFill>
                  <a:srgbClr val="8000FF"/>
                </a:solidFill>
                <a:latin typeface="Arial" charset="0"/>
                <a:ea typeface="ＭＳ Ｐゴシック" charset="0"/>
                <a:cs typeface="Gotham Book" charset="0"/>
              </a:rPr>
              <a:t>, </a:t>
            </a:r>
          </a:p>
          <a:p>
            <a:pPr lvl="1">
              <a:defRPr/>
            </a:pPr>
            <a:r>
              <a:rPr lang="en-US" dirty="0" smtClean="0">
                <a:solidFill>
                  <a:srgbClr val="8000FF"/>
                </a:solidFill>
                <a:latin typeface="Arial" charset="0"/>
                <a:ea typeface="ＭＳ Ｐゴシック" charset="0"/>
                <a:cs typeface="Gotham Book" charset="0"/>
              </a:rPr>
              <a:t>Hero, </a:t>
            </a:r>
          </a:p>
          <a:p>
            <a:pPr lvl="1">
              <a:defRPr/>
            </a:pPr>
            <a:r>
              <a:rPr lang="en-US" dirty="0" smtClean="0">
                <a:solidFill>
                  <a:srgbClr val="8000FF"/>
                </a:solidFill>
                <a:latin typeface="Arial" charset="0"/>
                <a:ea typeface="ＭＳ Ｐゴシック" charset="0"/>
                <a:cs typeface="Gotham Book" charset="0"/>
              </a:rPr>
              <a:t>Lambda-Cy, </a:t>
            </a:r>
          </a:p>
          <a:p>
            <a:pPr lvl="1">
              <a:defRPr/>
            </a:pPr>
            <a:r>
              <a:rPr lang="en-US" dirty="0" smtClean="0">
                <a:solidFill>
                  <a:srgbClr val="8000FF"/>
                </a:solidFill>
                <a:latin typeface="Arial" charset="0"/>
                <a:ea typeface="ＭＳ Ｐゴシック" charset="0"/>
                <a:cs typeface="Gotham Book" charset="0"/>
              </a:rPr>
              <a:t>Mustang Max, </a:t>
            </a:r>
          </a:p>
          <a:p>
            <a:pPr lvl="1">
              <a:defRPr/>
            </a:pPr>
            <a:r>
              <a:rPr lang="en-US" dirty="0" err="1" smtClean="0">
                <a:solidFill>
                  <a:srgbClr val="8000FF"/>
                </a:solidFill>
                <a:latin typeface="Arial" charset="0"/>
                <a:ea typeface="ＭＳ Ｐゴシック" charset="0"/>
                <a:cs typeface="Gotham Book" charset="0"/>
              </a:rPr>
              <a:t>Proaxis</a:t>
            </a:r>
            <a:r>
              <a:rPr lang="en-US" dirty="0" smtClean="0">
                <a:solidFill>
                  <a:srgbClr val="8000FF"/>
                </a:solidFill>
                <a:latin typeface="Arial" charset="0"/>
                <a:ea typeface="ＭＳ Ｐゴシック" charset="0"/>
                <a:cs typeface="Gotham Book" charset="0"/>
              </a:rPr>
              <a:t>, </a:t>
            </a:r>
          </a:p>
          <a:p>
            <a:pPr lvl="1">
              <a:defRPr/>
            </a:pPr>
            <a:r>
              <a:rPr lang="en-US" dirty="0" smtClean="0">
                <a:solidFill>
                  <a:srgbClr val="8000FF"/>
                </a:solidFill>
                <a:latin typeface="Arial" charset="0"/>
                <a:ea typeface="ＭＳ Ｐゴシック" charset="0"/>
                <a:cs typeface="Gotham Book" charset="0"/>
              </a:rPr>
              <a:t>Warrior II</a:t>
            </a:r>
          </a:p>
          <a:p>
            <a:pPr lvl="1">
              <a:defRPr/>
            </a:pPr>
            <a:r>
              <a:rPr lang="en-US" dirty="0" smtClean="0">
                <a:solidFill>
                  <a:srgbClr val="8000FF"/>
                </a:solidFill>
                <a:latin typeface="Arial" charset="0"/>
                <a:ea typeface="ＭＳ Ｐゴシック" charset="0"/>
                <a:cs typeface="Gotham Book" charset="0"/>
              </a:rPr>
              <a:t>Ambush</a:t>
            </a:r>
          </a:p>
          <a:p>
            <a:pPr lvl="2">
              <a:defRPr/>
            </a:pPr>
            <a:endParaRPr lang="en-US" dirty="0" smtClean="0">
              <a:solidFill>
                <a:srgbClr val="000000"/>
              </a:solidFill>
              <a:latin typeface="Arial" charset="0"/>
              <a:ea typeface="ＭＳ Ｐゴシック" charset="0"/>
              <a:cs typeface="Gotham Book"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290">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90">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290">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290">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Insecticides</a:t>
            </a:r>
            <a:endParaRPr lang="en-US" dirty="0">
              <a:latin typeface="Arial Black" charset="0"/>
              <a:ea typeface="ＭＳ Ｐゴシック" charset="0"/>
              <a:cs typeface="ＭＳ Ｐゴシック" charset="0"/>
            </a:endParaRPr>
          </a:p>
        </p:txBody>
      </p:sp>
      <p:sp>
        <p:nvSpPr>
          <p:cNvPr id="12290" name="Content Placeholder 2"/>
          <p:cNvSpPr>
            <a:spLocks noGrp="1"/>
          </p:cNvSpPr>
          <p:nvPr>
            <p:ph idx="1"/>
          </p:nvPr>
        </p:nvSpPr>
        <p:spPr bwMode="auto">
          <a:xfrm>
            <a:off x="457201" y="1360488"/>
            <a:ext cx="4647564" cy="4951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Arial" charset="0"/>
              <a:buChar char="•"/>
              <a:defRPr/>
            </a:pPr>
            <a:r>
              <a:rPr lang="en-US" dirty="0" err="1" smtClean="0">
                <a:solidFill>
                  <a:srgbClr val="804000"/>
                </a:solidFill>
                <a:latin typeface="Arial" charset="0"/>
                <a:ea typeface="ＭＳ Ｐゴシック" charset="0"/>
                <a:cs typeface="Gotham Book" charset="0"/>
              </a:rPr>
              <a:t>Neonicotinoids</a:t>
            </a:r>
            <a:endParaRPr lang="en-US" dirty="0" smtClean="0">
              <a:solidFill>
                <a:srgbClr val="804000"/>
              </a:solidFill>
              <a:latin typeface="Arial" charset="0"/>
              <a:ea typeface="ＭＳ Ｐゴシック" charset="0"/>
              <a:cs typeface="Gotham Book" charset="0"/>
            </a:endParaRPr>
          </a:p>
          <a:p>
            <a:pPr lvl="1">
              <a:defRPr/>
            </a:pPr>
            <a:r>
              <a:rPr lang="en-US" b="1" dirty="0" smtClean="0">
                <a:solidFill>
                  <a:srgbClr val="000000"/>
                </a:solidFill>
                <a:latin typeface="Arial" charset="0"/>
                <a:ea typeface="ＭＳ Ｐゴシック" charset="0"/>
                <a:cs typeface="Gotham Book" charset="0"/>
              </a:rPr>
              <a:t>Systemic</a:t>
            </a:r>
            <a:r>
              <a:rPr lang="en-US" dirty="0" smtClean="0">
                <a:solidFill>
                  <a:srgbClr val="000000"/>
                </a:solidFill>
                <a:latin typeface="Arial" charset="0"/>
                <a:ea typeface="ＭＳ Ｐゴシック" charset="0"/>
                <a:cs typeface="Gotham Book" charset="0"/>
              </a:rPr>
              <a:t>, </a:t>
            </a:r>
            <a:br>
              <a:rPr lang="en-US" dirty="0" smtClean="0">
                <a:solidFill>
                  <a:srgbClr val="000000"/>
                </a:solidFill>
                <a:latin typeface="Arial" charset="0"/>
                <a:ea typeface="ＭＳ Ｐゴシック" charset="0"/>
                <a:cs typeface="Gotham Book" charset="0"/>
              </a:rPr>
            </a:br>
            <a:r>
              <a:rPr lang="en-US" dirty="0" smtClean="0">
                <a:solidFill>
                  <a:srgbClr val="000000"/>
                </a:solidFill>
                <a:latin typeface="Arial" charset="0"/>
                <a:ea typeface="ＭＳ Ｐゴシック" charset="0"/>
                <a:cs typeface="Gotham Book" charset="0"/>
              </a:rPr>
              <a:t>for sap-feeding pests</a:t>
            </a:r>
          </a:p>
          <a:p>
            <a:pPr lvl="1">
              <a:defRPr/>
            </a:pPr>
            <a:r>
              <a:rPr lang="en-US" dirty="0" smtClean="0">
                <a:solidFill>
                  <a:srgbClr val="000000"/>
                </a:solidFill>
                <a:latin typeface="Arial" charset="0"/>
                <a:ea typeface="ＭＳ Ｐゴシック" charset="0"/>
                <a:cs typeface="Gotham Book" charset="0"/>
              </a:rPr>
              <a:t>Long residuals inside plant</a:t>
            </a:r>
          </a:p>
          <a:p>
            <a:pPr lvl="1">
              <a:defRPr/>
            </a:pPr>
            <a:r>
              <a:rPr lang="en-US" dirty="0" smtClean="0">
                <a:solidFill>
                  <a:srgbClr val="000000"/>
                </a:solidFill>
                <a:latin typeface="Arial" charset="0"/>
                <a:ea typeface="ＭＳ Ｐゴシック" charset="0"/>
                <a:cs typeface="Gotham Book" charset="0"/>
              </a:rPr>
              <a:t>leafhoppers, aphids, etc.</a:t>
            </a:r>
          </a:p>
          <a:p>
            <a:pPr lvl="1">
              <a:defRPr/>
            </a:pPr>
            <a:r>
              <a:rPr lang="en-US" dirty="0" smtClean="0">
                <a:solidFill>
                  <a:srgbClr val="000000"/>
                </a:solidFill>
                <a:latin typeface="Arial" charset="0"/>
                <a:ea typeface="ＭＳ Ｐゴシック" charset="0"/>
                <a:cs typeface="Gotham Book" charset="0"/>
              </a:rPr>
              <a:t>highly toxic to bees </a:t>
            </a:r>
            <a:br>
              <a:rPr lang="en-US" dirty="0" smtClean="0">
                <a:solidFill>
                  <a:srgbClr val="000000"/>
                </a:solidFill>
                <a:latin typeface="Arial" charset="0"/>
                <a:ea typeface="ＭＳ Ｐゴシック" charset="0"/>
                <a:cs typeface="Gotham Book" charset="0"/>
              </a:rPr>
            </a:br>
            <a:r>
              <a:rPr lang="en-US" dirty="0" smtClean="0">
                <a:solidFill>
                  <a:srgbClr val="000000"/>
                </a:solidFill>
                <a:latin typeface="Arial" charset="0"/>
                <a:ea typeface="ＭＳ Ｐゴシック" charset="0"/>
                <a:cs typeface="Gotham Book" charset="0"/>
              </a:rPr>
              <a:t>(like </a:t>
            </a:r>
            <a:r>
              <a:rPr lang="en-US" dirty="0" smtClean="0">
                <a:solidFill>
                  <a:srgbClr val="FF0000"/>
                </a:solidFill>
                <a:latin typeface="Arial" charset="0"/>
                <a:ea typeface="ＭＳ Ｐゴシック" charset="0"/>
                <a:cs typeface="Gotham Book" charset="0"/>
              </a:rPr>
              <a:t>OPs</a:t>
            </a:r>
            <a:r>
              <a:rPr lang="en-US" dirty="0" smtClean="0">
                <a:solidFill>
                  <a:srgbClr val="000000"/>
                </a:solidFill>
                <a:latin typeface="Arial" charset="0"/>
                <a:ea typeface="ＭＳ Ｐゴシック" charset="0"/>
                <a:cs typeface="Gotham Book" charset="0"/>
              </a:rPr>
              <a:t>, </a:t>
            </a:r>
            <a:r>
              <a:rPr lang="en-US" dirty="0" err="1" smtClean="0">
                <a:solidFill>
                  <a:srgbClr val="8000FF"/>
                </a:solidFill>
                <a:latin typeface="Arial" charset="0"/>
                <a:ea typeface="ＭＳ Ｐゴシック" charset="0"/>
                <a:cs typeface="Gotham Book" charset="0"/>
              </a:rPr>
              <a:t>Pyrethroids</a:t>
            </a:r>
            <a:r>
              <a:rPr lang="en-US" dirty="0" smtClean="0">
                <a:solidFill>
                  <a:srgbClr val="8000FF"/>
                </a:solidFill>
                <a:latin typeface="Arial" charset="0"/>
                <a:ea typeface="ＭＳ Ｐゴシック" charset="0"/>
                <a:cs typeface="Gotham Book" charset="0"/>
              </a:rPr>
              <a:t>, 	</a:t>
            </a:r>
            <a:r>
              <a:rPr lang="en-US" dirty="0" err="1" smtClean="0">
                <a:solidFill>
                  <a:srgbClr val="FF00FF"/>
                </a:solidFill>
                <a:latin typeface="Arial" charset="0"/>
                <a:ea typeface="ＭＳ Ｐゴシック" charset="0"/>
                <a:cs typeface="Gotham Book" charset="0"/>
              </a:rPr>
              <a:t>Carbamates</a:t>
            </a:r>
            <a:r>
              <a:rPr lang="en-US" dirty="0" smtClean="0">
                <a:solidFill>
                  <a:srgbClr val="000000"/>
                </a:solidFill>
                <a:latin typeface="Arial" charset="0"/>
                <a:ea typeface="ＭＳ Ｐゴシック" charset="0"/>
                <a:cs typeface="Gotham Book" charset="0"/>
              </a:rPr>
              <a:t>)</a:t>
            </a:r>
          </a:p>
          <a:p>
            <a:pPr lvl="1">
              <a:defRPr/>
            </a:pPr>
            <a:r>
              <a:rPr lang="en-US" dirty="0" smtClean="0">
                <a:solidFill>
                  <a:srgbClr val="000000"/>
                </a:solidFill>
                <a:latin typeface="Arial" charset="0"/>
                <a:ea typeface="ＭＳ Ｐゴシック" charset="0"/>
                <a:cs typeface="Gotham Book" charset="0"/>
              </a:rPr>
              <a:t>relatively safe for other natural enemies</a:t>
            </a:r>
          </a:p>
        </p:txBody>
      </p:sp>
      <p:pic>
        <p:nvPicPr>
          <p:cNvPr id="3" name="Picture 2" title="aphid damage on lea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58934" y="972911"/>
            <a:ext cx="3657600" cy="2743200"/>
          </a:xfrm>
          <a:prstGeom prst="rect">
            <a:avLst/>
          </a:prstGeom>
        </p:spPr>
      </p:pic>
      <p:pic>
        <p:nvPicPr>
          <p:cNvPr id="5" name="Picture 4" title="aphid damage on lea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9023" y="3887065"/>
            <a:ext cx="3657600" cy="27432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Black" charset="0"/>
                <a:ea typeface="ＭＳ Ｐゴシック" charset="0"/>
                <a:cs typeface="ＭＳ Ｐゴシック" charset="0"/>
              </a:rPr>
              <a:t>Types of Fungicides</a:t>
            </a:r>
          </a:p>
        </p:txBody>
      </p:sp>
      <p:sp>
        <p:nvSpPr>
          <p:cNvPr id="5" name="Rectangle 3"/>
          <p:cNvSpPr>
            <a:spLocks noGrp="1" noChangeArrowheads="1"/>
          </p:cNvSpPr>
          <p:nvPr>
            <p:ph idx="1"/>
          </p:nvPr>
        </p:nvSpPr>
        <p:spPr>
          <a:xfrm>
            <a:off x="457200" y="1360488"/>
            <a:ext cx="8229600" cy="4927600"/>
          </a:xfrm>
        </p:spPr>
        <p:txBody>
          <a:bodyPr>
            <a:normAutofit lnSpcReduction="10000"/>
          </a:bodyPr>
          <a:lstStyle/>
          <a:p>
            <a:pPr eaLnBrk="1" hangingPunct="1">
              <a:defRPr/>
            </a:pPr>
            <a:r>
              <a:rPr lang="en-US" b="1" dirty="0" smtClean="0">
                <a:solidFill>
                  <a:schemeClr val="tx1"/>
                </a:solidFill>
              </a:rPr>
              <a:t>Protectants</a:t>
            </a:r>
          </a:p>
          <a:p>
            <a:pPr lvl="1" eaLnBrk="1" hangingPunct="1">
              <a:defRPr/>
            </a:pPr>
            <a:r>
              <a:rPr lang="en-US" dirty="0" smtClean="0">
                <a:solidFill>
                  <a:schemeClr val="tx1"/>
                </a:solidFill>
              </a:rPr>
              <a:t>On surface of plant - kill fungal spores as they germinate, therefore:</a:t>
            </a:r>
          </a:p>
          <a:p>
            <a:pPr lvl="2" eaLnBrk="1" hangingPunct="1">
              <a:defRPr/>
            </a:pPr>
            <a:r>
              <a:rPr lang="en-US" i="1" dirty="0" smtClean="0">
                <a:solidFill>
                  <a:schemeClr val="tx1"/>
                </a:solidFill>
              </a:rPr>
              <a:t>Preventative only</a:t>
            </a:r>
          </a:p>
          <a:p>
            <a:pPr lvl="1" eaLnBrk="1" hangingPunct="1">
              <a:defRPr/>
            </a:pPr>
            <a:r>
              <a:rPr lang="en-US" dirty="0" smtClean="0">
                <a:solidFill>
                  <a:schemeClr val="tx1"/>
                </a:solidFill>
              </a:rPr>
              <a:t>Kill by poisoning several sites in fungus, therefore:</a:t>
            </a:r>
          </a:p>
          <a:p>
            <a:pPr lvl="2" eaLnBrk="1" hangingPunct="1">
              <a:defRPr/>
            </a:pPr>
            <a:r>
              <a:rPr lang="en-US" i="1" dirty="0" smtClean="0">
                <a:solidFill>
                  <a:schemeClr val="tx1"/>
                </a:solidFill>
              </a:rPr>
              <a:t>Less likely for resistance to develop</a:t>
            </a:r>
            <a:endParaRPr lang="en-US" i="1" dirty="0">
              <a:solidFill>
                <a:schemeClr val="tx1"/>
              </a:solidFill>
            </a:endParaRPr>
          </a:p>
          <a:p>
            <a:pPr eaLnBrk="1" hangingPunct="1">
              <a:defRPr/>
            </a:pPr>
            <a:r>
              <a:rPr lang="en-US" b="1" dirty="0" err="1">
                <a:solidFill>
                  <a:schemeClr val="tx1"/>
                </a:solidFill>
              </a:rPr>
              <a:t>Systemics</a:t>
            </a:r>
            <a:endParaRPr lang="en-US" b="1" dirty="0">
              <a:solidFill>
                <a:schemeClr val="tx1"/>
              </a:solidFill>
            </a:endParaRPr>
          </a:p>
          <a:p>
            <a:pPr lvl="1" eaLnBrk="1" hangingPunct="1">
              <a:defRPr/>
            </a:pPr>
            <a:r>
              <a:rPr lang="en-US" dirty="0">
                <a:solidFill>
                  <a:schemeClr val="tx1"/>
                </a:solidFill>
              </a:rPr>
              <a:t>Absorbed into plant and kill fungus as it penetrates the plant</a:t>
            </a:r>
            <a:r>
              <a:rPr lang="en-US" dirty="0" smtClean="0">
                <a:solidFill>
                  <a:schemeClr val="tx1"/>
                </a:solidFill>
              </a:rPr>
              <a:t>.</a:t>
            </a:r>
          </a:p>
          <a:p>
            <a:pPr lvl="1" eaLnBrk="1" hangingPunct="1">
              <a:defRPr/>
            </a:pPr>
            <a:r>
              <a:rPr lang="en-US" dirty="0" smtClean="0">
                <a:solidFill>
                  <a:schemeClr val="tx1"/>
                </a:solidFill>
              </a:rPr>
              <a:t>Often have </a:t>
            </a:r>
            <a:r>
              <a:rPr lang="en-US" b="1" dirty="0" smtClean="0">
                <a:solidFill>
                  <a:schemeClr val="tx1"/>
                </a:solidFill>
              </a:rPr>
              <a:t>back-action.</a:t>
            </a:r>
            <a:endParaRPr lang="en-US" dirty="0">
              <a:solidFill>
                <a:schemeClr val="tx1"/>
              </a:solidFill>
            </a:endParaRPr>
          </a:p>
          <a:p>
            <a:pPr lvl="1" eaLnBrk="1" hangingPunct="1">
              <a:defRPr/>
            </a:pPr>
            <a:r>
              <a:rPr lang="en-US" dirty="0">
                <a:solidFill>
                  <a:schemeClr val="tx1"/>
                </a:solidFill>
              </a:rPr>
              <a:t>Generally a single-mode poison:</a:t>
            </a:r>
          </a:p>
          <a:p>
            <a:pPr lvl="2" eaLnBrk="1" hangingPunct="1">
              <a:defRPr/>
            </a:pPr>
            <a:r>
              <a:rPr lang="en-US" i="1" dirty="0">
                <a:solidFill>
                  <a:schemeClr val="tx1"/>
                </a:solidFill>
              </a:rPr>
              <a:t>resistance more </a:t>
            </a:r>
            <a:r>
              <a:rPr lang="en-US" i="1" dirty="0" smtClean="0">
                <a:solidFill>
                  <a:schemeClr val="tx1"/>
                </a:solidFill>
              </a:rPr>
              <a:t>likely</a:t>
            </a:r>
            <a:endParaRPr lang="en-US" i="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Insecticides</a:t>
            </a:r>
            <a:endParaRPr lang="en-US" dirty="0">
              <a:latin typeface="Arial Black" charset="0"/>
              <a:ea typeface="ＭＳ Ｐゴシック" charset="0"/>
              <a:cs typeface="ＭＳ Ｐゴシック" charset="0"/>
            </a:endParaRPr>
          </a:p>
        </p:txBody>
      </p:sp>
      <p:sp>
        <p:nvSpPr>
          <p:cNvPr id="12290" name="Content Placeholder 2"/>
          <p:cNvSpPr>
            <a:spLocks noGrp="1"/>
          </p:cNvSpPr>
          <p:nvPr>
            <p:ph idx="1"/>
          </p:nvPr>
        </p:nvSpPr>
        <p:spPr bwMode="auto">
          <a:xfrm>
            <a:off x="457200" y="1360488"/>
            <a:ext cx="4110220" cy="4951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Arial" charset="0"/>
              <a:buChar char="•"/>
              <a:defRPr/>
            </a:pPr>
            <a:r>
              <a:rPr lang="en-US" dirty="0" err="1" smtClean="0">
                <a:solidFill>
                  <a:srgbClr val="804000"/>
                </a:solidFill>
                <a:latin typeface="Arial" charset="0"/>
                <a:ea typeface="ＭＳ Ｐゴシック" charset="0"/>
                <a:cs typeface="Gotham Book" charset="0"/>
              </a:rPr>
              <a:t>Neonicotinoids</a:t>
            </a:r>
            <a:endParaRPr lang="en-US" dirty="0" smtClean="0">
              <a:solidFill>
                <a:srgbClr val="000000"/>
              </a:solidFill>
              <a:latin typeface="Arial" charset="0"/>
              <a:ea typeface="ＭＳ Ｐゴシック" charset="0"/>
              <a:cs typeface="Gotham Book" charset="0"/>
            </a:endParaRPr>
          </a:p>
          <a:p>
            <a:pPr lvl="1">
              <a:defRPr/>
            </a:pPr>
            <a:r>
              <a:rPr lang="en-US" dirty="0" smtClean="0">
                <a:solidFill>
                  <a:srgbClr val="000000"/>
                </a:solidFill>
                <a:latin typeface="Arial" charset="0"/>
                <a:ea typeface="ＭＳ Ｐゴシック" charset="0"/>
                <a:cs typeface="Gotham Book" charset="0"/>
              </a:rPr>
              <a:t>Foliar: </a:t>
            </a:r>
            <a:r>
              <a:rPr lang="en-US" dirty="0" err="1" smtClean="0">
                <a:solidFill>
                  <a:srgbClr val="804000"/>
                </a:solidFill>
                <a:latin typeface="Arial" charset="0"/>
                <a:ea typeface="ＭＳ Ｐゴシック" charset="0"/>
                <a:cs typeface="Gotham Book" charset="0"/>
              </a:rPr>
              <a:t>Actara</a:t>
            </a:r>
            <a:r>
              <a:rPr lang="en-US" dirty="0" smtClean="0">
                <a:solidFill>
                  <a:srgbClr val="804000"/>
                </a:solidFill>
                <a:latin typeface="Arial" charset="0"/>
                <a:ea typeface="ＭＳ Ｐゴシック" charset="0"/>
                <a:cs typeface="Gotham Book" charset="0"/>
              </a:rPr>
              <a:t>, Assail, </a:t>
            </a:r>
            <a:r>
              <a:rPr lang="en-US" dirty="0" err="1" smtClean="0">
                <a:solidFill>
                  <a:srgbClr val="804000"/>
                </a:solidFill>
                <a:latin typeface="Arial" charset="0"/>
                <a:ea typeface="ＭＳ Ｐゴシック" charset="0"/>
                <a:cs typeface="Gotham Book" charset="0"/>
              </a:rPr>
              <a:t>Provado</a:t>
            </a:r>
            <a:r>
              <a:rPr lang="en-US" dirty="0" smtClean="0">
                <a:solidFill>
                  <a:srgbClr val="804000"/>
                </a:solidFill>
                <a:latin typeface="Arial" charset="0"/>
                <a:ea typeface="ＭＳ Ｐゴシック" charset="0"/>
                <a:cs typeface="Gotham Book" charset="0"/>
              </a:rPr>
              <a:t>, Venom, </a:t>
            </a:r>
            <a:r>
              <a:rPr lang="en-US" dirty="0" err="1" smtClean="0">
                <a:solidFill>
                  <a:srgbClr val="804000"/>
                </a:solidFill>
                <a:latin typeface="Arial" charset="0"/>
                <a:ea typeface="ＭＳ Ｐゴシック" charset="0"/>
                <a:cs typeface="Gotham Book" charset="0"/>
              </a:rPr>
              <a:t>Sivanto</a:t>
            </a:r>
            <a:r>
              <a:rPr lang="en-US" dirty="0" smtClean="0">
                <a:solidFill>
                  <a:srgbClr val="804000"/>
                </a:solidFill>
                <a:latin typeface="Arial" charset="0"/>
                <a:ea typeface="ＭＳ Ｐゴシック" charset="0"/>
                <a:cs typeface="Gotham Book" charset="0"/>
              </a:rPr>
              <a:t>, Closer</a:t>
            </a:r>
          </a:p>
          <a:p>
            <a:pPr lvl="1">
              <a:defRPr/>
            </a:pPr>
            <a:r>
              <a:rPr lang="en-US" dirty="0" smtClean="0">
                <a:solidFill>
                  <a:srgbClr val="000000"/>
                </a:solidFill>
                <a:latin typeface="Arial" charset="0"/>
                <a:ea typeface="ＭＳ Ｐゴシック" charset="0"/>
                <a:cs typeface="Gotham Book" charset="0"/>
              </a:rPr>
              <a:t>Soil-applied: </a:t>
            </a:r>
            <a:r>
              <a:rPr lang="en-US" dirty="0" smtClean="0">
                <a:solidFill>
                  <a:srgbClr val="804000"/>
                </a:solidFill>
                <a:latin typeface="Arial" charset="0"/>
                <a:ea typeface="ＭＳ Ｐゴシック" charset="0"/>
                <a:cs typeface="Gotham Book" charset="0"/>
              </a:rPr>
              <a:t>Platinum</a:t>
            </a:r>
          </a:p>
          <a:p>
            <a:pPr lvl="1">
              <a:defRPr/>
            </a:pPr>
            <a:r>
              <a:rPr lang="en-US" dirty="0" smtClean="0">
                <a:solidFill>
                  <a:srgbClr val="000000"/>
                </a:solidFill>
                <a:latin typeface="Arial" charset="0"/>
                <a:ea typeface="ＭＳ Ｐゴシック" charset="0"/>
                <a:cs typeface="Gotham Book" charset="0"/>
              </a:rPr>
              <a:t>Either use: </a:t>
            </a:r>
            <a:r>
              <a:rPr lang="en-US" dirty="0" smtClean="0">
                <a:solidFill>
                  <a:srgbClr val="804000"/>
                </a:solidFill>
                <a:latin typeface="Arial" charset="0"/>
                <a:ea typeface="ＭＳ Ｐゴシック" charset="0"/>
                <a:cs typeface="Gotham Book" charset="0"/>
              </a:rPr>
              <a:t>Admire Pro, Belay, Scorpion</a:t>
            </a:r>
            <a:endParaRPr lang="en-US" dirty="0">
              <a:solidFill>
                <a:srgbClr val="804000"/>
              </a:solidFill>
              <a:latin typeface="Arial" charset="0"/>
              <a:ea typeface="ＭＳ Ｐゴシック" charset="0"/>
              <a:cs typeface="Gotham Book" charset="0"/>
            </a:endParaRPr>
          </a:p>
        </p:txBody>
      </p:sp>
    </p:spTree>
    <p:extLst>
      <p:ext uri="{BB962C8B-B14F-4D97-AF65-F5344CB8AC3E}">
        <p14:creationId xmlns:p14="http://schemas.microsoft.com/office/powerpoint/2010/main" val="1352667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Insecticides: Reduced-Risk</a:t>
            </a:r>
            <a:endParaRPr lang="en-US" dirty="0">
              <a:latin typeface="Arial Black" charset="0"/>
              <a:ea typeface="ＭＳ Ｐゴシック" charset="0"/>
              <a:cs typeface="ＭＳ Ｐゴシック" charset="0"/>
            </a:endParaRPr>
          </a:p>
        </p:txBody>
      </p:sp>
      <p:sp>
        <p:nvSpPr>
          <p:cNvPr id="12290" name="Content Placeholder 2"/>
          <p:cNvSpPr>
            <a:spLocks noGrp="1"/>
          </p:cNvSpPr>
          <p:nvPr>
            <p:ph idx="1"/>
          </p:nvPr>
        </p:nvSpPr>
        <p:spPr bwMode="auto">
          <a:xfrm>
            <a:off x="0" y="1360488"/>
            <a:ext cx="5117527" cy="4951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Char char="•"/>
              <a:defRPr/>
            </a:pPr>
            <a:r>
              <a:rPr lang="en-US" dirty="0" smtClean="0">
                <a:latin typeface="Arial" charset="0"/>
                <a:ea typeface="ＭＳ Ｐゴシック" charset="0"/>
                <a:cs typeface="Gotham Book" charset="0"/>
              </a:rPr>
              <a:t>Chemical class</a:t>
            </a:r>
            <a:endParaRPr lang="en-US" dirty="0">
              <a:latin typeface="Arial" charset="0"/>
              <a:ea typeface="ＭＳ Ｐゴシック" charset="0"/>
              <a:cs typeface="Gotham Book" charset="0"/>
            </a:endParaRPr>
          </a:p>
          <a:p>
            <a:pPr>
              <a:buFont typeface="Arial" charset="0"/>
              <a:buChar char="•"/>
              <a:defRPr/>
            </a:pPr>
            <a:r>
              <a:rPr lang="en-US" dirty="0" err="1" smtClean="0">
                <a:solidFill>
                  <a:srgbClr val="558ED5"/>
                </a:solidFill>
                <a:latin typeface="Arial" charset="0"/>
                <a:ea typeface="ＭＳ Ｐゴシック" charset="0"/>
                <a:cs typeface="Gotham Book" charset="0"/>
              </a:rPr>
              <a:t>Spinosyns</a:t>
            </a:r>
            <a:endParaRPr lang="en-US" dirty="0" smtClean="0">
              <a:solidFill>
                <a:srgbClr val="558ED5"/>
              </a:solidFill>
              <a:latin typeface="Arial" charset="0"/>
              <a:ea typeface="ＭＳ Ｐゴシック" charset="0"/>
              <a:cs typeface="Gotham Book" charset="0"/>
            </a:endParaRPr>
          </a:p>
          <a:p>
            <a:pPr>
              <a:buFont typeface="Arial" charset="0"/>
              <a:buChar char="•"/>
              <a:defRPr/>
            </a:pPr>
            <a:r>
              <a:rPr lang="en-US" dirty="0" smtClean="0">
                <a:solidFill>
                  <a:srgbClr val="008000"/>
                </a:solidFill>
                <a:latin typeface="Arial" charset="0"/>
                <a:ea typeface="ＭＳ Ｐゴシック" charset="0"/>
                <a:cs typeface="Gotham Book" charset="0"/>
              </a:rPr>
              <a:t>Bacterial toxins</a:t>
            </a:r>
          </a:p>
          <a:p>
            <a:pPr>
              <a:buFont typeface="Arial" charset="0"/>
              <a:buChar char="•"/>
              <a:defRPr/>
            </a:pPr>
            <a:r>
              <a:rPr lang="en-US" dirty="0" err="1" smtClean="0">
                <a:solidFill>
                  <a:schemeClr val="accent6">
                    <a:lumMod val="75000"/>
                  </a:schemeClr>
                </a:solidFill>
                <a:latin typeface="Arial" charset="0"/>
                <a:ea typeface="ＭＳ Ｐゴシック" charset="0"/>
                <a:cs typeface="Gotham Book" charset="0"/>
              </a:rPr>
              <a:t>Abamectin</a:t>
            </a:r>
            <a:endParaRPr lang="en-US" dirty="0">
              <a:solidFill>
                <a:schemeClr val="accent6">
                  <a:lumMod val="75000"/>
                </a:schemeClr>
              </a:solidFill>
              <a:latin typeface="Arial" charset="0"/>
              <a:ea typeface="ＭＳ Ｐゴシック" charset="0"/>
              <a:cs typeface="Gotham Book" charset="0"/>
            </a:endParaRPr>
          </a:p>
          <a:p>
            <a:pPr>
              <a:buFont typeface="Arial" charset="0"/>
              <a:buChar char="•"/>
              <a:defRPr/>
            </a:pPr>
            <a:r>
              <a:rPr lang="en-US" dirty="0" err="1" smtClean="0">
                <a:solidFill>
                  <a:srgbClr val="0000FF"/>
                </a:solidFill>
                <a:latin typeface="Arial" charset="0"/>
                <a:ea typeface="ＭＳ Ｐゴシック" charset="0"/>
                <a:cs typeface="Gotham Book" charset="0"/>
              </a:rPr>
              <a:t>Tetronic</a:t>
            </a:r>
            <a:r>
              <a:rPr lang="en-US" dirty="0" smtClean="0">
                <a:solidFill>
                  <a:srgbClr val="0000FF"/>
                </a:solidFill>
                <a:latin typeface="Arial" charset="0"/>
                <a:ea typeface="ＭＳ Ｐゴシック" charset="0"/>
                <a:cs typeface="Gotham Book" charset="0"/>
              </a:rPr>
              <a:t> Acids</a:t>
            </a:r>
            <a:endParaRPr lang="en-US" dirty="0" smtClean="0">
              <a:solidFill>
                <a:srgbClr val="008000"/>
              </a:solidFill>
              <a:latin typeface="Arial" charset="0"/>
              <a:ea typeface="ＭＳ Ｐゴシック" charset="0"/>
              <a:cs typeface="Gotham Book" charset="0"/>
            </a:endParaRPr>
          </a:p>
          <a:p>
            <a:pPr>
              <a:buFont typeface="Arial" charset="0"/>
              <a:buChar char="•"/>
              <a:defRPr/>
            </a:pPr>
            <a:r>
              <a:rPr lang="en-US" dirty="0" smtClean="0">
                <a:solidFill>
                  <a:srgbClr val="19C403"/>
                </a:solidFill>
                <a:latin typeface="Arial" charset="0"/>
                <a:ea typeface="ＭＳ Ｐゴシック" charset="0"/>
                <a:cs typeface="Gotham Book" charset="0"/>
              </a:rPr>
              <a:t>Insect Growth Regulators</a:t>
            </a:r>
          </a:p>
          <a:p>
            <a:pPr>
              <a:buFont typeface="Arial" charset="0"/>
              <a:buChar char="•"/>
              <a:defRPr/>
            </a:pPr>
            <a:r>
              <a:rPr lang="en-US" dirty="0" err="1" smtClean="0">
                <a:solidFill>
                  <a:schemeClr val="accent5">
                    <a:lumMod val="75000"/>
                  </a:schemeClr>
                </a:solidFill>
                <a:latin typeface="Arial" charset="0"/>
                <a:ea typeface="ＭＳ Ｐゴシック" charset="0"/>
                <a:cs typeface="Gotham Book" charset="0"/>
              </a:rPr>
              <a:t>Diamides</a:t>
            </a:r>
            <a:endParaRPr lang="en-US" dirty="0" smtClean="0">
              <a:solidFill>
                <a:schemeClr val="accent5">
                  <a:lumMod val="75000"/>
                </a:schemeClr>
              </a:solidFill>
              <a:latin typeface="Arial" charset="0"/>
              <a:ea typeface="ＭＳ Ｐゴシック" charset="0"/>
              <a:cs typeface="Gotham Book" charset="0"/>
            </a:endParaRPr>
          </a:p>
        </p:txBody>
      </p:sp>
      <p:sp>
        <p:nvSpPr>
          <p:cNvPr id="5" name="Content Placeholder 2"/>
          <p:cNvSpPr txBox="1">
            <a:spLocks/>
          </p:cNvSpPr>
          <p:nvPr/>
        </p:nvSpPr>
        <p:spPr bwMode="auto">
          <a:xfrm>
            <a:off x="4619551" y="1382994"/>
            <a:ext cx="2046287" cy="54975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defTabSz="457200" rtl="0" eaLnBrk="0" fontAlgn="base" hangingPunct="0">
              <a:spcBef>
                <a:spcPct val="20000"/>
              </a:spcBef>
              <a:spcAft>
                <a:spcPct val="0"/>
              </a:spcAft>
              <a:buClr>
                <a:srgbClr val="18453B"/>
              </a:buClr>
              <a:buFont typeface="Arial"/>
              <a:buChar char="•"/>
              <a:defRPr sz="2800" b="0" i="0" kern="1200" baseline="0">
                <a:solidFill>
                  <a:srgbClr val="595959"/>
                </a:solidFill>
                <a:latin typeface="Arial" pitchFamily="34" charset="0"/>
                <a:ea typeface="ＭＳ Ｐゴシック" charset="-128"/>
                <a:cs typeface="Gotham Book"/>
              </a:defRPr>
            </a:lvl1pPr>
            <a:lvl2pPr marL="742950" indent="-285750" algn="l" defTabSz="457200" rtl="0" eaLnBrk="0" fontAlgn="base" hangingPunct="0">
              <a:spcBef>
                <a:spcPct val="20000"/>
              </a:spcBef>
              <a:spcAft>
                <a:spcPct val="0"/>
              </a:spcAft>
              <a:buClr>
                <a:schemeClr val="tx1">
                  <a:lumMod val="75000"/>
                  <a:lumOff val="25000"/>
                </a:schemeClr>
              </a:buClr>
              <a:buSzPct val="85000"/>
              <a:buFont typeface="Arial"/>
              <a:buChar char="•"/>
              <a:defRPr sz="2400" b="0" i="0" kern="1200" baseline="0">
                <a:solidFill>
                  <a:srgbClr val="595959"/>
                </a:solidFill>
                <a:latin typeface="Arial" pitchFamily="34" charset="0"/>
                <a:ea typeface="ＭＳ Ｐゴシック" charset="-128"/>
                <a:cs typeface="Gotham Book"/>
              </a:defRPr>
            </a:lvl2pPr>
            <a:lvl3pPr marL="1143000" indent="-228600" algn="l" defTabSz="457200" rtl="0" eaLnBrk="0" fontAlgn="base" hangingPunct="0">
              <a:spcBef>
                <a:spcPct val="20000"/>
              </a:spcBef>
              <a:spcAft>
                <a:spcPct val="0"/>
              </a:spcAft>
              <a:buClr>
                <a:schemeClr val="tx1">
                  <a:lumMod val="75000"/>
                  <a:lumOff val="25000"/>
                </a:schemeClr>
              </a:buClr>
              <a:buFont typeface="Arial" charset="0"/>
              <a:buChar char="•"/>
              <a:defRPr sz="2000" b="0" i="0" kern="1200" baseline="0">
                <a:solidFill>
                  <a:schemeClr val="tx1">
                    <a:lumMod val="75000"/>
                    <a:lumOff val="25000"/>
                  </a:schemeClr>
                </a:solidFill>
                <a:latin typeface="Arial" pitchFamily="34" charset="0"/>
                <a:ea typeface="ＭＳ Ｐゴシック" charset="-128"/>
                <a:cs typeface="Gotham Book"/>
              </a:defRPr>
            </a:lvl3pPr>
            <a:lvl4pPr marL="1600200" indent="-228600" algn="l" defTabSz="457200" rtl="0" eaLnBrk="0" fontAlgn="base" hangingPunct="0">
              <a:spcBef>
                <a:spcPct val="20000"/>
              </a:spcBef>
              <a:spcAft>
                <a:spcPct val="0"/>
              </a:spcAft>
              <a:buFont typeface="Arial" charset="0"/>
              <a:buChar char="–"/>
              <a:defRPr sz="2000" b="0" i="0" kern="1200" baseline="0">
                <a:solidFill>
                  <a:schemeClr val="tx1"/>
                </a:solidFill>
                <a:latin typeface="Arial" pitchFamily="34" charset="0"/>
                <a:ea typeface="ＭＳ Ｐゴシック" charset="-128"/>
                <a:cs typeface="Gotham Book"/>
              </a:defRPr>
            </a:lvl4pPr>
            <a:lvl5pPr marL="2057400" indent="-228600" algn="l" defTabSz="457200" rtl="0" eaLnBrk="0" fontAlgn="base" hangingPunct="0">
              <a:spcBef>
                <a:spcPct val="20000"/>
              </a:spcBef>
              <a:spcAft>
                <a:spcPct val="0"/>
              </a:spcAft>
              <a:buFont typeface="Arial" charset="0"/>
              <a:buChar char="»"/>
              <a:defRPr sz="2000" b="0" i="0" kern="1200" baseline="0">
                <a:solidFill>
                  <a:schemeClr val="tx1"/>
                </a:solidFill>
                <a:latin typeface="Arial" pitchFamily="34" charset="0"/>
                <a:ea typeface="ＭＳ Ｐゴシック" charset="-128"/>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Char char="•"/>
              <a:defRPr/>
            </a:pPr>
            <a:r>
              <a:rPr lang="en-US" dirty="0" smtClean="0">
                <a:latin typeface="Arial" charset="0"/>
                <a:ea typeface="ＭＳ Ｐゴシック" charset="0"/>
                <a:cs typeface="Gotham Book" charset="0"/>
              </a:rPr>
              <a:t>Oral LD</a:t>
            </a:r>
            <a:r>
              <a:rPr lang="en-US" baseline="-25000" dirty="0" smtClean="0">
                <a:latin typeface="Arial" charset="0"/>
                <a:ea typeface="ＭＳ Ｐゴシック" charset="0"/>
                <a:cs typeface="Gotham Book" charset="0"/>
              </a:rPr>
              <a:t>50</a:t>
            </a:r>
            <a:endParaRPr lang="en-US" baseline="-25000" dirty="0">
              <a:latin typeface="Arial" charset="0"/>
              <a:ea typeface="ＭＳ Ｐゴシック" charset="0"/>
              <a:cs typeface="Gotham Book" charset="0"/>
            </a:endParaRPr>
          </a:p>
          <a:p>
            <a:pPr>
              <a:buFont typeface="Arial" charset="0"/>
              <a:buChar char="•"/>
              <a:defRPr/>
            </a:pPr>
            <a:r>
              <a:rPr lang="en-US" dirty="0" smtClean="0">
                <a:solidFill>
                  <a:schemeClr val="tx2">
                    <a:lumMod val="60000"/>
                    <a:lumOff val="40000"/>
                  </a:schemeClr>
                </a:solidFill>
                <a:latin typeface="Arial" charset="0"/>
                <a:ea typeface="ＭＳ Ｐゴシック" charset="0"/>
                <a:cs typeface="Gotham Book" charset="0"/>
              </a:rPr>
              <a:t>&gt;5,000</a:t>
            </a:r>
          </a:p>
          <a:p>
            <a:pPr>
              <a:buFont typeface="Arial" charset="0"/>
              <a:buChar char="•"/>
              <a:defRPr/>
            </a:pPr>
            <a:r>
              <a:rPr lang="en-US" dirty="0" smtClean="0">
                <a:solidFill>
                  <a:srgbClr val="008000"/>
                </a:solidFill>
                <a:latin typeface="Arial" charset="0"/>
                <a:ea typeface="ＭＳ Ｐゴシック" charset="0"/>
                <a:cs typeface="Gotham Book" charset="0"/>
              </a:rPr>
              <a:t>&gt;5,000</a:t>
            </a:r>
          </a:p>
          <a:p>
            <a:pPr>
              <a:buFont typeface="Arial" charset="0"/>
              <a:buChar char="•"/>
              <a:defRPr/>
            </a:pPr>
            <a:r>
              <a:rPr lang="en-US" dirty="0" smtClean="0">
                <a:solidFill>
                  <a:schemeClr val="accent6">
                    <a:lumMod val="75000"/>
                  </a:schemeClr>
                </a:solidFill>
                <a:latin typeface="Arial" charset="0"/>
                <a:ea typeface="ＭＳ Ｐゴシック" charset="0"/>
                <a:cs typeface="Gotham Book" charset="0"/>
              </a:rPr>
              <a:t>&gt;1,800</a:t>
            </a:r>
            <a:endParaRPr lang="en-US" dirty="0">
              <a:solidFill>
                <a:schemeClr val="accent6">
                  <a:lumMod val="75000"/>
                </a:schemeClr>
              </a:solidFill>
              <a:latin typeface="Arial" charset="0"/>
              <a:ea typeface="ＭＳ Ｐゴシック" charset="0"/>
              <a:cs typeface="Gotham Book" charset="0"/>
            </a:endParaRPr>
          </a:p>
          <a:p>
            <a:pPr>
              <a:buFont typeface="Arial" charset="0"/>
              <a:buChar char="•"/>
              <a:defRPr/>
            </a:pPr>
            <a:r>
              <a:rPr lang="en-US" dirty="0" smtClean="0">
                <a:solidFill>
                  <a:srgbClr val="0000FF"/>
                </a:solidFill>
                <a:latin typeface="Arial" charset="0"/>
                <a:ea typeface="ＭＳ Ｐゴシック" charset="0"/>
                <a:cs typeface="Gotham Book" charset="0"/>
              </a:rPr>
              <a:t>&gt;2,000</a:t>
            </a:r>
            <a:endParaRPr lang="en-US" dirty="0" smtClean="0">
              <a:solidFill>
                <a:srgbClr val="008000"/>
              </a:solidFill>
              <a:latin typeface="Arial" charset="0"/>
              <a:ea typeface="ＭＳ Ｐゴシック" charset="0"/>
              <a:cs typeface="Gotham Book" charset="0"/>
            </a:endParaRPr>
          </a:p>
          <a:p>
            <a:pPr>
              <a:buFont typeface="Arial" charset="0"/>
              <a:buChar char="•"/>
              <a:defRPr/>
            </a:pPr>
            <a:r>
              <a:rPr lang="en-US" dirty="0" smtClean="0">
                <a:solidFill>
                  <a:srgbClr val="19C403"/>
                </a:solidFill>
                <a:latin typeface="Arial" charset="0"/>
                <a:ea typeface="ＭＳ Ｐゴシック" charset="0"/>
                <a:cs typeface="Gotham Book" charset="0"/>
              </a:rPr>
              <a:t>&gt;5,000</a:t>
            </a:r>
          </a:p>
          <a:p>
            <a:pPr>
              <a:buFont typeface="Arial" charset="0"/>
              <a:buChar char="•"/>
              <a:defRPr/>
            </a:pPr>
            <a:r>
              <a:rPr lang="en-US" dirty="0" smtClean="0">
                <a:solidFill>
                  <a:schemeClr val="accent5">
                    <a:lumMod val="75000"/>
                  </a:schemeClr>
                </a:solidFill>
                <a:latin typeface="Arial" charset="0"/>
                <a:ea typeface="ＭＳ Ｐゴシック" charset="0"/>
                <a:cs typeface="Gotham Book" charset="0"/>
              </a:rPr>
              <a:t>&gt;2,000</a:t>
            </a:r>
          </a:p>
          <a:p>
            <a:pPr lvl="1">
              <a:buFont typeface="Arial" charset="0"/>
              <a:buChar char="•"/>
              <a:defRPr/>
            </a:pPr>
            <a:endParaRPr lang="en-US" dirty="0" smtClean="0">
              <a:solidFill>
                <a:srgbClr val="0000FF"/>
              </a:solidFill>
              <a:latin typeface="Arial" charset="0"/>
              <a:ea typeface="ＭＳ Ｐゴシック" charset="0"/>
              <a:cs typeface="Gotham Book" charset="0"/>
            </a:endParaRP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Insecticides: Reduced-Risk</a:t>
            </a:r>
            <a:endParaRPr lang="en-US" dirty="0">
              <a:latin typeface="Arial Black" charset="0"/>
              <a:ea typeface="ＭＳ Ｐゴシック" charset="0"/>
              <a:cs typeface="ＭＳ Ｐゴシック" charset="0"/>
            </a:endParaRPr>
          </a:p>
        </p:txBody>
      </p:sp>
      <p:sp>
        <p:nvSpPr>
          <p:cNvPr id="12290" name="Content Placeholder 2"/>
          <p:cNvSpPr>
            <a:spLocks noGrp="1"/>
          </p:cNvSpPr>
          <p:nvPr>
            <p:ph idx="1"/>
          </p:nvPr>
        </p:nvSpPr>
        <p:spPr bwMode="auto">
          <a:xfrm>
            <a:off x="457200" y="1360488"/>
            <a:ext cx="8229600" cy="4951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Char char="•"/>
              <a:defRPr/>
            </a:pPr>
            <a:r>
              <a:rPr lang="en-US" dirty="0" err="1" smtClean="0">
                <a:solidFill>
                  <a:schemeClr val="tx2">
                    <a:lumMod val="60000"/>
                    <a:lumOff val="40000"/>
                  </a:schemeClr>
                </a:solidFill>
                <a:latin typeface="Arial" charset="0"/>
                <a:ea typeface="ＭＳ Ｐゴシック" charset="0"/>
                <a:cs typeface="Gotham Book" charset="0"/>
              </a:rPr>
              <a:t>Spinosyns</a:t>
            </a:r>
            <a:r>
              <a:rPr lang="en-US" dirty="0" smtClean="0">
                <a:solidFill>
                  <a:schemeClr val="tx2">
                    <a:lumMod val="60000"/>
                    <a:lumOff val="40000"/>
                  </a:schemeClr>
                </a:solidFill>
                <a:latin typeface="Arial" charset="0"/>
                <a:ea typeface="ＭＳ Ｐゴシック" charset="0"/>
                <a:cs typeface="Gotham Book" charset="0"/>
              </a:rPr>
              <a:t> </a:t>
            </a:r>
            <a:r>
              <a:rPr lang="en-US" dirty="0">
                <a:solidFill>
                  <a:schemeClr val="tx2">
                    <a:lumMod val="60000"/>
                    <a:lumOff val="40000"/>
                  </a:schemeClr>
                </a:solidFill>
                <a:latin typeface="Arial" charset="0"/>
                <a:ea typeface="ＭＳ Ｐゴシック" charset="0"/>
                <a:cs typeface="Gotham Book" charset="0"/>
              </a:rPr>
              <a:t>– </a:t>
            </a:r>
            <a:r>
              <a:rPr lang="en-US" dirty="0">
                <a:solidFill>
                  <a:srgbClr val="000000"/>
                </a:solidFill>
                <a:latin typeface="Arial" charset="0"/>
                <a:ea typeface="ＭＳ Ｐゴシック" charset="0"/>
                <a:cs typeface="Gotham Book" charset="0"/>
              </a:rPr>
              <a:t>works through </a:t>
            </a:r>
            <a:r>
              <a:rPr lang="en-US" dirty="0" smtClean="0">
                <a:solidFill>
                  <a:srgbClr val="000000"/>
                </a:solidFill>
                <a:latin typeface="Arial" charset="0"/>
                <a:ea typeface="ＭＳ Ｐゴシック" charset="0"/>
                <a:cs typeface="Gotham Book" charset="0"/>
              </a:rPr>
              <a:t>ingestion</a:t>
            </a:r>
          </a:p>
          <a:p>
            <a:pPr lvl="1">
              <a:defRPr/>
            </a:pPr>
            <a:r>
              <a:rPr lang="en-US" dirty="0" smtClean="0">
                <a:solidFill>
                  <a:schemeClr val="tx2">
                    <a:lumMod val="60000"/>
                    <a:lumOff val="40000"/>
                  </a:schemeClr>
                </a:solidFill>
                <a:latin typeface="Arial" charset="0"/>
                <a:ea typeface="ＭＳ Ｐゴシック" charset="0"/>
                <a:cs typeface="Gotham Book" charset="0"/>
              </a:rPr>
              <a:t>Delegate</a:t>
            </a:r>
            <a:r>
              <a:rPr lang="en-US" dirty="0">
                <a:solidFill>
                  <a:schemeClr val="tx2">
                    <a:lumMod val="60000"/>
                    <a:lumOff val="40000"/>
                  </a:schemeClr>
                </a:solidFill>
                <a:latin typeface="Arial" charset="0"/>
                <a:ea typeface="ＭＳ Ｐゴシック" charset="0"/>
                <a:cs typeface="Gotham Book" charset="0"/>
              </a:rPr>
              <a:t>, </a:t>
            </a:r>
            <a:r>
              <a:rPr lang="en-US" dirty="0" err="1" smtClean="0">
                <a:solidFill>
                  <a:schemeClr val="tx2">
                    <a:lumMod val="60000"/>
                    <a:lumOff val="40000"/>
                  </a:schemeClr>
                </a:solidFill>
                <a:latin typeface="Arial" charset="0"/>
                <a:ea typeface="ＭＳ Ｐゴシック" charset="0"/>
                <a:cs typeface="Gotham Book" charset="0"/>
              </a:rPr>
              <a:t>SpinTor</a:t>
            </a:r>
            <a:r>
              <a:rPr lang="en-US" dirty="0">
                <a:solidFill>
                  <a:schemeClr val="tx2">
                    <a:lumMod val="60000"/>
                    <a:lumOff val="40000"/>
                  </a:schemeClr>
                </a:solidFill>
                <a:latin typeface="Arial" charset="0"/>
                <a:ea typeface="ＭＳ Ｐゴシック" charset="0"/>
                <a:cs typeface="Gotham Book" charset="0"/>
              </a:rPr>
              <a:t>, </a:t>
            </a:r>
            <a:r>
              <a:rPr lang="en-US" dirty="0" smtClean="0">
                <a:solidFill>
                  <a:schemeClr val="tx2">
                    <a:lumMod val="60000"/>
                    <a:lumOff val="40000"/>
                  </a:schemeClr>
                </a:solidFill>
                <a:latin typeface="Arial" charset="0"/>
                <a:ea typeface="ＭＳ Ｐゴシック" charset="0"/>
                <a:cs typeface="Gotham Book" charset="0"/>
              </a:rPr>
              <a:t>Radiant, </a:t>
            </a:r>
            <a:r>
              <a:rPr lang="en-US" dirty="0">
                <a:solidFill>
                  <a:schemeClr val="tx2">
                    <a:lumMod val="60000"/>
                    <a:lumOff val="40000"/>
                  </a:schemeClr>
                </a:solidFill>
                <a:latin typeface="Arial" charset="0"/>
                <a:ea typeface="ＭＳ Ｐゴシック" charset="0"/>
                <a:cs typeface="Gotham Book" charset="0"/>
              </a:rPr>
              <a:t>Entrust </a:t>
            </a:r>
            <a:r>
              <a:rPr lang="en-US" dirty="0">
                <a:solidFill>
                  <a:srgbClr val="008000"/>
                </a:solidFill>
                <a:latin typeface="Arial" charset="0"/>
                <a:ea typeface="ＭＳ Ｐゴシック" charset="0"/>
                <a:cs typeface="Gotham Book" charset="0"/>
              </a:rPr>
              <a:t>(OMRI</a:t>
            </a:r>
            <a:r>
              <a:rPr lang="en-US" dirty="0" smtClean="0">
                <a:solidFill>
                  <a:srgbClr val="008000"/>
                </a:solidFill>
                <a:latin typeface="Arial" charset="0"/>
                <a:ea typeface="ＭＳ Ｐゴシック" charset="0"/>
                <a:cs typeface="Gotham Book" charset="0"/>
              </a:rPr>
              <a:t>)</a:t>
            </a:r>
          </a:p>
          <a:p>
            <a:pPr>
              <a:buFont typeface="Arial" charset="0"/>
              <a:buChar char="•"/>
              <a:defRPr/>
            </a:pPr>
            <a:r>
              <a:rPr lang="en-US" dirty="0" smtClean="0">
                <a:solidFill>
                  <a:srgbClr val="008000"/>
                </a:solidFill>
                <a:latin typeface="Arial" charset="0"/>
                <a:ea typeface="ＭＳ Ｐゴシック" charset="0"/>
                <a:cs typeface="Gotham Book" charset="0"/>
              </a:rPr>
              <a:t>Bacterial toxins – chemicals produced by bacteria</a:t>
            </a:r>
          </a:p>
          <a:p>
            <a:pPr lvl="1">
              <a:defRPr/>
            </a:pPr>
            <a:r>
              <a:rPr lang="en-US" dirty="0" smtClean="0">
                <a:solidFill>
                  <a:srgbClr val="000000"/>
                </a:solidFill>
                <a:latin typeface="Arial" charset="0"/>
                <a:ea typeface="ＭＳ Ｐゴシック" charset="0"/>
                <a:cs typeface="Gotham Book" charset="0"/>
              </a:rPr>
              <a:t>Generally, ingestion required</a:t>
            </a:r>
          </a:p>
          <a:p>
            <a:pPr lvl="1">
              <a:defRPr/>
            </a:pPr>
            <a:r>
              <a:rPr lang="en-US" dirty="0" smtClean="0">
                <a:solidFill>
                  <a:srgbClr val="008000"/>
                </a:solidFill>
                <a:latin typeface="Arial" charset="0"/>
                <a:ea typeface="ＭＳ Ｐゴシック" charset="0"/>
                <a:cs typeface="Gotham Book" charset="0"/>
              </a:rPr>
              <a:t>B.T. (</a:t>
            </a:r>
            <a:r>
              <a:rPr lang="en-US" dirty="0" err="1" smtClean="0">
                <a:solidFill>
                  <a:srgbClr val="008000"/>
                </a:solidFill>
                <a:latin typeface="Arial" charset="0"/>
                <a:ea typeface="ＭＳ Ｐゴシック" charset="0"/>
                <a:cs typeface="Gotham Book" charset="0"/>
              </a:rPr>
              <a:t>Dipel</a:t>
            </a:r>
            <a:r>
              <a:rPr lang="en-US" dirty="0" smtClean="0">
                <a:solidFill>
                  <a:srgbClr val="008000"/>
                </a:solidFill>
                <a:latin typeface="Arial" charset="0"/>
                <a:ea typeface="ＭＳ Ｐゴシック" charset="0"/>
                <a:cs typeface="Gotham Book" charset="0"/>
              </a:rPr>
              <a:t>, Javelin, Agree, Deliver)</a:t>
            </a:r>
          </a:p>
          <a:p>
            <a:pPr lvl="1">
              <a:defRPr/>
            </a:pPr>
            <a:r>
              <a:rPr lang="en-US" dirty="0" err="1" smtClean="0">
                <a:solidFill>
                  <a:srgbClr val="008000"/>
                </a:solidFill>
                <a:latin typeface="Arial" charset="0"/>
                <a:ea typeface="ＭＳ Ｐゴシック" charset="0"/>
                <a:cs typeface="Gotham Book" charset="0"/>
              </a:rPr>
              <a:t>Grandevo</a:t>
            </a:r>
            <a:r>
              <a:rPr lang="en-US" dirty="0" smtClean="0">
                <a:solidFill>
                  <a:srgbClr val="008000"/>
                </a:solidFill>
                <a:latin typeface="Arial" charset="0"/>
                <a:ea typeface="ＭＳ Ｐゴシック" charset="0"/>
                <a:cs typeface="Gotham Book" charset="0"/>
              </a:rPr>
              <a:t> (OMRI)</a:t>
            </a:r>
          </a:p>
          <a:p>
            <a:pPr lvl="1">
              <a:defRPr/>
            </a:pPr>
            <a:r>
              <a:rPr lang="en-US" dirty="0" smtClean="0">
                <a:solidFill>
                  <a:srgbClr val="008000"/>
                </a:solidFill>
                <a:latin typeface="Arial" charset="0"/>
                <a:ea typeface="ＭＳ Ｐゴシック" charset="0"/>
                <a:cs typeface="Gotham Book" charset="0"/>
              </a:rPr>
              <a:t>Venerate (OMRI)</a:t>
            </a:r>
          </a:p>
          <a:p>
            <a:pPr>
              <a:defRPr/>
            </a:pPr>
            <a:endParaRPr lang="en-US" dirty="0">
              <a:solidFill>
                <a:srgbClr val="008000"/>
              </a:solidFill>
              <a:latin typeface="Arial" charset="0"/>
              <a:ea typeface="ＭＳ Ｐゴシック" charset="0"/>
              <a:cs typeface="Gotham Book" charset="0"/>
            </a:endParaRPr>
          </a:p>
          <a:p>
            <a:pPr>
              <a:defRPr/>
            </a:pPr>
            <a:r>
              <a:rPr lang="en-US" i="1" dirty="0">
                <a:solidFill>
                  <a:schemeClr val="tx1"/>
                </a:solidFill>
                <a:latin typeface="Arial" charset="0"/>
                <a:ea typeface="ＭＳ Ｐゴシック" charset="0"/>
                <a:cs typeface="Gotham Book" charset="0"/>
              </a:rPr>
              <a:t>Thorough coverage </a:t>
            </a:r>
            <a:r>
              <a:rPr lang="en-US" dirty="0">
                <a:solidFill>
                  <a:schemeClr val="tx1"/>
                </a:solidFill>
                <a:latin typeface="Arial" charset="0"/>
                <a:ea typeface="ＭＳ Ｐゴシック" charset="0"/>
                <a:cs typeface="Gotham Book" charset="0"/>
              </a:rPr>
              <a:t>and </a:t>
            </a:r>
            <a:r>
              <a:rPr lang="en-US" i="1" dirty="0">
                <a:solidFill>
                  <a:schemeClr val="tx1"/>
                </a:solidFill>
                <a:latin typeface="Arial" charset="0"/>
                <a:ea typeface="ＭＳ Ｐゴシック" charset="0"/>
                <a:cs typeface="Gotham Book" charset="0"/>
              </a:rPr>
              <a:t>proper timing </a:t>
            </a:r>
            <a:r>
              <a:rPr lang="en-US" dirty="0">
                <a:solidFill>
                  <a:schemeClr val="tx1"/>
                </a:solidFill>
                <a:latin typeface="Arial" charset="0"/>
                <a:ea typeface="ＭＳ Ｐゴシック" charset="0"/>
                <a:cs typeface="Gotham Book" charset="0"/>
              </a:rPr>
              <a:t>required</a:t>
            </a:r>
          </a:p>
          <a:p>
            <a:pPr lvl="1">
              <a:defRPr/>
            </a:pPr>
            <a:endParaRPr lang="en-US" dirty="0" smtClean="0">
              <a:solidFill>
                <a:srgbClr val="008000"/>
              </a:solidFill>
              <a:latin typeface="Arial" charset="0"/>
              <a:ea typeface="ＭＳ Ｐゴシック" charset="0"/>
              <a:cs typeface="Gotham Book" charset="0"/>
            </a:endParaRPr>
          </a:p>
          <a:p>
            <a:pPr lvl="2">
              <a:defRPr/>
            </a:pPr>
            <a:endParaRPr lang="en-US" dirty="0">
              <a:solidFill>
                <a:srgbClr val="0000FF"/>
              </a:solidFill>
              <a:latin typeface="Arial" charset="0"/>
              <a:ea typeface="ＭＳ Ｐゴシック" charset="0"/>
              <a:cs typeface="Gotham Book"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Insecticides: Reduced-Risk</a:t>
            </a:r>
            <a:endParaRPr lang="en-US" dirty="0"/>
          </a:p>
        </p:txBody>
      </p:sp>
      <p:sp>
        <p:nvSpPr>
          <p:cNvPr id="3" name="Content Placeholder 2"/>
          <p:cNvSpPr>
            <a:spLocks noGrp="1"/>
          </p:cNvSpPr>
          <p:nvPr>
            <p:ph idx="1"/>
          </p:nvPr>
        </p:nvSpPr>
        <p:spPr/>
        <p:txBody>
          <a:bodyPr/>
          <a:lstStyle/>
          <a:p>
            <a:pPr>
              <a:defRPr/>
            </a:pPr>
            <a:r>
              <a:rPr lang="en-US" dirty="0" err="1" smtClean="0">
                <a:solidFill>
                  <a:schemeClr val="accent6">
                    <a:lumMod val="75000"/>
                  </a:schemeClr>
                </a:solidFill>
                <a:latin typeface="Arial" charset="0"/>
                <a:ea typeface="ＭＳ Ｐゴシック" charset="0"/>
                <a:cs typeface="Gotham Book" charset="0"/>
              </a:rPr>
              <a:t>Abamectin</a:t>
            </a:r>
            <a:r>
              <a:rPr lang="en-US" dirty="0" smtClean="0">
                <a:solidFill>
                  <a:schemeClr val="accent6">
                    <a:lumMod val="75000"/>
                  </a:schemeClr>
                </a:solidFill>
                <a:latin typeface="Arial" charset="0"/>
                <a:ea typeface="ＭＳ Ｐゴシック" charset="0"/>
                <a:cs typeface="Gotham Book" charset="0"/>
              </a:rPr>
              <a:t> - </a:t>
            </a:r>
            <a:r>
              <a:rPr lang="en-US" dirty="0" smtClean="0">
                <a:solidFill>
                  <a:srgbClr val="000000"/>
                </a:solidFill>
                <a:latin typeface="Arial" charset="0"/>
                <a:ea typeface="ＭＳ Ｐゴシック" charset="0"/>
                <a:cs typeface="Gotham Book" charset="0"/>
              </a:rPr>
              <a:t>by-product of a soil fungus.</a:t>
            </a:r>
          </a:p>
          <a:p>
            <a:pPr lvl="1">
              <a:defRPr/>
            </a:pPr>
            <a:r>
              <a:rPr lang="en-US" dirty="0" err="1">
                <a:solidFill>
                  <a:schemeClr val="accent6">
                    <a:lumMod val="75000"/>
                  </a:schemeClr>
                </a:solidFill>
                <a:latin typeface="Arial" charset="0"/>
                <a:ea typeface="ＭＳ Ｐゴシック" charset="0"/>
                <a:cs typeface="Gotham Book" charset="0"/>
              </a:rPr>
              <a:t>Agrimek</a:t>
            </a:r>
            <a:r>
              <a:rPr lang="en-US" dirty="0">
                <a:solidFill>
                  <a:schemeClr val="accent6">
                    <a:lumMod val="75000"/>
                  </a:schemeClr>
                </a:solidFill>
                <a:latin typeface="Arial" charset="0"/>
                <a:ea typeface="ＭＳ Ｐゴシック" charset="0"/>
                <a:cs typeface="Gotham Book" charset="0"/>
              </a:rPr>
              <a:t>, ABBA, Proclaim</a:t>
            </a:r>
          </a:p>
          <a:p>
            <a:pPr lvl="1">
              <a:defRPr/>
            </a:pPr>
            <a:r>
              <a:rPr lang="en-US" dirty="0" smtClean="0">
                <a:solidFill>
                  <a:schemeClr val="tx1"/>
                </a:solidFill>
                <a:latin typeface="Arial" charset="0"/>
                <a:ea typeface="ＭＳ Ｐゴシック" charset="0"/>
                <a:cs typeface="Gotham Book" charset="0"/>
              </a:rPr>
              <a:t>Locally systemic.  Effective vs. mites, </a:t>
            </a:r>
            <a:r>
              <a:rPr lang="en-US" dirty="0" err="1" smtClean="0">
                <a:solidFill>
                  <a:schemeClr val="tx1"/>
                </a:solidFill>
                <a:latin typeface="Arial" charset="0"/>
                <a:ea typeface="ＭＳ Ｐゴシック" charset="0"/>
                <a:cs typeface="Gotham Book" charset="0"/>
              </a:rPr>
              <a:t>psylla</a:t>
            </a:r>
            <a:r>
              <a:rPr lang="en-US" dirty="0" smtClean="0">
                <a:solidFill>
                  <a:schemeClr val="tx1"/>
                </a:solidFill>
                <a:latin typeface="Arial" charset="0"/>
                <a:ea typeface="ＭＳ Ｐゴシック" charset="0"/>
                <a:cs typeface="Gotham Book" charset="0"/>
              </a:rPr>
              <a:t>, 	leafhoppers</a:t>
            </a:r>
          </a:p>
        </p:txBody>
      </p:sp>
      <p:pic>
        <p:nvPicPr>
          <p:cNvPr id="4" name="Picture 3" title="pear psylla adult"/>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830" y="3138226"/>
            <a:ext cx="2693588" cy="2136924"/>
          </a:xfrm>
          <a:prstGeom prst="rect">
            <a:avLst/>
          </a:prstGeom>
        </p:spPr>
      </p:pic>
      <p:pic>
        <p:nvPicPr>
          <p:cNvPr id="5" name="Picture 4" title="immature pear psyll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76808" y="3895784"/>
            <a:ext cx="2625656" cy="2332300"/>
          </a:xfrm>
          <a:prstGeom prst="rect">
            <a:avLst/>
          </a:prstGeom>
        </p:spPr>
      </p:pic>
      <p:pic>
        <p:nvPicPr>
          <p:cNvPr id="6" name="Picture 5" title="two-spotted spider mit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0423" y="2729157"/>
            <a:ext cx="3973577" cy="2534259"/>
          </a:xfrm>
          <a:prstGeom prst="rect">
            <a:avLst/>
          </a:prstGeom>
        </p:spPr>
      </p:pic>
    </p:spTree>
    <p:extLst>
      <p:ext uri="{BB962C8B-B14F-4D97-AF65-F5344CB8AC3E}">
        <p14:creationId xmlns:p14="http://schemas.microsoft.com/office/powerpoint/2010/main" val="1670174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Insecticides: Reduced-Risk</a:t>
            </a:r>
            <a:endParaRPr lang="en-US" dirty="0"/>
          </a:p>
        </p:txBody>
      </p:sp>
      <p:sp>
        <p:nvSpPr>
          <p:cNvPr id="3" name="Content Placeholder 2"/>
          <p:cNvSpPr>
            <a:spLocks noGrp="1"/>
          </p:cNvSpPr>
          <p:nvPr>
            <p:ph idx="1"/>
          </p:nvPr>
        </p:nvSpPr>
        <p:spPr>
          <a:xfrm>
            <a:off x="457199" y="1360828"/>
            <a:ext cx="4965085" cy="4765336"/>
          </a:xfrm>
        </p:spPr>
        <p:txBody>
          <a:bodyPr/>
          <a:lstStyle/>
          <a:p>
            <a:pPr>
              <a:defRPr/>
            </a:pPr>
            <a:r>
              <a:rPr lang="en-US" dirty="0" err="1" smtClean="0">
                <a:solidFill>
                  <a:srgbClr val="0000FF"/>
                </a:solidFill>
                <a:latin typeface="Arial" charset="0"/>
                <a:ea typeface="ＭＳ Ｐゴシック" charset="0"/>
                <a:cs typeface="Gotham Book" charset="0"/>
              </a:rPr>
              <a:t>Tetramic</a:t>
            </a:r>
            <a:r>
              <a:rPr lang="en-US" dirty="0" smtClean="0">
                <a:solidFill>
                  <a:srgbClr val="0000FF"/>
                </a:solidFill>
                <a:latin typeface="Arial" charset="0"/>
                <a:ea typeface="ＭＳ Ｐゴシック" charset="0"/>
                <a:cs typeface="Gotham Book" charset="0"/>
              </a:rPr>
              <a:t> </a:t>
            </a:r>
            <a:r>
              <a:rPr lang="en-US" dirty="0">
                <a:solidFill>
                  <a:srgbClr val="0000FF"/>
                </a:solidFill>
                <a:latin typeface="Arial" charset="0"/>
                <a:ea typeface="ＭＳ Ｐゴシック" charset="0"/>
                <a:cs typeface="Gotham Book" charset="0"/>
              </a:rPr>
              <a:t>Acids (Oberon, </a:t>
            </a:r>
            <a:r>
              <a:rPr lang="en-US" dirty="0" err="1">
                <a:solidFill>
                  <a:srgbClr val="0000FF"/>
                </a:solidFill>
                <a:latin typeface="Arial" charset="0"/>
                <a:ea typeface="ＭＳ Ｐゴシック" charset="0"/>
                <a:cs typeface="Gotham Book" charset="0"/>
              </a:rPr>
              <a:t>Movento</a:t>
            </a:r>
            <a:r>
              <a:rPr lang="en-US" dirty="0">
                <a:solidFill>
                  <a:srgbClr val="0000FF"/>
                </a:solidFill>
                <a:latin typeface="Arial" charset="0"/>
                <a:ea typeface="ＭＳ Ｐゴシック" charset="0"/>
                <a:cs typeface="Gotham Book" charset="0"/>
              </a:rPr>
              <a:t>, </a:t>
            </a:r>
            <a:r>
              <a:rPr lang="en-US" dirty="0" err="1">
                <a:solidFill>
                  <a:srgbClr val="0000FF"/>
                </a:solidFill>
                <a:latin typeface="Arial" charset="0"/>
                <a:ea typeface="ＭＳ Ｐゴシック" charset="0"/>
                <a:cs typeface="Gotham Book" charset="0"/>
              </a:rPr>
              <a:t>Envidor</a:t>
            </a:r>
            <a:r>
              <a:rPr lang="en-US" dirty="0" smtClean="0">
                <a:solidFill>
                  <a:srgbClr val="0000FF"/>
                </a:solidFill>
                <a:latin typeface="Arial" charset="0"/>
                <a:ea typeface="ＭＳ Ｐゴシック" charset="0"/>
                <a:cs typeface="Gotham Book" charset="0"/>
              </a:rPr>
              <a:t>)</a:t>
            </a:r>
          </a:p>
          <a:p>
            <a:pPr lvl="1">
              <a:defRPr/>
            </a:pPr>
            <a:r>
              <a:rPr lang="en-US" dirty="0" err="1" smtClean="0">
                <a:solidFill>
                  <a:srgbClr val="0000FF"/>
                </a:solidFill>
                <a:latin typeface="Arial" charset="0"/>
                <a:ea typeface="ＭＳ Ｐゴシック" charset="0"/>
                <a:cs typeface="Gotham Book" charset="0"/>
              </a:rPr>
              <a:t>Movento</a:t>
            </a:r>
            <a:r>
              <a:rPr lang="en-US" dirty="0" smtClean="0">
                <a:solidFill>
                  <a:srgbClr val="0000FF"/>
                </a:solidFill>
                <a:latin typeface="Arial" charset="0"/>
                <a:ea typeface="ＭＳ Ｐゴシック" charset="0"/>
                <a:cs typeface="Gotham Book" charset="0"/>
              </a:rPr>
              <a:t> –</a:t>
            </a:r>
            <a:r>
              <a:rPr lang="en-US" dirty="0" smtClean="0">
                <a:solidFill>
                  <a:schemeClr val="tx1"/>
                </a:solidFill>
                <a:latin typeface="Arial" charset="0"/>
                <a:ea typeface="ＭＳ Ｐゴシック" charset="0"/>
                <a:cs typeface="Gotham Book" charset="0"/>
              </a:rPr>
              <a:t> tree fruit &amp; grapes, two-way movement in plant</a:t>
            </a:r>
          </a:p>
          <a:p>
            <a:pPr lvl="1">
              <a:defRPr/>
            </a:pPr>
            <a:r>
              <a:rPr lang="en-US" dirty="0" smtClean="0">
                <a:solidFill>
                  <a:srgbClr val="0000FF"/>
                </a:solidFill>
                <a:latin typeface="Arial" charset="0"/>
                <a:ea typeface="ＭＳ Ｐゴシック" charset="0"/>
                <a:cs typeface="Gotham Book" charset="0"/>
              </a:rPr>
              <a:t>Oberon</a:t>
            </a:r>
            <a:r>
              <a:rPr lang="en-US" dirty="0" smtClean="0">
                <a:solidFill>
                  <a:schemeClr val="tx1"/>
                </a:solidFill>
                <a:latin typeface="Arial" charset="0"/>
                <a:ea typeface="ＭＳ Ｐゴシック" charset="0"/>
                <a:cs typeface="Gotham Book" charset="0"/>
              </a:rPr>
              <a:t> – strawberries for </a:t>
            </a:r>
            <a:r>
              <a:rPr lang="en-US" u="sng" dirty="0" smtClean="0">
                <a:solidFill>
                  <a:schemeClr val="tx1"/>
                </a:solidFill>
                <a:latin typeface="Arial" charset="0"/>
                <a:ea typeface="ＭＳ Ｐゴシック" charset="0"/>
                <a:cs typeface="Gotham Book" charset="0"/>
              </a:rPr>
              <a:t>mites</a:t>
            </a:r>
            <a:r>
              <a:rPr lang="en-US" dirty="0" smtClean="0">
                <a:solidFill>
                  <a:schemeClr val="tx1"/>
                </a:solidFill>
                <a:latin typeface="Arial" charset="0"/>
                <a:ea typeface="ＭＳ Ｐゴシック" charset="0"/>
                <a:cs typeface="Gotham Book" charset="0"/>
              </a:rPr>
              <a:t> and </a:t>
            </a:r>
            <a:r>
              <a:rPr lang="en-US" u="sng" dirty="0" smtClean="0">
                <a:solidFill>
                  <a:schemeClr val="tx1"/>
                </a:solidFill>
                <a:latin typeface="Arial" charset="0"/>
                <a:ea typeface="ＭＳ Ｐゴシック" charset="0"/>
                <a:cs typeface="Gotham Book" charset="0"/>
              </a:rPr>
              <a:t>whiteflies</a:t>
            </a:r>
          </a:p>
          <a:p>
            <a:pPr lvl="1">
              <a:defRPr/>
            </a:pPr>
            <a:r>
              <a:rPr lang="en-US" dirty="0" err="1" smtClean="0">
                <a:solidFill>
                  <a:srgbClr val="0000FF"/>
                </a:solidFill>
                <a:latin typeface="Arial" charset="0"/>
                <a:ea typeface="ＭＳ Ｐゴシック" charset="0"/>
                <a:cs typeface="Gotham Book" charset="0"/>
              </a:rPr>
              <a:t>Envidor</a:t>
            </a:r>
            <a:r>
              <a:rPr lang="en-US" dirty="0" smtClean="0">
                <a:solidFill>
                  <a:srgbClr val="0000FF"/>
                </a:solidFill>
                <a:latin typeface="Arial" charset="0"/>
                <a:ea typeface="ＭＳ Ｐゴシック" charset="0"/>
                <a:cs typeface="Gotham Book" charset="0"/>
              </a:rPr>
              <a:t> – </a:t>
            </a:r>
            <a:r>
              <a:rPr lang="en-US" dirty="0" smtClean="0">
                <a:solidFill>
                  <a:schemeClr val="tx1"/>
                </a:solidFill>
                <a:latin typeface="Arial" charset="0"/>
                <a:ea typeface="ＭＳ Ｐゴシック" charset="0"/>
                <a:cs typeface="Gotham Book" charset="0"/>
              </a:rPr>
              <a:t>tree fruit &amp; grapes, for </a:t>
            </a:r>
            <a:r>
              <a:rPr lang="en-US" u="sng" dirty="0" smtClean="0">
                <a:solidFill>
                  <a:schemeClr val="tx1"/>
                </a:solidFill>
                <a:latin typeface="Arial" charset="0"/>
                <a:ea typeface="ＭＳ Ｐゴシック" charset="0"/>
                <a:cs typeface="Gotham Book" charset="0"/>
              </a:rPr>
              <a:t>mites</a:t>
            </a:r>
            <a:endParaRPr lang="en-US" u="sng" dirty="0">
              <a:solidFill>
                <a:schemeClr val="tx1"/>
              </a:solidFill>
              <a:latin typeface="Arial" charset="0"/>
              <a:ea typeface="ＭＳ Ｐゴシック" charset="0"/>
              <a:cs typeface="Gotham Book" charset="0"/>
            </a:endParaRPr>
          </a:p>
          <a:p>
            <a:endParaRPr lang="en-US" dirty="0"/>
          </a:p>
        </p:txBody>
      </p:sp>
      <p:pic>
        <p:nvPicPr>
          <p:cNvPr id="4" name="Picture 3" title="grape mealybugs on grape cluste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6442" y="1360827"/>
            <a:ext cx="3111097" cy="2333323"/>
          </a:xfrm>
          <a:prstGeom prst="rect">
            <a:avLst/>
          </a:prstGeom>
          <a:ln>
            <a:solidFill>
              <a:srgbClr val="000000"/>
            </a:solidFill>
          </a:ln>
        </p:spPr>
      </p:pic>
      <p:pic>
        <p:nvPicPr>
          <p:cNvPr id="5" name="Picture 4" title="grape mealybugs on bar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2095" y="3809829"/>
            <a:ext cx="3694206" cy="2770655"/>
          </a:xfrm>
          <a:prstGeom prst="rect">
            <a:avLst/>
          </a:prstGeom>
          <a:ln>
            <a:solidFill>
              <a:srgbClr val="000000"/>
            </a:solidFill>
          </a:ln>
        </p:spPr>
      </p:pic>
    </p:spTree>
    <p:extLst>
      <p:ext uri="{BB962C8B-B14F-4D97-AF65-F5344CB8AC3E}">
        <p14:creationId xmlns:p14="http://schemas.microsoft.com/office/powerpoint/2010/main" val="3320278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Insecticides: Reduced Risk</a:t>
            </a:r>
            <a:endParaRPr lang="en-US" dirty="0">
              <a:latin typeface="Arial Black" charset="0"/>
              <a:ea typeface="ＭＳ Ｐゴシック" charset="0"/>
              <a:cs typeface="ＭＳ Ｐゴシック" charset="0"/>
            </a:endParaRPr>
          </a:p>
        </p:txBody>
      </p:sp>
      <p:sp>
        <p:nvSpPr>
          <p:cNvPr id="12290" name="Content Placeholder 2"/>
          <p:cNvSpPr>
            <a:spLocks noGrp="1"/>
          </p:cNvSpPr>
          <p:nvPr>
            <p:ph idx="1"/>
          </p:nvPr>
        </p:nvSpPr>
        <p:spPr bwMode="auto">
          <a:xfrm>
            <a:off x="457200" y="1360488"/>
            <a:ext cx="4085796" cy="4951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Arial" charset="0"/>
              <a:buChar char="•"/>
              <a:defRPr/>
            </a:pPr>
            <a:r>
              <a:rPr lang="en-US" b="1" dirty="0" smtClean="0">
                <a:solidFill>
                  <a:srgbClr val="19C403"/>
                </a:solidFill>
                <a:latin typeface="Arial" charset="0"/>
                <a:ea typeface="ＭＳ Ｐゴシック" charset="0"/>
                <a:cs typeface="Gotham Book" charset="0"/>
              </a:rPr>
              <a:t>IGRs</a:t>
            </a:r>
            <a:r>
              <a:rPr lang="en-US" dirty="0" smtClean="0">
                <a:solidFill>
                  <a:srgbClr val="19C403"/>
                </a:solidFill>
                <a:latin typeface="Arial" charset="0"/>
                <a:ea typeface="ＭＳ Ｐゴシック" charset="0"/>
                <a:cs typeface="Gotham Book" charset="0"/>
              </a:rPr>
              <a:t>, Insect </a:t>
            </a:r>
            <a:r>
              <a:rPr lang="en-US" dirty="0">
                <a:solidFill>
                  <a:srgbClr val="19C403"/>
                </a:solidFill>
                <a:latin typeface="Arial" charset="0"/>
                <a:ea typeface="ＭＳ Ｐゴシック" charset="0"/>
                <a:cs typeface="Gotham Book" charset="0"/>
              </a:rPr>
              <a:t>Growth Regulators – </a:t>
            </a:r>
            <a:endParaRPr lang="en-US" dirty="0" smtClean="0">
              <a:solidFill>
                <a:srgbClr val="000000"/>
              </a:solidFill>
              <a:latin typeface="Arial" charset="0"/>
              <a:ea typeface="ＭＳ Ｐゴシック" charset="0"/>
              <a:cs typeface="Gotham Book" charset="0"/>
            </a:endParaRPr>
          </a:p>
          <a:p>
            <a:pPr lvl="1">
              <a:defRPr/>
            </a:pPr>
            <a:r>
              <a:rPr lang="en-US" dirty="0" smtClean="0">
                <a:solidFill>
                  <a:schemeClr val="tx1"/>
                </a:solidFill>
                <a:latin typeface="Arial" charset="0"/>
                <a:ea typeface="ＭＳ Ｐゴシック" charset="0"/>
                <a:cs typeface="Gotham Book" charset="0"/>
              </a:rPr>
              <a:t>Generally </a:t>
            </a:r>
            <a:r>
              <a:rPr lang="en-US" dirty="0">
                <a:solidFill>
                  <a:schemeClr val="tx1"/>
                </a:solidFill>
                <a:latin typeface="Arial" charset="0"/>
                <a:ea typeface="ＭＳ Ｐゴシック" charset="0"/>
                <a:cs typeface="Gotham Book" charset="0"/>
              </a:rPr>
              <a:t>best on moth / butterfly larvae</a:t>
            </a:r>
          </a:p>
          <a:p>
            <a:pPr lvl="1">
              <a:defRPr/>
            </a:pPr>
            <a:r>
              <a:rPr lang="en-US" dirty="0" smtClean="0">
                <a:solidFill>
                  <a:schemeClr val="tx1"/>
                </a:solidFill>
                <a:latin typeface="Arial" charset="0"/>
                <a:ea typeface="ＭＳ Ｐゴシック" charset="0"/>
                <a:cs typeface="Gotham Book" charset="0"/>
              </a:rPr>
              <a:t>Only work on immature insects; must be ingested</a:t>
            </a:r>
          </a:p>
        </p:txBody>
      </p:sp>
      <p:pic>
        <p:nvPicPr>
          <p:cNvPr id="2" name="Picture 1" descr="caterpillar of the codling moth eating through an apple" title="codling moth larv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58922" y="1275011"/>
            <a:ext cx="2821053" cy="3060142"/>
          </a:xfrm>
          <a:prstGeom prst="rect">
            <a:avLst/>
          </a:prstGeom>
        </p:spPr>
      </p:pic>
      <p:pic>
        <p:nvPicPr>
          <p:cNvPr id="6" name="Picture 3" descr="adult grape berry moth on the surface of a grape." title="grape berry moth"/>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91139" y="4101932"/>
            <a:ext cx="3431117" cy="25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483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Black" charset="0"/>
                <a:ea typeface="ＭＳ Ｐゴシック" charset="0"/>
                <a:cs typeface="ＭＳ Ｐゴシック" charset="0"/>
              </a:rPr>
              <a:t>Insecticides: Reduced Risk</a:t>
            </a:r>
            <a:endParaRPr lang="en-US" dirty="0">
              <a:latin typeface="Arial Black" charset="0"/>
              <a:ea typeface="ＭＳ Ｐゴシック" charset="0"/>
              <a:cs typeface="ＭＳ Ｐゴシック" charset="0"/>
            </a:endParaRPr>
          </a:p>
        </p:txBody>
      </p:sp>
      <p:sp>
        <p:nvSpPr>
          <p:cNvPr id="12290" name="Content Placeholder 2"/>
          <p:cNvSpPr>
            <a:spLocks noGrp="1"/>
          </p:cNvSpPr>
          <p:nvPr>
            <p:ph idx="1"/>
          </p:nvPr>
        </p:nvSpPr>
        <p:spPr bwMode="auto">
          <a:xfrm>
            <a:off x="457200" y="1360488"/>
            <a:ext cx="4085796" cy="4951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Arial" charset="0"/>
              <a:buChar char="•"/>
              <a:defRPr/>
            </a:pPr>
            <a:r>
              <a:rPr lang="en-US" b="1" dirty="0" smtClean="0">
                <a:solidFill>
                  <a:srgbClr val="19C403"/>
                </a:solidFill>
                <a:latin typeface="Arial" charset="0"/>
                <a:ea typeface="ＭＳ Ｐゴシック" charset="0"/>
                <a:cs typeface="Gotham Book" charset="0"/>
              </a:rPr>
              <a:t>IGRs</a:t>
            </a:r>
            <a:r>
              <a:rPr lang="en-US" dirty="0" smtClean="0">
                <a:solidFill>
                  <a:srgbClr val="19C403"/>
                </a:solidFill>
                <a:latin typeface="Arial" charset="0"/>
                <a:ea typeface="ＭＳ Ｐゴシック" charset="0"/>
                <a:cs typeface="Gotham Book" charset="0"/>
              </a:rPr>
              <a:t>, Insect </a:t>
            </a:r>
            <a:r>
              <a:rPr lang="en-US" dirty="0">
                <a:solidFill>
                  <a:srgbClr val="19C403"/>
                </a:solidFill>
                <a:latin typeface="Arial" charset="0"/>
                <a:ea typeface="ＭＳ Ｐゴシック" charset="0"/>
                <a:cs typeface="Gotham Book" charset="0"/>
              </a:rPr>
              <a:t>Growth Regulators </a:t>
            </a:r>
            <a:endParaRPr lang="en-US" dirty="0" smtClean="0">
              <a:solidFill>
                <a:srgbClr val="19C403"/>
              </a:solidFill>
              <a:latin typeface="Arial" charset="0"/>
              <a:ea typeface="ＭＳ Ｐゴシック" charset="0"/>
              <a:cs typeface="Gotham Book" charset="0"/>
            </a:endParaRPr>
          </a:p>
          <a:p>
            <a:pPr lvl="1">
              <a:defRPr/>
            </a:pPr>
            <a:r>
              <a:rPr lang="en-US" i="1" dirty="0" smtClean="0">
                <a:solidFill>
                  <a:schemeClr val="tx1"/>
                </a:solidFill>
                <a:latin typeface="Arial" charset="0"/>
                <a:ea typeface="ＭＳ Ｐゴシック" charset="0"/>
                <a:cs typeface="Gotham Book" charset="0"/>
              </a:rPr>
              <a:t>Thorough coverage </a:t>
            </a:r>
            <a:r>
              <a:rPr lang="en-US" dirty="0" smtClean="0">
                <a:solidFill>
                  <a:schemeClr val="tx1"/>
                </a:solidFill>
                <a:latin typeface="Arial" charset="0"/>
                <a:ea typeface="ＭＳ Ｐゴシック" charset="0"/>
                <a:cs typeface="Gotham Book" charset="0"/>
              </a:rPr>
              <a:t>and </a:t>
            </a:r>
            <a:r>
              <a:rPr lang="en-US" i="1" dirty="0" smtClean="0">
                <a:solidFill>
                  <a:schemeClr val="tx1"/>
                </a:solidFill>
                <a:latin typeface="Arial" charset="0"/>
                <a:ea typeface="ＭＳ Ｐゴシック" charset="0"/>
                <a:cs typeface="Gotham Book" charset="0"/>
              </a:rPr>
              <a:t>proper timing </a:t>
            </a:r>
            <a:r>
              <a:rPr lang="en-US" dirty="0" smtClean="0">
                <a:solidFill>
                  <a:schemeClr val="tx1"/>
                </a:solidFill>
                <a:latin typeface="Arial" charset="0"/>
                <a:ea typeface="ＭＳ Ｐゴシック" charset="0"/>
                <a:cs typeface="Gotham Book" charset="0"/>
              </a:rPr>
              <a:t>required</a:t>
            </a:r>
          </a:p>
          <a:p>
            <a:pPr lvl="1">
              <a:defRPr/>
            </a:pPr>
            <a:r>
              <a:rPr lang="en-US" dirty="0" smtClean="0">
                <a:solidFill>
                  <a:schemeClr val="tx1"/>
                </a:solidFill>
                <a:latin typeface="Arial" charset="0"/>
                <a:ea typeface="ＭＳ Ｐゴシック" charset="0"/>
                <a:cs typeface="Gotham Book" charset="0"/>
              </a:rPr>
              <a:t>Highly toxic to targets, relatively safe for pollinators, natural enemies.</a:t>
            </a:r>
          </a:p>
          <a:p>
            <a:pPr lvl="1">
              <a:defRPr/>
            </a:pPr>
            <a:r>
              <a:rPr lang="en-US" dirty="0" smtClean="0">
                <a:solidFill>
                  <a:srgbClr val="19C403"/>
                </a:solidFill>
                <a:latin typeface="Arial" charset="0"/>
                <a:ea typeface="ＭＳ Ｐゴシック" charset="0"/>
                <a:cs typeface="Gotham Book" charset="0"/>
              </a:rPr>
              <a:t>Intrepid, Esteem, Centaur, </a:t>
            </a:r>
            <a:r>
              <a:rPr lang="en-US" dirty="0" err="1" smtClean="0">
                <a:solidFill>
                  <a:srgbClr val="19C403"/>
                </a:solidFill>
                <a:latin typeface="Arial" charset="0"/>
                <a:ea typeface="ＭＳ Ｐゴシック" charset="0"/>
                <a:cs typeface="Gotham Book" charset="0"/>
              </a:rPr>
              <a:t>Rimon</a:t>
            </a:r>
            <a:r>
              <a:rPr lang="en-US" dirty="0" smtClean="0">
                <a:solidFill>
                  <a:srgbClr val="19C403"/>
                </a:solidFill>
                <a:latin typeface="Arial" charset="0"/>
                <a:ea typeface="ＭＳ Ｐゴシック" charset="0"/>
                <a:cs typeface="Gotham Book" charset="0"/>
              </a:rPr>
              <a:t>, Confirm,</a:t>
            </a:r>
            <a:r>
              <a:rPr lang="en-US" dirty="0">
                <a:solidFill>
                  <a:srgbClr val="000000"/>
                </a:solidFill>
                <a:latin typeface="Arial" charset="0"/>
                <a:ea typeface="ＭＳ Ｐゴシック" charset="0"/>
                <a:cs typeface="Gotham Book" charset="0"/>
              </a:rPr>
              <a:t> </a:t>
            </a:r>
            <a:r>
              <a:rPr lang="en-US" dirty="0" err="1" smtClean="0">
                <a:solidFill>
                  <a:srgbClr val="19C403"/>
                </a:solidFill>
                <a:latin typeface="Arial" charset="0"/>
                <a:ea typeface="ＭＳ Ｐゴシック" charset="0"/>
                <a:cs typeface="Gotham Book" charset="0"/>
              </a:rPr>
              <a:t>Dimilin</a:t>
            </a:r>
            <a:endParaRPr lang="en-US" dirty="0">
              <a:solidFill>
                <a:srgbClr val="000000"/>
              </a:solidFill>
              <a:latin typeface="Arial" charset="0"/>
              <a:ea typeface="ＭＳ Ｐゴシック" charset="0"/>
              <a:cs typeface="Gotham Book" charset="0"/>
            </a:endParaRPr>
          </a:p>
        </p:txBody>
      </p:sp>
      <p:pic>
        <p:nvPicPr>
          <p:cNvPr id="2" name="Picture 1" descr="adult fly that develops from the blueberry maggot on the surface of a young blueberry, laying eggs.  Its larvae can be reliably controlled with IGR compounds." title="blueberry maggot fly"/>
          <p:cNvPicPr>
            <a:picLocks noChangeAspect="1"/>
          </p:cNvPicPr>
          <p:nvPr/>
        </p:nvPicPr>
        <p:blipFill>
          <a:blip r:embed="rId2"/>
          <a:stretch>
            <a:fillRect/>
          </a:stretch>
        </p:blipFill>
        <p:spPr>
          <a:xfrm>
            <a:off x="5736531" y="1360488"/>
            <a:ext cx="2950269" cy="2704413"/>
          </a:xfrm>
          <a:prstGeom prst="rect">
            <a:avLst/>
          </a:prstGeom>
        </p:spPr>
      </p:pic>
      <p:pic>
        <p:nvPicPr>
          <p:cNvPr id="3" name="Picture 2" descr="tiny caterpillar of an oriental fruit moth (OFM) crawling through a sliced-open apple just a little larger than a thumb.  This stage of OFM is vulnerable to IGR insecticides." title="oriental fruit moth larv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4488" y="3723522"/>
            <a:ext cx="3686331" cy="2955891"/>
          </a:xfrm>
          <a:prstGeom prst="rect">
            <a:avLst/>
          </a:prstGeom>
        </p:spPr>
      </p:pic>
    </p:spTree>
    <p:extLst>
      <p:ext uri="{BB962C8B-B14F-4D97-AF65-F5344CB8AC3E}">
        <p14:creationId xmlns:p14="http://schemas.microsoft.com/office/powerpoint/2010/main" val="55159173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Insecticides</a:t>
            </a:r>
            <a:endParaRPr lang="en-US" dirty="0"/>
          </a:p>
        </p:txBody>
      </p:sp>
      <p:sp>
        <p:nvSpPr>
          <p:cNvPr id="3" name="Content Placeholder 2"/>
          <p:cNvSpPr>
            <a:spLocks noGrp="1"/>
          </p:cNvSpPr>
          <p:nvPr>
            <p:ph idx="1"/>
          </p:nvPr>
        </p:nvSpPr>
        <p:spPr>
          <a:xfrm>
            <a:off x="457200" y="1360828"/>
            <a:ext cx="4781900" cy="5025522"/>
          </a:xfrm>
        </p:spPr>
        <p:txBody>
          <a:bodyPr>
            <a:normAutofit/>
          </a:bodyPr>
          <a:lstStyle/>
          <a:p>
            <a:pPr>
              <a:buFont typeface="Arial" charset="0"/>
              <a:buChar char="•"/>
              <a:defRPr/>
            </a:pPr>
            <a:r>
              <a:rPr lang="en-US" dirty="0" err="1" smtClean="0">
                <a:solidFill>
                  <a:schemeClr val="accent5">
                    <a:lumMod val="75000"/>
                  </a:schemeClr>
                </a:solidFill>
                <a:latin typeface="Arial" charset="0"/>
                <a:ea typeface="ＭＳ Ｐゴシック" charset="0"/>
                <a:cs typeface="Gotham Book" charset="0"/>
              </a:rPr>
              <a:t>Diamides</a:t>
            </a:r>
            <a:r>
              <a:rPr lang="en-US" dirty="0" smtClean="0">
                <a:solidFill>
                  <a:schemeClr val="accent5">
                    <a:lumMod val="75000"/>
                  </a:schemeClr>
                </a:solidFill>
                <a:latin typeface="Arial" charset="0"/>
                <a:ea typeface="ＭＳ Ｐゴシック" charset="0"/>
                <a:cs typeface="Gotham Book" charset="0"/>
              </a:rPr>
              <a:t> </a:t>
            </a:r>
            <a:r>
              <a:rPr lang="en-US" dirty="0">
                <a:solidFill>
                  <a:schemeClr val="accent5">
                    <a:lumMod val="75000"/>
                  </a:schemeClr>
                </a:solidFill>
                <a:latin typeface="Arial" charset="0"/>
                <a:ea typeface="ＭＳ Ｐゴシック" charset="0"/>
                <a:cs typeface="Gotham Book" charset="0"/>
              </a:rPr>
              <a:t>– </a:t>
            </a:r>
            <a:r>
              <a:rPr lang="en-US" dirty="0">
                <a:solidFill>
                  <a:srgbClr val="000000"/>
                </a:solidFill>
                <a:latin typeface="Arial" charset="0"/>
                <a:ea typeface="ＭＳ Ｐゴシック" charset="0"/>
                <a:cs typeface="Gotham Book" charset="0"/>
              </a:rPr>
              <a:t>prevents muscle movement of insects</a:t>
            </a:r>
          </a:p>
          <a:p>
            <a:pPr lvl="1">
              <a:defRPr/>
            </a:pPr>
            <a:r>
              <a:rPr lang="en-US" dirty="0" err="1">
                <a:solidFill>
                  <a:schemeClr val="accent5">
                    <a:lumMod val="75000"/>
                  </a:schemeClr>
                </a:solidFill>
                <a:latin typeface="Arial" charset="0"/>
                <a:ea typeface="ＭＳ Ｐゴシック" charset="0"/>
                <a:cs typeface="Gotham Book" charset="0"/>
              </a:rPr>
              <a:t>Altacor</a:t>
            </a:r>
            <a:r>
              <a:rPr lang="en-US" dirty="0">
                <a:solidFill>
                  <a:schemeClr val="accent5">
                    <a:lumMod val="75000"/>
                  </a:schemeClr>
                </a:solidFill>
                <a:latin typeface="Arial" charset="0"/>
                <a:ea typeface="ＭＳ Ｐゴシック" charset="0"/>
                <a:cs typeface="Gotham Book" charset="0"/>
              </a:rPr>
              <a:t>, Belt, </a:t>
            </a:r>
            <a:r>
              <a:rPr lang="en-US" dirty="0" err="1">
                <a:solidFill>
                  <a:schemeClr val="accent5">
                    <a:lumMod val="75000"/>
                  </a:schemeClr>
                </a:solidFill>
                <a:latin typeface="Arial" charset="0"/>
                <a:ea typeface="ＭＳ Ｐゴシック" charset="0"/>
                <a:cs typeface="Gotham Book" charset="0"/>
              </a:rPr>
              <a:t>Exirel</a:t>
            </a:r>
            <a:endParaRPr lang="en-US" dirty="0">
              <a:solidFill>
                <a:srgbClr val="000000"/>
              </a:solidFill>
              <a:latin typeface="Arial" charset="0"/>
              <a:ea typeface="ＭＳ Ｐゴシック" charset="0"/>
              <a:cs typeface="Gotham Book" charset="0"/>
            </a:endParaRPr>
          </a:p>
          <a:p>
            <a:pPr lvl="1">
              <a:defRPr/>
            </a:pPr>
            <a:r>
              <a:rPr lang="en-US" dirty="0" smtClean="0">
                <a:solidFill>
                  <a:srgbClr val="000000"/>
                </a:solidFill>
                <a:latin typeface="Arial" charset="0"/>
                <a:ea typeface="ＭＳ Ｐゴシック" charset="0"/>
                <a:cs typeface="Gotham Book" charset="0"/>
              </a:rPr>
              <a:t>Relatively </a:t>
            </a:r>
            <a:r>
              <a:rPr lang="en-US" dirty="0">
                <a:solidFill>
                  <a:srgbClr val="000000"/>
                </a:solidFill>
                <a:latin typeface="Arial" charset="0"/>
                <a:ea typeface="ＭＳ Ｐゴシック" charset="0"/>
                <a:cs typeface="Gotham Book" charset="0"/>
              </a:rPr>
              <a:t>safe on beneficial insects</a:t>
            </a:r>
          </a:p>
          <a:p>
            <a:pPr lvl="1">
              <a:defRPr/>
            </a:pPr>
            <a:r>
              <a:rPr lang="en-US" dirty="0">
                <a:solidFill>
                  <a:srgbClr val="000000"/>
                </a:solidFill>
                <a:latin typeface="Arial" charset="0"/>
                <a:ea typeface="ＭＳ Ｐゴシック" charset="0"/>
                <a:cs typeface="Gotham Book" charset="0"/>
              </a:rPr>
              <a:t>Proper </a:t>
            </a:r>
            <a:r>
              <a:rPr lang="en-US" dirty="0" smtClean="0">
                <a:solidFill>
                  <a:srgbClr val="000000"/>
                </a:solidFill>
                <a:latin typeface="Arial" charset="0"/>
                <a:ea typeface="ＭＳ Ｐゴシック" charset="0"/>
                <a:cs typeface="Gotham Book" charset="0"/>
              </a:rPr>
              <a:t>timing, </a:t>
            </a:r>
            <a:br>
              <a:rPr lang="en-US" dirty="0" smtClean="0">
                <a:solidFill>
                  <a:srgbClr val="000000"/>
                </a:solidFill>
                <a:latin typeface="Arial" charset="0"/>
                <a:ea typeface="ＭＳ Ｐゴシック" charset="0"/>
                <a:cs typeface="Gotham Book" charset="0"/>
              </a:rPr>
            </a:br>
            <a:r>
              <a:rPr lang="en-US" dirty="0" smtClean="0">
                <a:solidFill>
                  <a:srgbClr val="000000"/>
                </a:solidFill>
                <a:latin typeface="Arial" charset="0"/>
                <a:ea typeface="ＭＳ Ｐゴシック" charset="0"/>
                <a:cs typeface="Gotham Book" charset="0"/>
              </a:rPr>
              <a:t>thorough coverage</a:t>
            </a:r>
          </a:p>
          <a:p>
            <a:pPr lvl="1">
              <a:defRPr/>
            </a:pPr>
            <a:r>
              <a:rPr lang="en-US" dirty="0" smtClean="0">
                <a:solidFill>
                  <a:srgbClr val="000000"/>
                </a:solidFill>
                <a:latin typeface="Arial" charset="0"/>
                <a:ea typeface="ＭＳ Ｐゴシック" charset="0"/>
                <a:cs typeface="Gotham Book" charset="0"/>
              </a:rPr>
              <a:t>Registered </a:t>
            </a:r>
            <a:r>
              <a:rPr lang="en-US" dirty="0">
                <a:solidFill>
                  <a:srgbClr val="000000"/>
                </a:solidFill>
                <a:latin typeface="Arial" charset="0"/>
                <a:ea typeface="ＭＳ Ｐゴシック" charset="0"/>
                <a:cs typeface="Gotham Book" charset="0"/>
              </a:rPr>
              <a:t>for many fruits; effective on </a:t>
            </a:r>
            <a:r>
              <a:rPr lang="en-US" u="sng" dirty="0">
                <a:solidFill>
                  <a:srgbClr val="000000"/>
                </a:solidFill>
                <a:latin typeface="Arial" charset="0"/>
                <a:ea typeface="ＭＳ Ｐゴシック" charset="0"/>
                <a:cs typeface="Gotham Book" charset="0"/>
              </a:rPr>
              <a:t>moths</a:t>
            </a:r>
            <a:r>
              <a:rPr lang="en-US" dirty="0">
                <a:solidFill>
                  <a:srgbClr val="000000"/>
                </a:solidFill>
                <a:latin typeface="Arial" charset="0"/>
                <a:ea typeface="ＭＳ Ｐゴシック" charset="0"/>
                <a:cs typeface="Gotham Book" charset="0"/>
              </a:rPr>
              <a:t>, </a:t>
            </a:r>
            <a:r>
              <a:rPr lang="en-US" u="sng" dirty="0" err="1">
                <a:solidFill>
                  <a:srgbClr val="000000"/>
                </a:solidFill>
                <a:latin typeface="Arial" charset="0"/>
                <a:ea typeface="ＭＳ Ｐゴシック" charset="0"/>
                <a:cs typeface="Gotham Book" charset="0"/>
              </a:rPr>
              <a:t>fruitworms</a:t>
            </a:r>
            <a:r>
              <a:rPr lang="en-US" dirty="0">
                <a:solidFill>
                  <a:srgbClr val="000000"/>
                </a:solidFill>
                <a:latin typeface="Arial" charset="0"/>
                <a:ea typeface="ＭＳ Ｐゴシック" charset="0"/>
                <a:cs typeface="Gotham Book" charset="0"/>
              </a:rPr>
              <a:t>,</a:t>
            </a:r>
            <a:r>
              <a:rPr lang="en-US" u="sng" dirty="0">
                <a:solidFill>
                  <a:srgbClr val="000000"/>
                </a:solidFill>
                <a:latin typeface="Arial" charset="0"/>
                <a:ea typeface="ＭＳ Ｐゴシック" charset="0"/>
                <a:cs typeface="Gotham Book" charset="0"/>
              </a:rPr>
              <a:t> aphids</a:t>
            </a:r>
            <a:r>
              <a:rPr lang="en-US" dirty="0">
                <a:solidFill>
                  <a:srgbClr val="000000"/>
                </a:solidFill>
                <a:latin typeface="Arial" charset="0"/>
                <a:ea typeface="ＭＳ Ｐゴシック" charset="0"/>
                <a:cs typeface="Gotham Book" charset="0"/>
              </a:rPr>
              <a:t>, </a:t>
            </a:r>
            <a:r>
              <a:rPr lang="en-US" u="sng" dirty="0">
                <a:solidFill>
                  <a:srgbClr val="000000"/>
                </a:solidFill>
                <a:latin typeface="Arial" charset="0"/>
                <a:ea typeface="ＭＳ Ｐゴシック" charset="0"/>
                <a:cs typeface="Gotham Book" charset="0"/>
              </a:rPr>
              <a:t>weevils, </a:t>
            </a:r>
            <a:r>
              <a:rPr lang="en-US" dirty="0">
                <a:solidFill>
                  <a:srgbClr val="000000"/>
                </a:solidFill>
                <a:latin typeface="Arial" charset="0"/>
                <a:ea typeface="ＭＳ Ｐゴシック" charset="0"/>
                <a:cs typeface="Gotham Book" charset="0"/>
              </a:rPr>
              <a:t>many other pest insects</a:t>
            </a:r>
          </a:p>
          <a:p>
            <a:endParaRPr lang="en-US" dirty="0"/>
          </a:p>
        </p:txBody>
      </p:sp>
      <p:pic>
        <p:nvPicPr>
          <p:cNvPr id="4" name="Picture 3" descr="Adult moth from the green fruitworm caterpillar on a leaf.  The larval stage of this insect can be controlled with Diamide insecticides." title="Adult green fruitworm"/>
          <p:cNvPicPr>
            <a:picLocks noChangeAspect="1"/>
          </p:cNvPicPr>
          <p:nvPr/>
        </p:nvPicPr>
        <p:blipFill>
          <a:blip r:embed="rId2"/>
          <a:stretch>
            <a:fillRect/>
          </a:stretch>
        </p:blipFill>
        <p:spPr>
          <a:xfrm>
            <a:off x="5239100" y="1397000"/>
            <a:ext cx="3657600" cy="2032000"/>
          </a:xfrm>
          <a:prstGeom prst="rect">
            <a:avLst/>
          </a:prstGeom>
        </p:spPr>
      </p:pic>
      <p:pic>
        <p:nvPicPr>
          <p:cNvPr id="5" name="Picture 4" descr="An image of the plum curculio (a small weevil) on the surface of the base of an apple flower.  The larval phase of this insect can be controlled with Diamide insecticides." title="Adult plum curculi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6700" y="3557730"/>
            <a:ext cx="3810000" cy="2946400"/>
          </a:xfrm>
          <a:prstGeom prst="rect">
            <a:avLst/>
          </a:prstGeom>
        </p:spPr>
      </p:pic>
    </p:spTree>
    <p:extLst>
      <p:ext uri="{BB962C8B-B14F-4D97-AF65-F5344CB8AC3E}">
        <p14:creationId xmlns:p14="http://schemas.microsoft.com/office/powerpoint/2010/main" val="220103273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Black" charset="0"/>
                <a:ea typeface="ＭＳ Ｐゴシック" charset="0"/>
                <a:cs typeface="ＭＳ Ｐゴシック" charset="0"/>
              </a:rPr>
              <a:t>Classes of Insecticides</a:t>
            </a:r>
          </a:p>
        </p:txBody>
      </p:sp>
      <p:sp>
        <p:nvSpPr>
          <p:cNvPr id="3" name="Content Placeholder 2"/>
          <p:cNvSpPr>
            <a:spLocks noGrp="1"/>
          </p:cNvSpPr>
          <p:nvPr>
            <p:ph idx="1"/>
          </p:nvPr>
        </p:nvSpPr>
        <p:spPr>
          <a:xfrm>
            <a:off x="457200" y="1360488"/>
            <a:ext cx="8229600" cy="4765675"/>
          </a:xfrm>
        </p:spPr>
        <p:txBody>
          <a:bodyPr/>
          <a:lstStyle/>
          <a:p>
            <a:pPr>
              <a:defRPr/>
            </a:pPr>
            <a:r>
              <a:rPr lang="en-US" dirty="0">
                <a:solidFill>
                  <a:srgbClr val="000000"/>
                </a:solidFill>
              </a:rPr>
              <a:t>Pre-mixes:</a:t>
            </a:r>
          </a:p>
          <a:p>
            <a:pPr lvl="1">
              <a:defRPr/>
            </a:pPr>
            <a:r>
              <a:rPr lang="en-US" dirty="0">
                <a:solidFill>
                  <a:srgbClr val="000000"/>
                </a:solidFill>
              </a:rPr>
              <a:t>Brigadier </a:t>
            </a:r>
            <a:r>
              <a:rPr lang="en-US" dirty="0">
                <a:solidFill>
                  <a:srgbClr val="936A50"/>
                </a:solidFill>
              </a:rPr>
              <a:t>(</a:t>
            </a:r>
            <a:r>
              <a:rPr lang="en-US" dirty="0" err="1">
                <a:solidFill>
                  <a:srgbClr val="936A50"/>
                </a:solidFill>
              </a:rPr>
              <a:t>Neonic</a:t>
            </a:r>
            <a:r>
              <a:rPr lang="en-US" dirty="0">
                <a:solidFill>
                  <a:srgbClr val="936A50"/>
                </a:solidFill>
              </a:rPr>
              <a:t> </a:t>
            </a:r>
            <a:r>
              <a:rPr lang="en-US" dirty="0">
                <a:solidFill>
                  <a:srgbClr val="8000FF"/>
                </a:solidFill>
              </a:rPr>
              <a:t>+ Pyrethroid)</a:t>
            </a:r>
          </a:p>
          <a:p>
            <a:pPr lvl="1">
              <a:defRPr/>
            </a:pPr>
            <a:r>
              <a:rPr lang="en-US" dirty="0">
                <a:solidFill>
                  <a:srgbClr val="000000"/>
                </a:solidFill>
              </a:rPr>
              <a:t>Leverage</a:t>
            </a:r>
            <a:r>
              <a:rPr lang="en-US" dirty="0">
                <a:solidFill>
                  <a:srgbClr val="936A50"/>
                </a:solidFill>
              </a:rPr>
              <a:t> (</a:t>
            </a:r>
            <a:r>
              <a:rPr lang="en-US" dirty="0" err="1">
                <a:solidFill>
                  <a:srgbClr val="936A50"/>
                </a:solidFill>
              </a:rPr>
              <a:t>Neonic</a:t>
            </a:r>
            <a:r>
              <a:rPr lang="en-US" dirty="0">
                <a:solidFill>
                  <a:srgbClr val="936A50"/>
                </a:solidFill>
              </a:rPr>
              <a:t> </a:t>
            </a:r>
            <a:r>
              <a:rPr lang="en-US" dirty="0">
                <a:solidFill>
                  <a:srgbClr val="8000FF"/>
                </a:solidFill>
              </a:rPr>
              <a:t>+ Pyrethroid)</a:t>
            </a:r>
          </a:p>
          <a:p>
            <a:pPr lvl="1">
              <a:defRPr/>
            </a:pPr>
            <a:r>
              <a:rPr lang="en-US" dirty="0">
                <a:solidFill>
                  <a:srgbClr val="000000"/>
                </a:solidFill>
              </a:rPr>
              <a:t>Gladiator</a:t>
            </a:r>
            <a:r>
              <a:rPr lang="en-US" dirty="0"/>
              <a:t> </a:t>
            </a:r>
            <a:r>
              <a:rPr lang="en-US" dirty="0">
                <a:solidFill>
                  <a:srgbClr val="E46C0A"/>
                </a:solidFill>
              </a:rPr>
              <a:t>(</a:t>
            </a:r>
            <a:r>
              <a:rPr lang="en-US" dirty="0" err="1">
                <a:solidFill>
                  <a:srgbClr val="E46C0A"/>
                </a:solidFill>
              </a:rPr>
              <a:t>Abamectin</a:t>
            </a:r>
            <a:r>
              <a:rPr lang="en-US" dirty="0">
                <a:solidFill>
                  <a:srgbClr val="E46C0A"/>
                </a:solidFill>
              </a:rPr>
              <a:t> </a:t>
            </a:r>
            <a:r>
              <a:rPr lang="en-US" dirty="0">
                <a:solidFill>
                  <a:srgbClr val="8000FF"/>
                </a:solidFill>
              </a:rPr>
              <a:t>+</a:t>
            </a:r>
            <a:r>
              <a:rPr lang="en-US" dirty="0">
                <a:solidFill>
                  <a:srgbClr val="8064A2"/>
                </a:solidFill>
              </a:rPr>
              <a:t> </a:t>
            </a:r>
            <a:r>
              <a:rPr lang="en-US" dirty="0">
                <a:solidFill>
                  <a:srgbClr val="8000FF"/>
                </a:solidFill>
              </a:rPr>
              <a:t>Pyrethroid)</a:t>
            </a:r>
          </a:p>
          <a:p>
            <a:pPr lvl="1">
              <a:defRPr/>
            </a:pPr>
            <a:r>
              <a:rPr lang="en-US" dirty="0" err="1">
                <a:solidFill>
                  <a:srgbClr val="000000"/>
                </a:solidFill>
              </a:rPr>
              <a:t>Agri</a:t>
            </a:r>
            <a:r>
              <a:rPr lang="en-US" dirty="0">
                <a:solidFill>
                  <a:srgbClr val="000000"/>
                </a:solidFill>
              </a:rPr>
              <a:t>-Flex </a:t>
            </a:r>
            <a:r>
              <a:rPr lang="en-US" dirty="0">
                <a:solidFill>
                  <a:srgbClr val="936A50"/>
                </a:solidFill>
              </a:rPr>
              <a:t>(</a:t>
            </a:r>
            <a:r>
              <a:rPr lang="en-US" dirty="0" err="1">
                <a:solidFill>
                  <a:srgbClr val="936A50"/>
                </a:solidFill>
              </a:rPr>
              <a:t>Neonic</a:t>
            </a:r>
            <a:r>
              <a:rPr lang="en-US" dirty="0">
                <a:solidFill>
                  <a:srgbClr val="936A50"/>
                </a:solidFill>
              </a:rPr>
              <a:t> </a:t>
            </a:r>
            <a:r>
              <a:rPr lang="en-US" dirty="0">
                <a:solidFill>
                  <a:schemeClr val="accent6">
                    <a:lumMod val="75000"/>
                  </a:schemeClr>
                </a:solidFill>
              </a:rPr>
              <a:t>+ </a:t>
            </a:r>
            <a:r>
              <a:rPr lang="en-US" dirty="0" err="1">
                <a:solidFill>
                  <a:schemeClr val="accent6">
                    <a:lumMod val="75000"/>
                  </a:schemeClr>
                </a:solidFill>
              </a:rPr>
              <a:t>Abamectin</a:t>
            </a:r>
            <a:r>
              <a:rPr lang="en-US" dirty="0" smtClean="0">
                <a:solidFill>
                  <a:schemeClr val="accent6">
                    <a:lumMod val="75000"/>
                  </a:schemeClr>
                </a:solidFill>
              </a:rPr>
              <a:t>)</a:t>
            </a:r>
          </a:p>
          <a:p>
            <a:pPr lvl="1">
              <a:defRPr/>
            </a:pPr>
            <a:r>
              <a:rPr lang="en-US" dirty="0" err="1" smtClean="0">
                <a:solidFill>
                  <a:schemeClr val="tx1"/>
                </a:solidFill>
              </a:rPr>
              <a:t>Endigo</a:t>
            </a:r>
            <a:r>
              <a:rPr lang="en-US" dirty="0" smtClean="0">
                <a:solidFill>
                  <a:schemeClr val="tx1"/>
                </a:solidFill>
              </a:rPr>
              <a:t> (</a:t>
            </a:r>
            <a:r>
              <a:rPr lang="en-US" dirty="0" err="1" smtClean="0">
                <a:solidFill>
                  <a:srgbClr val="996633"/>
                </a:solidFill>
              </a:rPr>
              <a:t>Neonic</a:t>
            </a:r>
            <a:r>
              <a:rPr lang="en-US" dirty="0" smtClean="0">
                <a:solidFill>
                  <a:srgbClr val="996633"/>
                </a:solidFill>
              </a:rPr>
              <a:t> + </a:t>
            </a:r>
            <a:r>
              <a:rPr lang="en-US" dirty="0" smtClean="0">
                <a:solidFill>
                  <a:srgbClr val="8000FF"/>
                </a:solidFill>
              </a:rPr>
              <a:t>Pyrethroid)</a:t>
            </a:r>
          </a:p>
          <a:p>
            <a:pPr lvl="1">
              <a:defRPr/>
            </a:pPr>
            <a:r>
              <a:rPr lang="en-US" dirty="0" err="1" smtClean="0">
                <a:solidFill>
                  <a:schemeClr val="tx1"/>
                </a:solidFill>
              </a:rPr>
              <a:t>Tourismo</a:t>
            </a:r>
            <a:r>
              <a:rPr lang="en-US" dirty="0" smtClean="0">
                <a:solidFill>
                  <a:schemeClr val="tx1"/>
                </a:solidFill>
              </a:rPr>
              <a:t> </a:t>
            </a:r>
            <a:r>
              <a:rPr lang="en-US" dirty="0" smtClean="0">
                <a:solidFill>
                  <a:schemeClr val="accent5">
                    <a:lumMod val="75000"/>
                  </a:schemeClr>
                </a:solidFill>
              </a:rPr>
              <a:t>(</a:t>
            </a:r>
            <a:r>
              <a:rPr lang="en-US" dirty="0" err="1" smtClean="0">
                <a:solidFill>
                  <a:schemeClr val="accent5">
                    <a:lumMod val="75000"/>
                  </a:schemeClr>
                </a:solidFill>
              </a:rPr>
              <a:t>Diamide</a:t>
            </a:r>
            <a:r>
              <a:rPr lang="en-US" dirty="0" smtClean="0">
                <a:solidFill>
                  <a:schemeClr val="accent5">
                    <a:lumMod val="75000"/>
                  </a:schemeClr>
                </a:solidFill>
              </a:rPr>
              <a:t> </a:t>
            </a:r>
            <a:r>
              <a:rPr lang="en-US" dirty="0" smtClean="0">
                <a:solidFill>
                  <a:srgbClr val="008000"/>
                </a:solidFill>
              </a:rPr>
              <a:t>+ IGR)</a:t>
            </a:r>
          </a:p>
          <a:p>
            <a:pPr lvl="1">
              <a:defRPr/>
            </a:pPr>
            <a:r>
              <a:rPr lang="en-US" dirty="0" err="1" smtClean="0">
                <a:solidFill>
                  <a:schemeClr val="tx1"/>
                </a:solidFill>
              </a:rPr>
              <a:t>Voliam</a:t>
            </a:r>
            <a:r>
              <a:rPr lang="en-US" dirty="0" smtClean="0">
                <a:solidFill>
                  <a:schemeClr val="tx1"/>
                </a:solidFill>
              </a:rPr>
              <a:t> Flexi </a:t>
            </a:r>
            <a:r>
              <a:rPr lang="en-US" dirty="0" smtClean="0">
                <a:solidFill>
                  <a:schemeClr val="accent5">
                    <a:lumMod val="75000"/>
                  </a:schemeClr>
                </a:solidFill>
              </a:rPr>
              <a:t>(</a:t>
            </a:r>
            <a:r>
              <a:rPr lang="en-US" dirty="0" err="1" smtClean="0">
                <a:solidFill>
                  <a:schemeClr val="accent5">
                    <a:lumMod val="75000"/>
                  </a:schemeClr>
                </a:solidFill>
              </a:rPr>
              <a:t>Diamide</a:t>
            </a:r>
            <a:r>
              <a:rPr lang="en-US" dirty="0" smtClean="0">
                <a:solidFill>
                  <a:schemeClr val="accent5">
                    <a:lumMod val="75000"/>
                  </a:schemeClr>
                </a:solidFill>
              </a:rPr>
              <a:t> + </a:t>
            </a:r>
            <a:r>
              <a:rPr lang="en-US" dirty="0" err="1" smtClean="0">
                <a:solidFill>
                  <a:srgbClr val="996633"/>
                </a:solidFill>
              </a:rPr>
              <a:t>Neonic</a:t>
            </a:r>
            <a:r>
              <a:rPr lang="en-US" dirty="0" smtClean="0">
                <a:solidFill>
                  <a:srgbClr val="996633"/>
                </a:solidFill>
              </a:rPr>
              <a:t>)</a:t>
            </a:r>
          </a:p>
          <a:p>
            <a:pPr lvl="1">
              <a:defRPr/>
            </a:pPr>
            <a:r>
              <a:rPr lang="en-US" dirty="0" err="1" smtClean="0">
                <a:solidFill>
                  <a:schemeClr val="tx1"/>
                </a:solidFill>
              </a:rPr>
              <a:t>Voliam</a:t>
            </a:r>
            <a:r>
              <a:rPr lang="en-US" dirty="0" smtClean="0">
                <a:solidFill>
                  <a:schemeClr val="tx1"/>
                </a:solidFill>
              </a:rPr>
              <a:t> Xpress </a:t>
            </a:r>
            <a:r>
              <a:rPr lang="en-US" dirty="0" smtClean="0">
                <a:solidFill>
                  <a:srgbClr val="31859C"/>
                </a:solidFill>
              </a:rPr>
              <a:t>(</a:t>
            </a:r>
            <a:r>
              <a:rPr lang="en-US" dirty="0" err="1" smtClean="0">
                <a:solidFill>
                  <a:srgbClr val="31859C"/>
                </a:solidFill>
              </a:rPr>
              <a:t>Diamide</a:t>
            </a:r>
            <a:r>
              <a:rPr lang="en-US" dirty="0" smtClean="0">
                <a:solidFill>
                  <a:srgbClr val="31859C"/>
                </a:solidFill>
              </a:rPr>
              <a:t> + </a:t>
            </a:r>
            <a:r>
              <a:rPr lang="en-US" dirty="0" smtClean="0">
                <a:solidFill>
                  <a:srgbClr val="8000FF"/>
                </a:solidFill>
              </a:rPr>
              <a:t>Pyrethroid)</a:t>
            </a:r>
            <a:endParaRPr lang="en-US" dirty="0">
              <a:solidFill>
                <a:srgbClr val="8000FF"/>
              </a:solidFill>
            </a:endParaRPr>
          </a:p>
          <a:p>
            <a:pPr lvl="1">
              <a:defRPr/>
            </a:pP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Miticides</a:t>
            </a:r>
            <a:endParaRPr lang="en-US" dirty="0"/>
          </a:p>
        </p:txBody>
      </p:sp>
      <p:sp>
        <p:nvSpPr>
          <p:cNvPr id="3" name="Content Placeholder 2"/>
          <p:cNvSpPr>
            <a:spLocks noGrp="1"/>
          </p:cNvSpPr>
          <p:nvPr>
            <p:ph idx="1"/>
          </p:nvPr>
        </p:nvSpPr>
        <p:spPr>
          <a:xfrm>
            <a:off x="457200" y="1526699"/>
            <a:ext cx="7947498" cy="4829651"/>
          </a:xfrm>
        </p:spPr>
        <p:txBody>
          <a:bodyPr>
            <a:normAutofit/>
          </a:bodyPr>
          <a:lstStyle/>
          <a:p>
            <a:r>
              <a:rPr lang="en-US" dirty="0" smtClean="0"/>
              <a:t>Provide varying intervals of control of:</a:t>
            </a:r>
          </a:p>
          <a:p>
            <a:pPr lvl="1"/>
            <a:r>
              <a:rPr lang="en-US" dirty="0" smtClean="0"/>
              <a:t>European Red Mites, and</a:t>
            </a:r>
          </a:p>
          <a:p>
            <a:pPr lvl="1"/>
            <a:r>
              <a:rPr lang="en-US" dirty="0" smtClean="0"/>
              <a:t>Two-Spotted Spider Mites</a:t>
            </a:r>
          </a:p>
          <a:p>
            <a:r>
              <a:rPr lang="en-US" b="1" dirty="0" err="1" smtClean="0"/>
              <a:t>Savey</a:t>
            </a:r>
            <a:r>
              <a:rPr lang="en-US" b="1" dirty="0" smtClean="0"/>
              <a:t> / </a:t>
            </a:r>
            <a:r>
              <a:rPr lang="en-US" b="1" dirty="0" err="1" smtClean="0"/>
              <a:t>Onager</a:t>
            </a:r>
            <a:r>
              <a:rPr lang="en-US" b="1" dirty="0" smtClean="0"/>
              <a:t> </a:t>
            </a:r>
          </a:p>
          <a:p>
            <a:r>
              <a:rPr lang="en-US" b="1" dirty="0" err="1" smtClean="0"/>
              <a:t>Nealta</a:t>
            </a:r>
            <a:endParaRPr lang="en-US" dirty="0"/>
          </a:p>
          <a:p>
            <a:r>
              <a:rPr lang="en-US" b="1" dirty="0" err="1" smtClean="0"/>
              <a:t>Vendex</a:t>
            </a:r>
            <a:endParaRPr lang="en-US" dirty="0"/>
          </a:p>
          <a:p>
            <a:r>
              <a:rPr lang="en-US" b="1" dirty="0" smtClean="0"/>
              <a:t>Zeal</a:t>
            </a:r>
          </a:p>
          <a:p>
            <a:r>
              <a:rPr lang="en-US" b="1" dirty="0" err="1" smtClean="0"/>
              <a:t>Kanemite</a:t>
            </a:r>
            <a:endParaRPr lang="en-US" b="1" dirty="0" smtClean="0"/>
          </a:p>
        </p:txBody>
      </p:sp>
      <p:sp>
        <p:nvSpPr>
          <p:cNvPr id="6" name="Content Placeholder 2"/>
          <p:cNvSpPr>
            <a:spLocks noGrp="1"/>
          </p:cNvSpPr>
          <p:nvPr>
            <p:ph idx="1"/>
          </p:nvPr>
        </p:nvSpPr>
        <p:spPr>
          <a:xfrm>
            <a:off x="2817948" y="3712964"/>
            <a:ext cx="4024787" cy="2532690"/>
          </a:xfrm>
        </p:spPr>
        <p:txBody>
          <a:bodyPr>
            <a:normAutofit/>
          </a:bodyPr>
          <a:lstStyle/>
          <a:p>
            <a:r>
              <a:rPr lang="en-US" b="1" dirty="0" err="1" smtClean="0"/>
              <a:t>Envidor</a:t>
            </a:r>
            <a:endParaRPr lang="en-US" dirty="0" smtClean="0"/>
          </a:p>
          <a:p>
            <a:r>
              <a:rPr lang="en-US" b="1" dirty="0" err="1" smtClean="0"/>
              <a:t>Kelthane</a:t>
            </a:r>
            <a:endParaRPr lang="en-US" b="1" dirty="0" smtClean="0"/>
          </a:p>
          <a:p>
            <a:r>
              <a:rPr lang="en-US" b="1" dirty="0" err="1" smtClean="0"/>
              <a:t>Acramite</a:t>
            </a:r>
            <a:endParaRPr lang="en-US" dirty="0" smtClean="0"/>
          </a:p>
          <a:p>
            <a:r>
              <a:rPr lang="en-US" b="1" dirty="0" smtClean="0"/>
              <a:t>Magister</a:t>
            </a:r>
            <a:endParaRPr lang="en-US" b="1" dirty="0"/>
          </a:p>
        </p:txBody>
      </p:sp>
      <p:pic>
        <p:nvPicPr>
          <p:cNvPr id="7" name="Picture 6" descr="Photograph of a microscopic European Red Mite between leaf hairs.  There are a number of chemicals formulated specifically for mite control." title="European Red Mit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7302" y="2349355"/>
            <a:ext cx="3944168" cy="3304336"/>
          </a:xfrm>
          <a:prstGeom prst="rect">
            <a:avLst/>
          </a:prstGeom>
          <a:ln>
            <a:solidFill>
              <a:srgbClr val="000000"/>
            </a:solidFill>
          </a:ln>
        </p:spPr>
      </p:pic>
    </p:spTree>
    <p:extLst>
      <p:ext uri="{BB962C8B-B14F-4D97-AF65-F5344CB8AC3E}">
        <p14:creationId xmlns:p14="http://schemas.microsoft.com/office/powerpoint/2010/main" val="35367363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Black" charset="0"/>
                <a:ea typeface="ＭＳ Ｐゴシック" charset="0"/>
                <a:cs typeface="ＭＳ Ｐゴシック" charset="0"/>
              </a:rPr>
              <a:t>Modes of Action</a:t>
            </a:r>
          </a:p>
        </p:txBody>
      </p:sp>
      <p:sp>
        <p:nvSpPr>
          <p:cNvPr id="5" name="Rectangle 3"/>
          <p:cNvSpPr>
            <a:spLocks noGrp="1" noChangeArrowheads="1"/>
          </p:cNvSpPr>
          <p:nvPr>
            <p:ph idx="1"/>
          </p:nvPr>
        </p:nvSpPr>
        <p:spPr>
          <a:xfrm>
            <a:off x="0" y="1360488"/>
            <a:ext cx="7332663" cy="2319337"/>
          </a:xfrm>
        </p:spPr>
        <p:txBody>
          <a:bodyPr>
            <a:normAutofit/>
          </a:bodyPr>
          <a:lstStyle/>
          <a:p>
            <a:pPr eaLnBrk="1" hangingPunct="1">
              <a:defRPr/>
            </a:pPr>
            <a:endParaRPr lang="en-US" b="1" dirty="0" smtClean="0">
              <a:solidFill>
                <a:schemeClr val="tx1"/>
              </a:solidFill>
            </a:endParaRPr>
          </a:p>
          <a:p>
            <a:pPr marL="0" indent="0" eaLnBrk="1" hangingPunct="1">
              <a:buFont typeface="Arial"/>
              <a:buNone/>
              <a:defRPr/>
            </a:pPr>
            <a:endParaRPr lang="en-US" b="1" dirty="0" smtClean="0">
              <a:solidFill>
                <a:schemeClr val="tx1"/>
              </a:solidFill>
            </a:endParaRPr>
          </a:p>
          <a:p>
            <a:pPr lvl="1" eaLnBrk="1" hangingPunct="1">
              <a:defRPr/>
            </a:pPr>
            <a:r>
              <a:rPr lang="en-US" dirty="0" smtClean="0">
                <a:solidFill>
                  <a:schemeClr val="tx1"/>
                </a:solidFill>
              </a:rPr>
              <a:t>Rotate FRAC codes </a:t>
            </a:r>
            <a:br>
              <a:rPr lang="en-US" dirty="0" smtClean="0">
                <a:solidFill>
                  <a:schemeClr val="tx1"/>
                </a:solidFill>
              </a:rPr>
            </a:br>
            <a:r>
              <a:rPr lang="en-US" dirty="0" smtClean="0">
                <a:solidFill>
                  <a:schemeClr val="tx1"/>
                </a:solidFill>
              </a:rPr>
              <a:t>	throughout the season!</a:t>
            </a:r>
          </a:p>
          <a:p>
            <a:pPr lvl="1" eaLnBrk="1" hangingPunct="1">
              <a:defRPr/>
            </a:pPr>
            <a:r>
              <a:rPr lang="en-US" dirty="0" smtClean="0">
                <a:solidFill>
                  <a:schemeClr val="tx1"/>
                </a:solidFill>
              </a:rPr>
              <a:t>Especially with </a:t>
            </a:r>
            <a:r>
              <a:rPr lang="en-US" b="1" dirty="0" smtClean="0">
                <a:solidFill>
                  <a:schemeClr val="tx1"/>
                </a:solidFill>
              </a:rPr>
              <a:t>systemic</a:t>
            </a:r>
            <a:r>
              <a:rPr lang="en-US" dirty="0" smtClean="0">
                <a:solidFill>
                  <a:schemeClr val="tx1"/>
                </a:solidFill>
              </a:rPr>
              <a:t> fungicides</a:t>
            </a:r>
            <a:endParaRPr lang="en-US" dirty="0">
              <a:solidFill>
                <a:schemeClr val="tx1"/>
              </a:solidFill>
            </a:endParaRPr>
          </a:p>
        </p:txBody>
      </p:sp>
      <p:sp>
        <p:nvSpPr>
          <p:cNvPr id="14339" name="TextBox 1"/>
          <p:cNvSpPr txBox="1">
            <a:spLocks noChangeArrowheads="1"/>
          </p:cNvSpPr>
          <p:nvPr/>
        </p:nvSpPr>
        <p:spPr bwMode="auto">
          <a:xfrm>
            <a:off x="203200" y="1360488"/>
            <a:ext cx="5624513"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FRAC code:</a:t>
            </a:r>
          </a:p>
          <a:p>
            <a:pPr algn="ctr" eaLnBrk="1" hangingPunct="1"/>
            <a:r>
              <a:rPr lang="en-US"/>
              <a:t>Fungicide Resistance Action Committee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Minerals</a:t>
            </a:r>
            <a:r>
              <a:rPr lang="en-US" b="1" dirty="0"/>
              <a:t> </a:t>
            </a:r>
            <a:r>
              <a:rPr lang="en-US" b="1" dirty="0" smtClean="0"/>
              <a:t>and Oils</a:t>
            </a:r>
            <a:endParaRPr lang="en-US" dirty="0"/>
          </a:p>
        </p:txBody>
      </p:sp>
      <p:sp>
        <p:nvSpPr>
          <p:cNvPr id="3" name="Content Placeholder 2"/>
          <p:cNvSpPr>
            <a:spLocks noGrp="1"/>
          </p:cNvSpPr>
          <p:nvPr>
            <p:ph idx="1"/>
          </p:nvPr>
        </p:nvSpPr>
        <p:spPr/>
        <p:txBody>
          <a:bodyPr>
            <a:normAutofit/>
          </a:bodyPr>
          <a:lstStyle/>
          <a:p>
            <a:r>
              <a:rPr lang="en-US" b="1" dirty="0" err="1" smtClean="0">
                <a:solidFill>
                  <a:schemeClr val="tx1"/>
                </a:solidFill>
              </a:rPr>
              <a:t>Sluggo</a:t>
            </a:r>
            <a:r>
              <a:rPr lang="en-US" dirty="0" smtClean="0">
                <a:solidFill>
                  <a:schemeClr val="tx1"/>
                </a:solidFill>
              </a:rPr>
              <a:t> (bait)</a:t>
            </a:r>
          </a:p>
          <a:p>
            <a:r>
              <a:rPr lang="en-US" b="1" dirty="0" err="1" smtClean="0">
                <a:solidFill>
                  <a:schemeClr val="tx1"/>
                </a:solidFill>
              </a:rPr>
              <a:t>Sulforix</a:t>
            </a:r>
            <a:endParaRPr lang="en-US" b="1" dirty="0" smtClean="0">
              <a:solidFill>
                <a:schemeClr val="tx1"/>
              </a:solidFill>
            </a:endParaRPr>
          </a:p>
          <a:p>
            <a:r>
              <a:rPr lang="en-US" b="1" dirty="0" smtClean="0">
                <a:solidFill>
                  <a:schemeClr val="tx1"/>
                </a:solidFill>
              </a:rPr>
              <a:t>Superior Oil</a:t>
            </a:r>
          </a:p>
          <a:p>
            <a:r>
              <a:rPr lang="en-US" b="1" dirty="0" smtClean="0">
                <a:solidFill>
                  <a:srgbClr val="000000"/>
                </a:solidFill>
              </a:rPr>
              <a:t>Surround</a:t>
            </a:r>
            <a:r>
              <a:rPr lang="en-US" dirty="0" smtClean="0">
                <a:solidFill>
                  <a:srgbClr val="000000"/>
                </a:solidFill>
              </a:rPr>
              <a:t> </a:t>
            </a:r>
            <a:r>
              <a:rPr lang="en-US" dirty="0" smtClean="0">
                <a:solidFill>
                  <a:srgbClr val="008000"/>
                </a:solidFill>
              </a:rPr>
              <a:t>(OMRI)</a:t>
            </a:r>
          </a:p>
          <a:p>
            <a:pPr lvl="1"/>
            <a:endParaRPr lang="en-US" dirty="0"/>
          </a:p>
        </p:txBody>
      </p:sp>
      <p:sp>
        <p:nvSpPr>
          <p:cNvPr id="4" name="Content Placeholder 3"/>
          <p:cNvSpPr>
            <a:spLocks noGrp="1"/>
          </p:cNvSpPr>
          <p:nvPr>
            <p:ph idx="13"/>
          </p:nvPr>
        </p:nvSpPr>
        <p:spPr/>
        <p:txBody>
          <a:bodyPr/>
          <a:lstStyle/>
          <a:p>
            <a:endParaRPr lang="en-US" dirty="0">
              <a:solidFill>
                <a:srgbClr val="008000"/>
              </a:solidFill>
            </a:endParaRPr>
          </a:p>
        </p:txBody>
      </p:sp>
    </p:spTree>
    <p:extLst>
      <p:ext uri="{BB962C8B-B14F-4D97-AF65-F5344CB8AC3E}">
        <p14:creationId xmlns:p14="http://schemas.microsoft.com/office/powerpoint/2010/main" val="421157639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Plant </a:t>
            </a:r>
            <a:r>
              <a:rPr lang="en-US" b="1" dirty="0"/>
              <a:t>Extracts</a:t>
            </a:r>
            <a:br>
              <a:rPr lang="en-US" b="1" dirty="0"/>
            </a:br>
            <a:endParaRPr lang="en-US" dirty="0"/>
          </a:p>
        </p:txBody>
      </p:sp>
      <p:sp>
        <p:nvSpPr>
          <p:cNvPr id="3" name="Content Placeholder 2"/>
          <p:cNvSpPr>
            <a:spLocks noGrp="1"/>
          </p:cNvSpPr>
          <p:nvPr>
            <p:ph idx="1"/>
          </p:nvPr>
        </p:nvSpPr>
        <p:spPr/>
        <p:txBody>
          <a:bodyPr>
            <a:normAutofit/>
          </a:bodyPr>
          <a:lstStyle/>
          <a:p>
            <a:r>
              <a:rPr lang="en-US" b="1" dirty="0" err="1">
                <a:solidFill>
                  <a:schemeClr val="tx1"/>
                </a:solidFill>
              </a:rPr>
              <a:t>Neem</a:t>
            </a:r>
            <a:r>
              <a:rPr lang="en-US" b="1" dirty="0">
                <a:solidFill>
                  <a:schemeClr val="tx1"/>
                </a:solidFill>
              </a:rPr>
              <a:t> Oil </a:t>
            </a:r>
            <a:r>
              <a:rPr lang="en-US" dirty="0">
                <a:solidFill>
                  <a:schemeClr val="tx1"/>
                </a:solidFill>
              </a:rPr>
              <a:t>– </a:t>
            </a:r>
            <a:br>
              <a:rPr lang="en-US" dirty="0">
                <a:solidFill>
                  <a:schemeClr val="tx1"/>
                </a:solidFill>
              </a:rPr>
            </a:br>
            <a:r>
              <a:rPr lang="en-US" dirty="0">
                <a:solidFill>
                  <a:schemeClr val="tx1"/>
                </a:solidFill>
              </a:rPr>
              <a:t>Agro-</a:t>
            </a:r>
            <a:r>
              <a:rPr lang="en-US" dirty="0" err="1">
                <a:solidFill>
                  <a:schemeClr val="tx1"/>
                </a:solidFill>
              </a:rPr>
              <a:t>Neem</a:t>
            </a:r>
            <a:r>
              <a:rPr lang="en-US" dirty="0">
                <a:solidFill>
                  <a:schemeClr val="tx1"/>
                </a:solidFill>
              </a:rPr>
              <a:t>, </a:t>
            </a:r>
            <a:r>
              <a:rPr lang="en-US" dirty="0" err="1">
                <a:solidFill>
                  <a:schemeClr val="tx1"/>
                </a:solidFill>
              </a:rPr>
              <a:t>AzaDirect</a:t>
            </a:r>
            <a:r>
              <a:rPr lang="en-US" dirty="0">
                <a:solidFill>
                  <a:schemeClr val="tx1"/>
                </a:solidFill>
              </a:rPr>
              <a:t> </a:t>
            </a:r>
            <a:r>
              <a:rPr lang="en-US" dirty="0">
                <a:solidFill>
                  <a:srgbClr val="008000"/>
                </a:solidFill>
              </a:rPr>
              <a:t>(OMRI)</a:t>
            </a:r>
            <a:r>
              <a:rPr lang="en-US" dirty="0">
                <a:solidFill>
                  <a:schemeClr val="tx1"/>
                </a:solidFill>
              </a:rPr>
              <a:t>, </a:t>
            </a:r>
            <a:r>
              <a:rPr lang="en-US" dirty="0" err="1">
                <a:solidFill>
                  <a:schemeClr val="tx1"/>
                </a:solidFill>
              </a:rPr>
              <a:t>Neemix</a:t>
            </a:r>
            <a:r>
              <a:rPr lang="en-US" dirty="0">
                <a:solidFill>
                  <a:schemeClr val="tx1"/>
                </a:solidFill>
              </a:rPr>
              <a:t> </a:t>
            </a:r>
            <a:r>
              <a:rPr lang="en-US" dirty="0">
                <a:solidFill>
                  <a:srgbClr val="008000"/>
                </a:solidFill>
              </a:rPr>
              <a:t>(OMRI</a:t>
            </a:r>
            <a:r>
              <a:rPr lang="en-US" dirty="0" smtClean="0">
                <a:solidFill>
                  <a:srgbClr val="008000"/>
                </a:solidFill>
              </a:rPr>
              <a:t>)</a:t>
            </a:r>
          </a:p>
          <a:p>
            <a:r>
              <a:rPr lang="en-US" dirty="0" err="1">
                <a:solidFill>
                  <a:srgbClr val="8000FF"/>
                </a:solidFill>
                <a:latin typeface="Arial" charset="0"/>
                <a:ea typeface="ＭＳ Ｐゴシック" charset="0"/>
                <a:cs typeface="Gotham Book" charset="0"/>
              </a:rPr>
              <a:t>PyGanic</a:t>
            </a:r>
            <a:r>
              <a:rPr lang="en-US" dirty="0">
                <a:solidFill>
                  <a:schemeClr val="accent4">
                    <a:lumMod val="75000"/>
                  </a:schemeClr>
                </a:solidFill>
                <a:latin typeface="Arial" charset="0"/>
                <a:ea typeface="ＭＳ Ｐゴシック" charset="0"/>
                <a:cs typeface="Gotham Book" charset="0"/>
              </a:rPr>
              <a:t> </a:t>
            </a:r>
            <a:r>
              <a:rPr lang="en-US" dirty="0">
                <a:solidFill>
                  <a:srgbClr val="008000"/>
                </a:solidFill>
                <a:latin typeface="Arial" charset="0"/>
                <a:ea typeface="ＭＳ Ｐゴシック" charset="0"/>
                <a:cs typeface="Gotham Book" charset="0"/>
              </a:rPr>
              <a:t>(OMRI), </a:t>
            </a:r>
            <a:r>
              <a:rPr lang="en-US" dirty="0">
                <a:solidFill>
                  <a:schemeClr val="accent4">
                    <a:lumMod val="75000"/>
                  </a:schemeClr>
                </a:solidFill>
                <a:latin typeface="Arial" charset="0"/>
                <a:ea typeface="ＭＳ Ｐゴシック" charset="0"/>
                <a:cs typeface="Gotham Book" charset="0"/>
              </a:rPr>
              <a:t> </a:t>
            </a:r>
            <a:r>
              <a:rPr lang="en-US" dirty="0">
                <a:solidFill>
                  <a:srgbClr val="8000FF"/>
                </a:solidFill>
                <a:latin typeface="Arial" charset="0"/>
                <a:ea typeface="ＭＳ Ｐゴシック" charset="0"/>
                <a:cs typeface="Gotham Book" charset="0"/>
              </a:rPr>
              <a:t>Evergreen</a:t>
            </a:r>
            <a:endParaRPr lang="en-US" dirty="0">
              <a:solidFill>
                <a:srgbClr val="8000FF"/>
              </a:solidFill>
            </a:endParaRPr>
          </a:p>
          <a:p>
            <a:endParaRPr lang="en-US" dirty="0">
              <a:solidFill>
                <a:srgbClr val="008000"/>
              </a:solidFill>
            </a:endParaRPr>
          </a:p>
          <a:p>
            <a:pPr lvl="1"/>
            <a:endParaRPr lang="en-US" dirty="0"/>
          </a:p>
        </p:txBody>
      </p:sp>
      <p:sp>
        <p:nvSpPr>
          <p:cNvPr id="5" name="Content Placeholder 4"/>
          <p:cNvSpPr>
            <a:spLocks noGrp="1"/>
          </p:cNvSpPr>
          <p:nvPr>
            <p:ph idx="13"/>
          </p:nvPr>
        </p:nvSpPr>
        <p:spPr/>
        <p:txBody>
          <a:bodyPr/>
          <a:lstStyle/>
          <a:p>
            <a:endParaRPr lang="en-US"/>
          </a:p>
        </p:txBody>
      </p:sp>
    </p:spTree>
    <p:extLst>
      <p:ext uri="{BB962C8B-B14F-4D97-AF65-F5344CB8AC3E}">
        <p14:creationId xmlns:p14="http://schemas.microsoft.com/office/powerpoint/2010/main" val="348567660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Insect Control </a:t>
            </a:r>
            <a:r>
              <a:rPr lang="en-US" dirty="0" err="1" smtClean="0"/>
              <a:t>Mtrls</a:t>
            </a:r>
            <a:r>
              <a:rPr lang="en-US" dirty="0" smtClean="0"/>
              <a:t>.</a:t>
            </a:r>
            <a:endParaRPr lang="en-US" dirty="0"/>
          </a:p>
        </p:txBody>
      </p:sp>
      <p:sp>
        <p:nvSpPr>
          <p:cNvPr id="3" name="Content Placeholder 2"/>
          <p:cNvSpPr>
            <a:spLocks noGrp="1"/>
          </p:cNvSpPr>
          <p:nvPr>
            <p:ph idx="1"/>
          </p:nvPr>
        </p:nvSpPr>
        <p:spPr/>
        <p:txBody>
          <a:bodyPr/>
          <a:lstStyle/>
          <a:p>
            <a:r>
              <a:rPr lang="en-US" dirty="0" smtClean="0">
                <a:solidFill>
                  <a:schemeClr val="tx1"/>
                </a:solidFill>
              </a:rPr>
              <a:t>Codling </a:t>
            </a:r>
            <a:r>
              <a:rPr lang="en-US" dirty="0">
                <a:solidFill>
                  <a:schemeClr val="tx1"/>
                </a:solidFill>
              </a:rPr>
              <a:t>Moth </a:t>
            </a:r>
            <a:r>
              <a:rPr lang="en-US" dirty="0" err="1">
                <a:solidFill>
                  <a:schemeClr val="tx1"/>
                </a:solidFill>
              </a:rPr>
              <a:t>Granulosis</a:t>
            </a:r>
            <a:r>
              <a:rPr lang="en-US" dirty="0">
                <a:solidFill>
                  <a:schemeClr val="tx1"/>
                </a:solidFill>
              </a:rPr>
              <a:t> Virus </a:t>
            </a:r>
            <a:r>
              <a:rPr lang="en-US" dirty="0">
                <a:solidFill>
                  <a:srgbClr val="008000"/>
                </a:solidFill>
              </a:rPr>
              <a:t>(OMRI)</a:t>
            </a:r>
          </a:p>
          <a:p>
            <a:r>
              <a:rPr lang="en-US" dirty="0" err="1">
                <a:solidFill>
                  <a:schemeClr val="tx1"/>
                </a:solidFill>
              </a:rPr>
              <a:t>BeetleGONE</a:t>
            </a:r>
            <a:r>
              <a:rPr lang="en-US" dirty="0">
                <a:solidFill>
                  <a:schemeClr val="tx1"/>
                </a:solidFill>
              </a:rPr>
              <a:t> </a:t>
            </a:r>
            <a:r>
              <a:rPr lang="en-US" dirty="0">
                <a:solidFill>
                  <a:srgbClr val="008000"/>
                </a:solidFill>
              </a:rPr>
              <a:t>(OMRI)</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72767568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Insect Control Materials</a:t>
            </a:r>
            <a:endParaRPr lang="en-US" dirty="0"/>
          </a:p>
        </p:txBody>
      </p:sp>
      <p:sp>
        <p:nvSpPr>
          <p:cNvPr id="3" name="Content Placeholder 2"/>
          <p:cNvSpPr>
            <a:spLocks noGrp="1"/>
          </p:cNvSpPr>
          <p:nvPr>
            <p:ph idx="1"/>
          </p:nvPr>
        </p:nvSpPr>
        <p:spPr/>
        <p:txBody>
          <a:bodyPr/>
          <a:lstStyle/>
          <a:p>
            <a:r>
              <a:rPr lang="en-US" dirty="0" smtClean="0">
                <a:solidFill>
                  <a:srgbClr val="000000"/>
                </a:solidFill>
              </a:rPr>
              <a:t>Conventional Chemicals</a:t>
            </a:r>
          </a:p>
          <a:p>
            <a:r>
              <a:rPr lang="en-US" dirty="0" smtClean="0">
                <a:solidFill>
                  <a:srgbClr val="000000"/>
                </a:solidFill>
              </a:rPr>
              <a:t>Reduced-Risk Chemicals</a:t>
            </a:r>
          </a:p>
          <a:p>
            <a:r>
              <a:rPr lang="en-US" dirty="0" err="1" smtClean="0">
                <a:solidFill>
                  <a:srgbClr val="000000"/>
                </a:solidFill>
              </a:rPr>
              <a:t>Miticides</a:t>
            </a:r>
            <a:endParaRPr lang="en-US" dirty="0" smtClean="0">
              <a:solidFill>
                <a:srgbClr val="000000"/>
              </a:solidFill>
            </a:endParaRPr>
          </a:p>
          <a:p>
            <a:r>
              <a:rPr lang="en-US" dirty="0" smtClean="0">
                <a:solidFill>
                  <a:srgbClr val="000000"/>
                </a:solidFill>
              </a:rPr>
              <a:t>Salts / Oils / Plant Extracts</a:t>
            </a:r>
          </a:p>
          <a:p>
            <a:r>
              <a:rPr lang="en-US" dirty="0" err="1" smtClean="0">
                <a:solidFill>
                  <a:srgbClr val="000000"/>
                </a:solidFill>
              </a:rPr>
              <a:t>Biologicals</a:t>
            </a:r>
            <a:endParaRPr lang="en-US" dirty="0"/>
          </a:p>
        </p:txBody>
      </p:sp>
    </p:spTree>
    <p:extLst>
      <p:ext uri="{BB962C8B-B14F-4D97-AF65-F5344CB8AC3E}">
        <p14:creationId xmlns:p14="http://schemas.microsoft.com/office/powerpoint/2010/main" val="183657795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0" y="658813"/>
            <a:ext cx="9144000" cy="1619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defRPr/>
            </a:pPr>
            <a:r>
              <a:rPr lang="en-US" dirty="0">
                <a:latin typeface="Arial Black" charset="0"/>
                <a:ea typeface="ＭＳ Ｐゴシック" charset="0"/>
                <a:cs typeface="ＭＳ Ｐゴシック" charset="0"/>
              </a:rPr>
              <a:t>Changing landscape of </a:t>
            </a:r>
            <a:r>
              <a:rPr lang="en-US" dirty="0" smtClean="0">
                <a:latin typeface="Arial Black" charset="0"/>
                <a:ea typeface="ＭＳ Ｐゴシック" charset="0"/>
                <a:cs typeface="ＭＳ Ｐゴシック" charset="0"/>
              </a:rPr>
              <a:t>pesticides:</a:t>
            </a:r>
            <a:br>
              <a:rPr lang="en-US" dirty="0" smtClean="0">
                <a:latin typeface="Arial Black" charset="0"/>
                <a:ea typeface="ＭＳ Ｐゴシック" charset="0"/>
                <a:cs typeface="ＭＳ Ｐゴシック" charset="0"/>
              </a:rPr>
            </a:br>
            <a:r>
              <a:rPr lang="en-US" dirty="0" smtClean="0">
                <a:latin typeface="Arial Black" charset="0"/>
                <a:ea typeface="ＭＳ Ｐゴシック" charset="0"/>
                <a:cs typeface="ＭＳ Ｐゴシック" charset="0"/>
              </a:rPr>
              <a:t>The only thing constant </a:t>
            </a:r>
            <a:br>
              <a:rPr lang="en-US" dirty="0" smtClean="0">
                <a:latin typeface="Arial Black" charset="0"/>
                <a:ea typeface="ＭＳ Ｐゴシック" charset="0"/>
                <a:cs typeface="ＭＳ Ｐゴシック" charset="0"/>
              </a:rPr>
            </a:br>
            <a:r>
              <a:rPr lang="en-US" dirty="0" smtClean="0">
                <a:latin typeface="Arial Black" charset="0"/>
                <a:ea typeface="ＭＳ Ｐゴシック" charset="0"/>
                <a:cs typeface="ＭＳ Ｐゴシック" charset="0"/>
              </a:rPr>
              <a:t>is change itself…</a:t>
            </a:r>
            <a:br>
              <a:rPr lang="en-US" dirty="0" smtClean="0">
                <a:latin typeface="Arial Black" charset="0"/>
                <a:ea typeface="ＭＳ Ｐゴシック" charset="0"/>
                <a:cs typeface="ＭＳ Ｐゴシック" charset="0"/>
              </a:rPr>
            </a:br>
            <a:endParaRPr lang="en-US" dirty="0">
              <a:latin typeface="Arial Black" charset="0"/>
              <a:ea typeface="ＭＳ Ｐゴシック" charset="0"/>
              <a:cs typeface="ＭＳ Ｐゴシック" charset="0"/>
            </a:endParaRPr>
          </a:p>
        </p:txBody>
      </p:sp>
      <p:sp>
        <p:nvSpPr>
          <p:cNvPr id="32770" name="Content Placeholder 2"/>
          <p:cNvSpPr>
            <a:spLocks noGrp="1"/>
          </p:cNvSpPr>
          <p:nvPr>
            <p:ph idx="1"/>
          </p:nvPr>
        </p:nvSpPr>
        <p:spPr bwMode="auto">
          <a:xfrm>
            <a:off x="457200" y="2278063"/>
            <a:ext cx="6013450" cy="3848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buFont typeface="Arial" charset="0"/>
              <a:buChar char="•"/>
              <a:defRPr/>
            </a:pPr>
            <a:r>
              <a:rPr lang="en-US" dirty="0">
                <a:latin typeface="Arial" charset="0"/>
                <a:ea typeface="ＭＳ Ｐゴシック" charset="0"/>
                <a:cs typeface="Gotham Book" charset="0"/>
              </a:rPr>
              <a:t>Shorter time from discovery to marketing:</a:t>
            </a:r>
            <a:br>
              <a:rPr lang="en-US" dirty="0">
                <a:latin typeface="Arial" charset="0"/>
                <a:ea typeface="ＭＳ Ｐゴシック" charset="0"/>
                <a:cs typeface="Gotham Book" charset="0"/>
              </a:rPr>
            </a:br>
            <a:r>
              <a:rPr lang="en-US" dirty="0">
                <a:latin typeface="Arial" charset="0"/>
                <a:ea typeface="ＭＳ Ｐゴシック" charset="0"/>
                <a:cs typeface="Gotham Book" charset="0"/>
              </a:rPr>
              <a:t>expect faster pace of new products</a:t>
            </a:r>
          </a:p>
          <a:p>
            <a:pPr>
              <a:buFont typeface="Arial" charset="0"/>
              <a:buChar char="•"/>
              <a:defRPr/>
            </a:pPr>
            <a:r>
              <a:rPr lang="en-US" dirty="0">
                <a:latin typeface="Arial" charset="0"/>
                <a:ea typeface="ＭＳ Ｐゴシック" charset="0"/>
                <a:cs typeface="Gotham Book" charset="0"/>
              </a:rPr>
              <a:t>Registrations being withdrawn as new risks discovered</a:t>
            </a:r>
          </a:p>
          <a:p>
            <a:pPr>
              <a:buFont typeface="Arial" charset="0"/>
              <a:buChar char="•"/>
              <a:defRPr/>
            </a:pPr>
            <a:r>
              <a:rPr lang="en-US" dirty="0" smtClean="0">
                <a:latin typeface="Arial" charset="0"/>
                <a:ea typeface="ＭＳ Ｐゴシック" charset="0"/>
                <a:cs typeface="Gotham Book" charset="0"/>
              </a:rPr>
              <a:t>Newer </a:t>
            </a:r>
            <a:r>
              <a:rPr lang="en-US" dirty="0">
                <a:latin typeface="Arial" charset="0"/>
                <a:ea typeface="ＭＳ Ｐゴシック" charset="0"/>
                <a:cs typeface="Gotham Book" charset="0"/>
              </a:rPr>
              <a:t>products usually </a:t>
            </a:r>
            <a:r>
              <a:rPr lang="en-US" i="1" dirty="0">
                <a:latin typeface="Arial" charset="0"/>
                <a:ea typeface="ＭＳ Ｐゴシック" charset="0"/>
                <a:cs typeface="Gotham Book" charset="0"/>
              </a:rPr>
              <a:t>more specific</a:t>
            </a:r>
            <a:r>
              <a:rPr lang="en-US" dirty="0" smtClean="0">
                <a:latin typeface="Arial" charset="0"/>
                <a:ea typeface="ＭＳ Ｐゴシック" charset="0"/>
                <a:cs typeface="Gotham Book" charset="0"/>
              </a:rPr>
              <a:t>.</a:t>
            </a:r>
          </a:p>
          <a:p>
            <a:pPr>
              <a:buFont typeface="Arial" charset="0"/>
              <a:buChar char="•"/>
              <a:defRPr/>
            </a:pPr>
            <a:r>
              <a:rPr lang="en-US" dirty="0" smtClean="0">
                <a:latin typeface="Arial" charset="0"/>
                <a:ea typeface="ＭＳ Ｐゴシック" charset="0"/>
                <a:cs typeface="Gotham Book" charset="0"/>
              </a:rPr>
              <a:t>Necessary </a:t>
            </a:r>
            <a:r>
              <a:rPr lang="en-US" dirty="0">
                <a:latin typeface="Arial" charset="0"/>
                <a:ea typeface="ＭＳ Ｐゴシック" charset="0"/>
                <a:cs typeface="Gotham Book" charset="0"/>
              </a:rPr>
              <a:t>to do tank-mixes to get broad spectrum activity</a:t>
            </a:r>
          </a:p>
        </p:txBody>
      </p:sp>
      <p:pic>
        <p:nvPicPr>
          <p:cNvPr id="67587" name="Picture 1" descr="Logo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46850" y="1263650"/>
            <a:ext cx="241935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latin typeface="Arial Black" charset="0"/>
                <a:ea typeface="ＭＳ Ｐゴシック" charset="0"/>
                <a:cs typeface="ＭＳ Ｐゴシック" charset="0"/>
              </a:rPr>
              <a:t>Timing Example: Grape Berry Moth</a:t>
            </a:r>
            <a:endParaRPr lang="en-US" dirty="0">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0" y="1768475"/>
            <a:ext cx="4729163" cy="4587875"/>
          </a:xfrm>
        </p:spPr>
        <p:txBody>
          <a:bodyPr>
            <a:normAutofit/>
          </a:bodyPr>
          <a:lstStyle/>
          <a:p>
            <a:pPr>
              <a:defRPr/>
            </a:pPr>
            <a:r>
              <a:rPr lang="en-US" dirty="0" smtClean="0"/>
              <a:t>Timing is important!</a:t>
            </a:r>
          </a:p>
        </p:txBody>
      </p:sp>
      <p:pic>
        <p:nvPicPr>
          <p:cNvPr id="87043" name="Picture 3" descr="Grape berry moth"/>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51238" y="1527175"/>
            <a:ext cx="4179887"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06035"/>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latin typeface="Arial Black" charset="0"/>
                <a:ea typeface="ＭＳ Ｐゴシック" charset="0"/>
                <a:cs typeface="ＭＳ Ｐゴシック" charset="0"/>
              </a:rPr>
              <a:t>Timing Example: Grape Berry Moth</a:t>
            </a:r>
          </a:p>
        </p:txBody>
      </p:sp>
      <p:pic>
        <p:nvPicPr>
          <p:cNvPr id="89090" name="Picture 1" descr="plot - gbm"/>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68475"/>
            <a:ext cx="82296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5"/>
          <p:cNvSpPr txBox="1">
            <a:spLocks noChangeArrowheads="1"/>
          </p:cNvSpPr>
          <p:nvPr/>
        </p:nvSpPr>
        <p:spPr bwMode="auto">
          <a:xfrm rot="-5400000">
            <a:off x="-635793" y="3690143"/>
            <a:ext cx="2647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 of larvae on fruit</a:t>
            </a:r>
          </a:p>
        </p:txBody>
      </p:sp>
      <p:sp>
        <p:nvSpPr>
          <p:cNvPr id="89092" name="TextBox 7"/>
          <p:cNvSpPr txBox="1">
            <a:spLocks noChangeArrowheads="1"/>
          </p:cNvSpPr>
          <p:nvPr/>
        </p:nvSpPr>
        <p:spPr bwMode="auto">
          <a:xfrm>
            <a:off x="358775" y="6048375"/>
            <a:ext cx="1466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810 GDD</a:t>
            </a:r>
          </a:p>
        </p:txBody>
      </p:sp>
      <p:sp>
        <p:nvSpPr>
          <p:cNvPr id="89093" name="TextBox 11"/>
          <p:cNvSpPr txBox="1">
            <a:spLocks noChangeArrowheads="1"/>
          </p:cNvSpPr>
          <p:nvPr/>
        </p:nvSpPr>
        <p:spPr bwMode="auto">
          <a:xfrm>
            <a:off x="3225800" y="6048375"/>
            <a:ext cx="1468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910 GDD</a:t>
            </a:r>
          </a:p>
        </p:txBody>
      </p:sp>
      <p:grpSp>
        <p:nvGrpSpPr>
          <p:cNvPr id="89094" name="Group 24" descr="#"/>
          <p:cNvGrpSpPr>
            <a:grpSpLocks/>
          </p:cNvGrpSpPr>
          <p:nvPr/>
        </p:nvGrpSpPr>
        <p:grpSpPr bwMode="auto">
          <a:xfrm>
            <a:off x="3919538" y="1420813"/>
            <a:ext cx="4421187" cy="2309812"/>
            <a:chOff x="3919248" y="1421512"/>
            <a:chExt cx="4420746" cy="2308324"/>
          </a:xfrm>
        </p:grpSpPr>
        <p:sp>
          <p:nvSpPr>
            <p:cNvPr id="9" name="TextBox 8"/>
            <p:cNvSpPr txBox="1"/>
            <p:nvPr/>
          </p:nvSpPr>
          <p:spPr>
            <a:xfrm>
              <a:off x="5743103" y="1421512"/>
              <a:ext cx="2596891" cy="2308324"/>
            </a:xfrm>
            <a:prstGeom prst="rect">
              <a:avLst/>
            </a:prstGeom>
            <a:solidFill>
              <a:schemeClr val="bg1"/>
            </a:solidFill>
            <a:ln>
              <a:solidFill>
                <a:schemeClr val="tx1"/>
              </a:solidFill>
            </a:ln>
          </p:spPr>
          <p:txBody>
            <a:bodyPr wrap="none">
              <a:spAutoFit/>
            </a:bodyPr>
            <a:lstStyle/>
            <a:p>
              <a:pPr>
                <a:defRPr/>
              </a:pPr>
              <a:r>
                <a:rPr lang="en-US" sz="1800" dirty="0"/>
                <a:t>Broad spectrum</a:t>
              </a:r>
            </a:p>
            <a:p>
              <a:pPr>
                <a:defRPr/>
              </a:pPr>
              <a:r>
                <a:rPr lang="en-US" sz="1800" dirty="0"/>
                <a:t>contact poisons:</a:t>
              </a:r>
            </a:p>
            <a:p>
              <a:pPr>
                <a:defRPr/>
              </a:pPr>
              <a:r>
                <a:rPr lang="en-US" sz="1800" dirty="0" err="1">
                  <a:solidFill>
                    <a:srgbClr val="E61DDA"/>
                  </a:solidFill>
                </a:rPr>
                <a:t>Carbamates</a:t>
              </a:r>
              <a:endParaRPr lang="en-US" sz="1800" dirty="0">
                <a:solidFill>
                  <a:srgbClr val="E61DDA"/>
                </a:solidFill>
              </a:endParaRPr>
            </a:p>
            <a:p>
              <a:pPr>
                <a:defRPr/>
              </a:pPr>
              <a:r>
                <a:rPr lang="en-US" sz="1800" dirty="0">
                  <a:solidFill>
                    <a:srgbClr val="FF0000"/>
                  </a:solidFill>
                </a:rPr>
                <a:t>Organophosphates</a:t>
              </a:r>
            </a:p>
            <a:p>
              <a:pPr>
                <a:defRPr/>
              </a:pPr>
              <a:r>
                <a:rPr lang="en-US" sz="1800" dirty="0" err="1">
                  <a:solidFill>
                    <a:schemeClr val="accent4">
                      <a:lumMod val="75000"/>
                    </a:schemeClr>
                  </a:solidFill>
                </a:rPr>
                <a:t>Pyrethroids</a:t>
              </a:r>
              <a:endParaRPr lang="en-US" sz="1800" dirty="0">
                <a:solidFill>
                  <a:schemeClr val="accent4">
                    <a:lumMod val="75000"/>
                  </a:schemeClr>
                </a:solidFill>
              </a:endParaRPr>
            </a:p>
            <a:p>
              <a:pPr>
                <a:defRPr/>
              </a:pPr>
              <a:endParaRPr lang="en-US" sz="1800" dirty="0">
                <a:solidFill>
                  <a:srgbClr val="000000"/>
                </a:solidFill>
              </a:endParaRPr>
            </a:p>
            <a:p>
              <a:pPr>
                <a:defRPr/>
              </a:pPr>
              <a:r>
                <a:rPr lang="en-US" sz="1800" dirty="0">
                  <a:solidFill>
                    <a:srgbClr val="000000"/>
                  </a:solidFill>
                </a:rPr>
                <a:t>SHORT residual,</a:t>
              </a:r>
            </a:p>
            <a:p>
              <a:pPr>
                <a:defRPr/>
              </a:pPr>
              <a:r>
                <a:rPr lang="en-US" sz="1800" dirty="0">
                  <a:solidFill>
                    <a:srgbClr val="000000"/>
                  </a:solidFill>
                </a:rPr>
                <a:t>Spray </a:t>
              </a:r>
              <a:r>
                <a:rPr lang="en-US" sz="1800" i="1" dirty="0">
                  <a:solidFill>
                    <a:srgbClr val="000000"/>
                  </a:solidFill>
                </a:rPr>
                <a:t>on </a:t>
              </a:r>
              <a:r>
                <a:rPr lang="en-US" sz="1800" dirty="0">
                  <a:solidFill>
                    <a:srgbClr val="000000"/>
                  </a:solidFill>
                </a:rPr>
                <a:t>larvae directly</a:t>
              </a:r>
            </a:p>
          </p:txBody>
        </p:sp>
        <p:grpSp>
          <p:nvGrpSpPr>
            <p:cNvPr id="89102" name="Group 23"/>
            <p:cNvGrpSpPr>
              <a:grpSpLocks/>
            </p:cNvGrpSpPr>
            <p:nvPr/>
          </p:nvGrpSpPr>
          <p:grpSpPr bwMode="auto">
            <a:xfrm>
              <a:off x="3919248" y="2244486"/>
              <a:ext cx="1390348" cy="295615"/>
              <a:chOff x="3919248" y="2244486"/>
              <a:chExt cx="1390348" cy="295615"/>
            </a:xfrm>
          </p:grpSpPr>
          <p:cxnSp>
            <p:nvCxnSpPr>
              <p:cNvPr id="13" name="Straight Connector 12"/>
              <p:cNvCxnSpPr/>
              <p:nvPr/>
            </p:nvCxnSpPr>
            <p:spPr>
              <a:xfrm flipV="1">
                <a:off x="3919248" y="2244893"/>
                <a:ext cx="1390511" cy="111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919248" y="2255999"/>
                <a:ext cx="0" cy="28397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309759" y="2255999"/>
                <a:ext cx="0" cy="28397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grpSp>
        <p:nvGrpSpPr>
          <p:cNvPr id="89095" name="Group 27" descr="#"/>
          <p:cNvGrpSpPr>
            <a:grpSpLocks/>
          </p:cNvGrpSpPr>
          <p:nvPr/>
        </p:nvGrpSpPr>
        <p:grpSpPr bwMode="auto">
          <a:xfrm>
            <a:off x="1466850" y="3813175"/>
            <a:ext cx="7589838" cy="2862263"/>
            <a:chOff x="1466981" y="3813502"/>
            <a:chExt cx="7589438" cy="2862323"/>
          </a:xfrm>
        </p:grpSpPr>
        <p:grpSp>
          <p:nvGrpSpPr>
            <p:cNvPr id="89096" name="Group 26"/>
            <p:cNvGrpSpPr>
              <a:grpSpLocks/>
            </p:cNvGrpSpPr>
            <p:nvPr/>
          </p:nvGrpSpPr>
          <p:grpSpPr bwMode="auto">
            <a:xfrm>
              <a:off x="1466981" y="5102100"/>
              <a:ext cx="4904534" cy="295615"/>
              <a:chOff x="1466981" y="5102100"/>
              <a:chExt cx="4904534" cy="295615"/>
            </a:xfrm>
          </p:grpSpPr>
          <p:cxnSp>
            <p:nvCxnSpPr>
              <p:cNvPr id="19" name="Straight Connector 18"/>
              <p:cNvCxnSpPr/>
              <p:nvPr/>
            </p:nvCxnSpPr>
            <p:spPr>
              <a:xfrm flipV="1">
                <a:off x="6372098" y="5102579"/>
                <a:ext cx="0" cy="29528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6981" y="5102579"/>
                <a:ext cx="490511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466981" y="5102579"/>
                <a:ext cx="0" cy="29528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6600685" y="3813502"/>
              <a:ext cx="2455734" cy="2862323"/>
            </a:xfrm>
            <a:prstGeom prst="rect">
              <a:avLst/>
            </a:prstGeom>
            <a:solidFill>
              <a:schemeClr val="bg1"/>
            </a:solidFill>
            <a:ln>
              <a:solidFill>
                <a:schemeClr val="tx1"/>
              </a:solidFill>
            </a:ln>
          </p:spPr>
          <p:txBody>
            <a:bodyPr wrap="none">
              <a:spAutoFit/>
            </a:bodyPr>
            <a:lstStyle/>
            <a:p>
              <a:pPr>
                <a:defRPr/>
              </a:pPr>
              <a:r>
                <a:rPr lang="en-US" sz="1800" dirty="0"/>
                <a:t>Reduced risk</a:t>
              </a:r>
            </a:p>
            <a:p>
              <a:pPr>
                <a:defRPr/>
              </a:pPr>
              <a:r>
                <a:rPr lang="en-US" sz="1800" dirty="0"/>
                <a:t>ingestion poisons:</a:t>
              </a:r>
            </a:p>
            <a:p>
              <a:pPr>
                <a:defRPr/>
              </a:pPr>
              <a:r>
                <a:rPr lang="en-US" sz="1800" dirty="0" err="1">
                  <a:solidFill>
                    <a:schemeClr val="accent1"/>
                  </a:solidFill>
                </a:rPr>
                <a:t>Spinosyns</a:t>
              </a:r>
              <a:endParaRPr lang="en-US" sz="1800" dirty="0">
                <a:solidFill>
                  <a:schemeClr val="accent1"/>
                </a:solidFill>
              </a:endParaRPr>
            </a:p>
            <a:p>
              <a:pPr>
                <a:defRPr/>
              </a:pPr>
              <a:r>
                <a:rPr lang="en-US" sz="1800" dirty="0" err="1">
                  <a:solidFill>
                    <a:schemeClr val="accent5">
                      <a:lumMod val="75000"/>
                    </a:schemeClr>
                  </a:solidFill>
                </a:rPr>
                <a:t>Diamides</a:t>
              </a:r>
              <a:endParaRPr lang="en-US" sz="1800" dirty="0">
                <a:solidFill>
                  <a:schemeClr val="accent5">
                    <a:lumMod val="75000"/>
                  </a:schemeClr>
                </a:solidFill>
              </a:endParaRPr>
            </a:p>
            <a:p>
              <a:pPr>
                <a:defRPr/>
              </a:pPr>
              <a:r>
                <a:rPr lang="en-US" sz="1800" dirty="0">
                  <a:solidFill>
                    <a:srgbClr val="008000"/>
                  </a:solidFill>
                </a:rPr>
                <a:t>IGRs</a:t>
              </a:r>
            </a:p>
            <a:p>
              <a:pPr>
                <a:defRPr/>
              </a:pPr>
              <a:r>
                <a:rPr lang="en-US" sz="1800" dirty="0" err="1">
                  <a:solidFill>
                    <a:srgbClr val="936A50"/>
                  </a:solidFill>
                </a:rPr>
                <a:t>Neonicotinoids</a:t>
              </a:r>
              <a:endParaRPr lang="en-US" sz="1800" dirty="0">
                <a:solidFill>
                  <a:srgbClr val="936A50"/>
                </a:solidFill>
              </a:endParaRPr>
            </a:p>
            <a:p>
              <a:pPr>
                <a:defRPr/>
              </a:pPr>
              <a:endParaRPr lang="en-US" sz="1800" dirty="0">
                <a:solidFill>
                  <a:srgbClr val="000000"/>
                </a:solidFill>
              </a:endParaRPr>
            </a:p>
            <a:p>
              <a:pPr>
                <a:defRPr/>
              </a:pPr>
              <a:r>
                <a:rPr lang="en-US" sz="1800" dirty="0">
                  <a:solidFill>
                    <a:srgbClr val="000000"/>
                  </a:solidFill>
                </a:rPr>
                <a:t>LONG residual,</a:t>
              </a:r>
            </a:p>
            <a:p>
              <a:pPr>
                <a:defRPr/>
              </a:pPr>
              <a:r>
                <a:rPr lang="en-US" sz="1800" dirty="0">
                  <a:solidFill>
                    <a:srgbClr val="000000"/>
                  </a:solidFill>
                </a:rPr>
                <a:t>spray on leaf surface</a:t>
              </a:r>
            </a:p>
            <a:p>
              <a:pPr>
                <a:defRPr/>
              </a:pPr>
              <a:r>
                <a:rPr lang="en-US" sz="1800" dirty="0">
                  <a:solidFill>
                    <a:srgbClr val="000000"/>
                  </a:solidFill>
                </a:rPr>
                <a:t>BEFORE larvae hatch</a:t>
              </a:r>
            </a:p>
          </p:txBody>
        </p:sp>
      </p:grpSp>
    </p:spTree>
    <p:extLst>
      <p:ext uri="{BB962C8B-B14F-4D97-AF65-F5344CB8AC3E}">
        <p14:creationId xmlns:p14="http://schemas.microsoft.com/office/powerpoint/2010/main" val="3695224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latin typeface="Arial Black" charset="0"/>
                <a:ea typeface="ＭＳ Ｐゴシック" charset="0"/>
                <a:cs typeface="ＭＳ Ｐゴシック" charset="0"/>
              </a:rPr>
              <a:t>Timing Example: Grape Berry Moth</a:t>
            </a:r>
          </a:p>
        </p:txBody>
      </p:sp>
      <p:sp>
        <p:nvSpPr>
          <p:cNvPr id="3" name="Content Placeholder 2"/>
          <p:cNvSpPr>
            <a:spLocks noGrp="1"/>
          </p:cNvSpPr>
          <p:nvPr>
            <p:ph idx="1"/>
          </p:nvPr>
        </p:nvSpPr>
        <p:spPr>
          <a:xfrm>
            <a:off x="0" y="1768475"/>
            <a:ext cx="2627313" cy="4587875"/>
          </a:xfrm>
        </p:spPr>
        <p:txBody>
          <a:bodyPr>
            <a:normAutofit/>
          </a:bodyPr>
          <a:lstStyle/>
          <a:p>
            <a:pPr>
              <a:defRPr/>
            </a:pPr>
            <a:r>
              <a:rPr lang="en-US" dirty="0" smtClean="0"/>
              <a:t>Spray by date, and you’ll miss the window, killing fewer of them</a:t>
            </a:r>
          </a:p>
        </p:txBody>
      </p:sp>
      <p:grpSp>
        <p:nvGrpSpPr>
          <p:cNvPr id="91139" name="Group 9" descr="#"/>
          <p:cNvGrpSpPr>
            <a:grpSpLocks/>
          </p:cNvGrpSpPr>
          <p:nvPr/>
        </p:nvGrpSpPr>
        <p:grpSpPr bwMode="auto">
          <a:xfrm>
            <a:off x="2627313" y="1801813"/>
            <a:ext cx="6105525" cy="4122737"/>
            <a:chOff x="668455" y="1104283"/>
            <a:chExt cx="7871321" cy="5437249"/>
          </a:xfrm>
        </p:grpSpPr>
        <p:sp>
          <p:nvSpPr>
            <p:cNvPr id="91142" name="Freeform 6"/>
            <p:cNvSpPr>
              <a:spLocks/>
            </p:cNvSpPr>
            <p:nvPr/>
          </p:nvSpPr>
          <p:spPr bwMode="auto">
            <a:xfrm>
              <a:off x="2069415" y="3382447"/>
              <a:ext cx="1851025" cy="1084262"/>
            </a:xfrm>
            <a:custGeom>
              <a:avLst/>
              <a:gdLst>
                <a:gd name="T0" fmla="*/ 0 w 1218"/>
                <a:gd name="T1" fmla="*/ 2147483647 h 1353"/>
                <a:gd name="T2" fmla="*/ 2147483647 w 1218"/>
                <a:gd name="T3" fmla="*/ 2147483647 h 1353"/>
                <a:gd name="T4" fmla="*/ 2147483647 w 1218"/>
                <a:gd name="T5" fmla="*/ 2147483647 h 1353"/>
                <a:gd name="T6" fmla="*/ 2147483647 w 1218"/>
                <a:gd name="T7" fmla="*/ 2147483647 h 1353"/>
                <a:gd name="T8" fmla="*/ 2147483647 w 1218"/>
                <a:gd name="T9" fmla="*/ 2147483647 h 1353"/>
                <a:gd name="T10" fmla="*/ 0 60000 65536"/>
                <a:gd name="T11" fmla="*/ 0 60000 65536"/>
                <a:gd name="T12" fmla="*/ 0 60000 65536"/>
                <a:gd name="T13" fmla="*/ 0 60000 65536"/>
                <a:gd name="T14" fmla="*/ 0 60000 65536"/>
                <a:gd name="T15" fmla="*/ 0 w 1218"/>
                <a:gd name="T16" fmla="*/ 0 h 1353"/>
                <a:gd name="T17" fmla="*/ 1218 w 1218"/>
                <a:gd name="T18" fmla="*/ 1353 h 1353"/>
              </a:gdLst>
              <a:ahLst/>
              <a:cxnLst>
                <a:cxn ang="T10">
                  <a:pos x="T0" y="T1"/>
                </a:cxn>
                <a:cxn ang="T11">
                  <a:pos x="T2" y="T3"/>
                </a:cxn>
                <a:cxn ang="T12">
                  <a:pos x="T4" y="T5"/>
                </a:cxn>
                <a:cxn ang="T13">
                  <a:pos x="T6" y="T7"/>
                </a:cxn>
                <a:cxn ang="T14">
                  <a:pos x="T8" y="T9"/>
                </a:cxn>
              </a:cxnLst>
              <a:rect l="T15" t="T16" r="T17" b="T18"/>
              <a:pathLst>
                <a:path w="1218" h="1353">
                  <a:moveTo>
                    <a:pt x="0" y="1288"/>
                  </a:moveTo>
                  <a:cubicBezTo>
                    <a:pt x="27" y="1264"/>
                    <a:pt x="57" y="1353"/>
                    <a:pt x="160" y="1139"/>
                  </a:cubicBezTo>
                  <a:cubicBezTo>
                    <a:pt x="263" y="925"/>
                    <a:pt x="470" y="5"/>
                    <a:pt x="622" y="3"/>
                  </a:cubicBezTo>
                  <a:cubicBezTo>
                    <a:pt x="773" y="0"/>
                    <a:pt x="970" y="910"/>
                    <a:pt x="1069" y="1121"/>
                  </a:cubicBezTo>
                  <a:cubicBezTo>
                    <a:pt x="1168" y="1332"/>
                    <a:pt x="1187" y="1241"/>
                    <a:pt x="1218" y="1272"/>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3" name="Line 15"/>
            <p:cNvSpPr>
              <a:spLocks noChangeShapeType="1"/>
            </p:cNvSpPr>
            <p:nvPr/>
          </p:nvSpPr>
          <p:spPr bwMode="auto">
            <a:xfrm>
              <a:off x="1502677" y="3276084"/>
              <a:ext cx="0" cy="11382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1144" name="Group 35"/>
            <p:cNvGrpSpPr>
              <a:grpSpLocks/>
            </p:cNvGrpSpPr>
            <p:nvPr/>
          </p:nvGrpSpPr>
          <p:grpSpPr bwMode="auto">
            <a:xfrm>
              <a:off x="1282015" y="4414322"/>
              <a:ext cx="5840412" cy="258191"/>
              <a:chOff x="574" y="2431"/>
              <a:chExt cx="2834" cy="321"/>
            </a:xfrm>
          </p:grpSpPr>
          <p:sp>
            <p:nvSpPr>
              <p:cNvPr id="91198" name="Line 16"/>
              <p:cNvSpPr>
                <a:spLocks noChangeShapeType="1"/>
              </p:cNvSpPr>
              <p:nvPr/>
            </p:nvSpPr>
            <p:spPr bwMode="auto">
              <a:xfrm>
                <a:off x="699" y="2431"/>
                <a:ext cx="270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99" name="Line 17"/>
              <p:cNvSpPr>
                <a:spLocks noChangeShapeType="1"/>
              </p:cNvSpPr>
              <p:nvPr/>
            </p:nvSpPr>
            <p:spPr bwMode="auto">
              <a:xfrm flipV="1">
                <a:off x="699" y="2431"/>
                <a:ext cx="0"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00" name="Line 18"/>
              <p:cNvSpPr>
                <a:spLocks noChangeShapeType="1"/>
              </p:cNvSpPr>
              <p:nvPr/>
            </p:nvSpPr>
            <p:spPr bwMode="auto">
              <a:xfrm flipV="1">
                <a:off x="1238" y="2431"/>
                <a:ext cx="0"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01" name="Line 19"/>
              <p:cNvSpPr>
                <a:spLocks noChangeShapeType="1"/>
              </p:cNvSpPr>
              <p:nvPr/>
            </p:nvSpPr>
            <p:spPr bwMode="auto">
              <a:xfrm flipV="1">
                <a:off x="1777" y="2431"/>
                <a:ext cx="0"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02" name="Line 20"/>
              <p:cNvSpPr>
                <a:spLocks noChangeShapeType="1"/>
              </p:cNvSpPr>
              <p:nvPr/>
            </p:nvSpPr>
            <p:spPr bwMode="auto">
              <a:xfrm flipV="1">
                <a:off x="2315" y="2431"/>
                <a:ext cx="0"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03" name="Line 21"/>
              <p:cNvSpPr>
                <a:spLocks noChangeShapeType="1"/>
              </p:cNvSpPr>
              <p:nvPr/>
            </p:nvSpPr>
            <p:spPr bwMode="auto">
              <a:xfrm flipV="1">
                <a:off x="2854" y="2431"/>
                <a:ext cx="0"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04" name="Line 22"/>
              <p:cNvSpPr>
                <a:spLocks noChangeShapeType="1"/>
              </p:cNvSpPr>
              <p:nvPr/>
            </p:nvSpPr>
            <p:spPr bwMode="auto">
              <a:xfrm flipV="1">
                <a:off x="3386" y="2431"/>
                <a:ext cx="0"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05" name="Rectangle 26"/>
              <p:cNvSpPr>
                <a:spLocks noChangeArrowheads="1"/>
              </p:cNvSpPr>
              <p:nvPr/>
            </p:nvSpPr>
            <p:spPr bwMode="auto">
              <a:xfrm>
                <a:off x="574" y="2522"/>
                <a:ext cx="1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May</a:t>
                </a:r>
                <a:endParaRPr lang="en-US"/>
              </a:p>
            </p:txBody>
          </p:sp>
          <p:sp>
            <p:nvSpPr>
              <p:cNvPr id="91206" name="Rectangle 27"/>
              <p:cNvSpPr>
                <a:spLocks noChangeArrowheads="1"/>
              </p:cNvSpPr>
              <p:nvPr/>
            </p:nvSpPr>
            <p:spPr bwMode="auto">
              <a:xfrm>
                <a:off x="1082" y="2522"/>
                <a:ext cx="16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Jun</a:t>
                </a:r>
                <a:endParaRPr lang="en-US"/>
              </a:p>
            </p:txBody>
          </p:sp>
          <p:sp>
            <p:nvSpPr>
              <p:cNvPr id="91207" name="Rectangle 28"/>
              <p:cNvSpPr>
                <a:spLocks noChangeArrowheads="1"/>
              </p:cNvSpPr>
              <p:nvPr/>
            </p:nvSpPr>
            <p:spPr bwMode="auto">
              <a:xfrm>
                <a:off x="1621" y="2522"/>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Jul</a:t>
                </a:r>
                <a:endParaRPr lang="en-US"/>
              </a:p>
            </p:txBody>
          </p:sp>
          <p:sp>
            <p:nvSpPr>
              <p:cNvPr id="91208" name="Rectangle 29"/>
              <p:cNvSpPr>
                <a:spLocks noChangeArrowheads="1"/>
              </p:cNvSpPr>
              <p:nvPr/>
            </p:nvSpPr>
            <p:spPr bwMode="auto">
              <a:xfrm>
                <a:off x="2178" y="2522"/>
                <a:ext cx="17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Aug</a:t>
                </a:r>
                <a:endParaRPr lang="en-US"/>
              </a:p>
            </p:txBody>
          </p:sp>
          <p:sp>
            <p:nvSpPr>
              <p:cNvPr id="91209" name="Rectangle 30"/>
              <p:cNvSpPr>
                <a:spLocks noChangeArrowheads="1"/>
              </p:cNvSpPr>
              <p:nvPr/>
            </p:nvSpPr>
            <p:spPr bwMode="auto">
              <a:xfrm>
                <a:off x="2716" y="2522"/>
                <a:ext cx="16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Sep</a:t>
                </a:r>
                <a:endParaRPr lang="en-US"/>
              </a:p>
            </p:txBody>
          </p:sp>
          <p:sp>
            <p:nvSpPr>
              <p:cNvPr id="91210" name="Rectangle 31"/>
              <p:cNvSpPr>
                <a:spLocks noChangeArrowheads="1"/>
              </p:cNvSpPr>
              <p:nvPr/>
            </p:nvSpPr>
            <p:spPr bwMode="auto">
              <a:xfrm>
                <a:off x="3225" y="2522"/>
                <a:ext cx="16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Oct</a:t>
                </a:r>
                <a:endParaRPr lang="en-US"/>
              </a:p>
            </p:txBody>
          </p:sp>
        </p:grpSp>
        <p:sp>
          <p:nvSpPr>
            <p:cNvPr id="91145" name="Freeform 36"/>
            <p:cNvSpPr>
              <a:spLocks/>
            </p:cNvSpPr>
            <p:nvPr/>
          </p:nvSpPr>
          <p:spPr bwMode="auto">
            <a:xfrm>
              <a:off x="4280802" y="4352409"/>
              <a:ext cx="1457325" cy="42863"/>
            </a:xfrm>
            <a:custGeom>
              <a:avLst/>
              <a:gdLst>
                <a:gd name="T0" fmla="*/ 0 w 2096"/>
                <a:gd name="T1" fmla="*/ 2147483647 h 1593"/>
                <a:gd name="T2" fmla="*/ 2147483647 w 2096"/>
                <a:gd name="T3" fmla="*/ 2147483647 h 1593"/>
                <a:gd name="T4" fmla="*/ 2147483647 w 2096"/>
                <a:gd name="T5" fmla="*/ 2147483647 h 1593"/>
                <a:gd name="T6" fmla="*/ 2147483647 w 2096"/>
                <a:gd name="T7" fmla="*/ 2147483647 h 1593"/>
                <a:gd name="T8" fmla="*/ 2147483647 w 2096"/>
                <a:gd name="T9" fmla="*/ 2147483647 h 1593"/>
                <a:gd name="T10" fmla="*/ 0 60000 65536"/>
                <a:gd name="T11" fmla="*/ 0 60000 65536"/>
                <a:gd name="T12" fmla="*/ 0 60000 65536"/>
                <a:gd name="T13" fmla="*/ 0 60000 65536"/>
                <a:gd name="T14" fmla="*/ 0 60000 65536"/>
                <a:gd name="T15" fmla="*/ 0 w 2096"/>
                <a:gd name="T16" fmla="*/ 0 h 1593"/>
                <a:gd name="T17" fmla="*/ 2096 w 2096"/>
                <a:gd name="T18" fmla="*/ 1593 h 1593"/>
              </a:gdLst>
              <a:ahLst/>
              <a:cxnLst>
                <a:cxn ang="T10">
                  <a:pos x="T0" y="T1"/>
                </a:cxn>
                <a:cxn ang="T11">
                  <a:pos x="T2" y="T3"/>
                </a:cxn>
                <a:cxn ang="T12">
                  <a:pos x="T4" y="T5"/>
                </a:cxn>
                <a:cxn ang="T13">
                  <a:pos x="T6" y="T7"/>
                </a:cxn>
                <a:cxn ang="T14">
                  <a:pos x="T8" y="T9"/>
                </a:cxn>
              </a:cxnLst>
              <a:rect l="T15" t="T16" r="T17" b="T18"/>
              <a:pathLst>
                <a:path w="2096" h="1593">
                  <a:moveTo>
                    <a:pt x="0" y="1516"/>
                  </a:moveTo>
                  <a:cubicBezTo>
                    <a:pt x="45" y="1488"/>
                    <a:pt x="95" y="1593"/>
                    <a:pt x="268" y="1341"/>
                  </a:cubicBezTo>
                  <a:cubicBezTo>
                    <a:pt x="442" y="1089"/>
                    <a:pt x="789" y="6"/>
                    <a:pt x="1044" y="3"/>
                  </a:cubicBezTo>
                  <a:cubicBezTo>
                    <a:pt x="1298" y="0"/>
                    <a:pt x="1621" y="1066"/>
                    <a:pt x="1796" y="1320"/>
                  </a:cubicBezTo>
                  <a:cubicBezTo>
                    <a:pt x="1971" y="1574"/>
                    <a:pt x="2034" y="1486"/>
                    <a:pt x="2096" y="153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6" name="Freeform 37"/>
            <p:cNvSpPr>
              <a:spLocks/>
            </p:cNvSpPr>
            <p:nvPr/>
          </p:nvSpPr>
          <p:spPr bwMode="auto">
            <a:xfrm>
              <a:off x="5347602" y="4304784"/>
              <a:ext cx="1603375" cy="101600"/>
            </a:xfrm>
            <a:custGeom>
              <a:avLst/>
              <a:gdLst>
                <a:gd name="T0" fmla="*/ 0 w 2096"/>
                <a:gd name="T1" fmla="*/ 2147483647 h 1593"/>
                <a:gd name="T2" fmla="*/ 2147483647 w 2096"/>
                <a:gd name="T3" fmla="*/ 2147483647 h 1593"/>
                <a:gd name="T4" fmla="*/ 2147483647 w 2096"/>
                <a:gd name="T5" fmla="*/ 2147483647 h 1593"/>
                <a:gd name="T6" fmla="*/ 2147483647 w 2096"/>
                <a:gd name="T7" fmla="*/ 2147483647 h 1593"/>
                <a:gd name="T8" fmla="*/ 2147483647 w 2096"/>
                <a:gd name="T9" fmla="*/ 2147483647 h 1593"/>
                <a:gd name="T10" fmla="*/ 0 60000 65536"/>
                <a:gd name="T11" fmla="*/ 0 60000 65536"/>
                <a:gd name="T12" fmla="*/ 0 60000 65536"/>
                <a:gd name="T13" fmla="*/ 0 60000 65536"/>
                <a:gd name="T14" fmla="*/ 0 60000 65536"/>
                <a:gd name="T15" fmla="*/ 0 w 2096"/>
                <a:gd name="T16" fmla="*/ 0 h 1593"/>
                <a:gd name="T17" fmla="*/ 2096 w 2096"/>
                <a:gd name="T18" fmla="*/ 1593 h 1593"/>
              </a:gdLst>
              <a:ahLst/>
              <a:cxnLst>
                <a:cxn ang="T10">
                  <a:pos x="T0" y="T1"/>
                </a:cxn>
                <a:cxn ang="T11">
                  <a:pos x="T2" y="T3"/>
                </a:cxn>
                <a:cxn ang="T12">
                  <a:pos x="T4" y="T5"/>
                </a:cxn>
                <a:cxn ang="T13">
                  <a:pos x="T6" y="T7"/>
                </a:cxn>
                <a:cxn ang="T14">
                  <a:pos x="T8" y="T9"/>
                </a:cxn>
              </a:cxnLst>
              <a:rect l="T15" t="T16" r="T17" b="T18"/>
              <a:pathLst>
                <a:path w="2096" h="1593">
                  <a:moveTo>
                    <a:pt x="0" y="1516"/>
                  </a:moveTo>
                  <a:cubicBezTo>
                    <a:pt x="45" y="1488"/>
                    <a:pt x="95" y="1593"/>
                    <a:pt x="268" y="1341"/>
                  </a:cubicBezTo>
                  <a:cubicBezTo>
                    <a:pt x="442" y="1089"/>
                    <a:pt x="789" y="6"/>
                    <a:pt x="1044" y="3"/>
                  </a:cubicBezTo>
                  <a:cubicBezTo>
                    <a:pt x="1298" y="0"/>
                    <a:pt x="1621" y="1066"/>
                    <a:pt x="1796" y="1320"/>
                  </a:cubicBezTo>
                  <a:cubicBezTo>
                    <a:pt x="1971" y="1574"/>
                    <a:pt x="2034" y="1486"/>
                    <a:pt x="2096" y="153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7" name="Freeform 40"/>
            <p:cNvSpPr>
              <a:spLocks/>
            </p:cNvSpPr>
            <p:nvPr/>
          </p:nvSpPr>
          <p:spPr bwMode="auto">
            <a:xfrm>
              <a:off x="5500002" y="4798497"/>
              <a:ext cx="2201863" cy="1084262"/>
            </a:xfrm>
            <a:custGeom>
              <a:avLst/>
              <a:gdLst>
                <a:gd name="T0" fmla="*/ 0 w 1218"/>
                <a:gd name="T1" fmla="*/ 2147483647 h 1353"/>
                <a:gd name="T2" fmla="*/ 2147483647 w 1218"/>
                <a:gd name="T3" fmla="*/ 2147483647 h 1353"/>
                <a:gd name="T4" fmla="*/ 2147483647 w 1218"/>
                <a:gd name="T5" fmla="*/ 2147483647 h 1353"/>
                <a:gd name="T6" fmla="*/ 2147483647 w 1218"/>
                <a:gd name="T7" fmla="*/ 2147483647 h 1353"/>
                <a:gd name="T8" fmla="*/ 2147483647 w 1218"/>
                <a:gd name="T9" fmla="*/ 2147483647 h 1353"/>
                <a:gd name="T10" fmla="*/ 0 60000 65536"/>
                <a:gd name="T11" fmla="*/ 0 60000 65536"/>
                <a:gd name="T12" fmla="*/ 0 60000 65536"/>
                <a:gd name="T13" fmla="*/ 0 60000 65536"/>
                <a:gd name="T14" fmla="*/ 0 60000 65536"/>
                <a:gd name="T15" fmla="*/ 0 w 1218"/>
                <a:gd name="T16" fmla="*/ 0 h 1353"/>
                <a:gd name="T17" fmla="*/ 1218 w 1218"/>
                <a:gd name="T18" fmla="*/ 1353 h 1353"/>
              </a:gdLst>
              <a:ahLst/>
              <a:cxnLst>
                <a:cxn ang="T10">
                  <a:pos x="T0" y="T1"/>
                </a:cxn>
                <a:cxn ang="T11">
                  <a:pos x="T2" y="T3"/>
                </a:cxn>
                <a:cxn ang="T12">
                  <a:pos x="T4" y="T5"/>
                </a:cxn>
                <a:cxn ang="T13">
                  <a:pos x="T6" y="T7"/>
                </a:cxn>
                <a:cxn ang="T14">
                  <a:pos x="T8" y="T9"/>
                </a:cxn>
              </a:cxnLst>
              <a:rect l="T15" t="T16" r="T17" b="T18"/>
              <a:pathLst>
                <a:path w="1218" h="1353">
                  <a:moveTo>
                    <a:pt x="0" y="1288"/>
                  </a:moveTo>
                  <a:cubicBezTo>
                    <a:pt x="27" y="1264"/>
                    <a:pt x="57" y="1353"/>
                    <a:pt x="160" y="1139"/>
                  </a:cubicBezTo>
                  <a:cubicBezTo>
                    <a:pt x="263" y="925"/>
                    <a:pt x="470" y="5"/>
                    <a:pt x="622" y="3"/>
                  </a:cubicBezTo>
                  <a:cubicBezTo>
                    <a:pt x="773" y="0"/>
                    <a:pt x="970" y="910"/>
                    <a:pt x="1069" y="1121"/>
                  </a:cubicBezTo>
                  <a:cubicBezTo>
                    <a:pt x="1168" y="1332"/>
                    <a:pt x="1187" y="1241"/>
                    <a:pt x="1218" y="1272"/>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8" name="Line 41"/>
            <p:cNvSpPr>
              <a:spLocks noChangeShapeType="1"/>
            </p:cNvSpPr>
            <p:nvPr/>
          </p:nvSpPr>
          <p:spPr bwMode="auto">
            <a:xfrm>
              <a:off x="1510615" y="4700072"/>
              <a:ext cx="0" cy="1138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9" name="Line 43"/>
            <p:cNvSpPr>
              <a:spLocks noChangeShapeType="1"/>
            </p:cNvSpPr>
            <p:nvPr/>
          </p:nvSpPr>
          <p:spPr bwMode="auto">
            <a:xfrm>
              <a:off x="1547127" y="5838309"/>
              <a:ext cx="55832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0" name="Line 44"/>
            <p:cNvSpPr>
              <a:spLocks noChangeShapeType="1"/>
            </p:cNvSpPr>
            <p:nvPr/>
          </p:nvSpPr>
          <p:spPr bwMode="auto">
            <a:xfrm flipV="1">
              <a:off x="1547127" y="5838309"/>
              <a:ext cx="0" cy="25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1" name="Line 45"/>
            <p:cNvSpPr>
              <a:spLocks noChangeShapeType="1"/>
            </p:cNvSpPr>
            <p:nvPr/>
          </p:nvSpPr>
          <p:spPr bwMode="auto">
            <a:xfrm flipV="1">
              <a:off x="3167965" y="5838309"/>
              <a:ext cx="0" cy="25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2" name="Line 46"/>
            <p:cNvSpPr>
              <a:spLocks noChangeShapeType="1"/>
            </p:cNvSpPr>
            <p:nvPr/>
          </p:nvSpPr>
          <p:spPr bwMode="auto">
            <a:xfrm flipV="1">
              <a:off x="4277627" y="5838309"/>
              <a:ext cx="46038" cy="25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3" name="Line 47"/>
            <p:cNvSpPr>
              <a:spLocks noChangeShapeType="1"/>
            </p:cNvSpPr>
            <p:nvPr/>
          </p:nvSpPr>
          <p:spPr bwMode="auto">
            <a:xfrm flipV="1">
              <a:off x="5485715" y="5838309"/>
              <a:ext cx="46037" cy="25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4" name="Line 48"/>
            <p:cNvSpPr>
              <a:spLocks noChangeShapeType="1"/>
            </p:cNvSpPr>
            <p:nvPr/>
          </p:nvSpPr>
          <p:spPr bwMode="auto">
            <a:xfrm flipV="1">
              <a:off x="6596965" y="5838309"/>
              <a:ext cx="44450" cy="25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5" name="Line 49"/>
            <p:cNvSpPr>
              <a:spLocks noChangeShapeType="1"/>
            </p:cNvSpPr>
            <p:nvPr/>
          </p:nvSpPr>
          <p:spPr bwMode="auto">
            <a:xfrm flipV="1">
              <a:off x="7693927" y="5838309"/>
              <a:ext cx="44450" cy="25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6" name="Rectangle 50"/>
            <p:cNvSpPr>
              <a:spLocks noChangeArrowheads="1"/>
            </p:cNvSpPr>
            <p:nvPr/>
          </p:nvSpPr>
          <p:spPr bwMode="auto">
            <a:xfrm>
              <a:off x="1288365" y="5911334"/>
              <a:ext cx="3931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May</a:t>
              </a:r>
              <a:endParaRPr lang="en-US"/>
            </a:p>
          </p:txBody>
        </p:sp>
        <p:sp>
          <p:nvSpPr>
            <p:cNvPr id="91157" name="Rectangle 51"/>
            <p:cNvSpPr>
              <a:spLocks noChangeArrowheads="1"/>
            </p:cNvSpPr>
            <p:nvPr/>
          </p:nvSpPr>
          <p:spPr bwMode="auto">
            <a:xfrm>
              <a:off x="2336115" y="5911334"/>
              <a:ext cx="3318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Jun</a:t>
              </a:r>
              <a:endParaRPr lang="en-US"/>
            </a:p>
          </p:txBody>
        </p:sp>
        <p:sp>
          <p:nvSpPr>
            <p:cNvPr id="91158" name="Rectangle 52"/>
            <p:cNvSpPr>
              <a:spLocks noChangeArrowheads="1"/>
            </p:cNvSpPr>
            <p:nvPr/>
          </p:nvSpPr>
          <p:spPr bwMode="auto">
            <a:xfrm>
              <a:off x="3447365" y="5911334"/>
              <a:ext cx="2869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Jul</a:t>
              </a:r>
              <a:endParaRPr lang="en-US"/>
            </a:p>
          </p:txBody>
        </p:sp>
        <p:sp>
          <p:nvSpPr>
            <p:cNvPr id="91159" name="Rectangle 53"/>
            <p:cNvSpPr>
              <a:spLocks noChangeArrowheads="1"/>
            </p:cNvSpPr>
            <p:nvPr/>
          </p:nvSpPr>
          <p:spPr bwMode="auto">
            <a:xfrm>
              <a:off x="4595127" y="5911334"/>
              <a:ext cx="3638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Aug</a:t>
              </a:r>
              <a:endParaRPr lang="en-US"/>
            </a:p>
          </p:txBody>
        </p:sp>
        <p:sp>
          <p:nvSpPr>
            <p:cNvPr id="91160" name="Rectangle 54"/>
            <p:cNvSpPr>
              <a:spLocks noChangeArrowheads="1"/>
            </p:cNvSpPr>
            <p:nvPr/>
          </p:nvSpPr>
          <p:spPr bwMode="auto">
            <a:xfrm>
              <a:off x="5704790" y="5911334"/>
              <a:ext cx="3462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Sep</a:t>
              </a:r>
              <a:endParaRPr lang="en-US"/>
            </a:p>
          </p:txBody>
        </p:sp>
        <p:sp>
          <p:nvSpPr>
            <p:cNvPr id="91161" name="Rectangle 55"/>
            <p:cNvSpPr>
              <a:spLocks noChangeArrowheads="1"/>
            </p:cNvSpPr>
            <p:nvPr/>
          </p:nvSpPr>
          <p:spPr bwMode="auto">
            <a:xfrm>
              <a:off x="6754127" y="5911334"/>
              <a:ext cx="3350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Oct</a:t>
              </a:r>
              <a:endParaRPr lang="en-US"/>
            </a:p>
          </p:txBody>
        </p:sp>
        <p:sp>
          <p:nvSpPr>
            <p:cNvPr id="91162" name="Freeform 56"/>
            <p:cNvSpPr>
              <a:spLocks/>
            </p:cNvSpPr>
            <p:nvPr/>
          </p:nvSpPr>
          <p:spPr bwMode="auto">
            <a:xfrm>
              <a:off x="4131577" y="5425559"/>
              <a:ext cx="1389063" cy="422275"/>
            </a:xfrm>
            <a:custGeom>
              <a:avLst/>
              <a:gdLst>
                <a:gd name="T0" fmla="*/ 0 w 2096"/>
                <a:gd name="T1" fmla="*/ 2147483647 h 1593"/>
                <a:gd name="T2" fmla="*/ 2147483647 w 2096"/>
                <a:gd name="T3" fmla="*/ 2147483647 h 1593"/>
                <a:gd name="T4" fmla="*/ 2147483647 w 2096"/>
                <a:gd name="T5" fmla="*/ 2147483647 h 1593"/>
                <a:gd name="T6" fmla="*/ 2147483647 w 2096"/>
                <a:gd name="T7" fmla="*/ 2147483647 h 1593"/>
                <a:gd name="T8" fmla="*/ 2147483647 w 2096"/>
                <a:gd name="T9" fmla="*/ 2147483647 h 1593"/>
                <a:gd name="T10" fmla="*/ 0 60000 65536"/>
                <a:gd name="T11" fmla="*/ 0 60000 65536"/>
                <a:gd name="T12" fmla="*/ 0 60000 65536"/>
                <a:gd name="T13" fmla="*/ 0 60000 65536"/>
                <a:gd name="T14" fmla="*/ 0 60000 65536"/>
                <a:gd name="T15" fmla="*/ 0 w 2096"/>
                <a:gd name="T16" fmla="*/ 0 h 1593"/>
                <a:gd name="T17" fmla="*/ 2096 w 2096"/>
                <a:gd name="T18" fmla="*/ 1593 h 1593"/>
              </a:gdLst>
              <a:ahLst/>
              <a:cxnLst>
                <a:cxn ang="T10">
                  <a:pos x="T0" y="T1"/>
                </a:cxn>
                <a:cxn ang="T11">
                  <a:pos x="T2" y="T3"/>
                </a:cxn>
                <a:cxn ang="T12">
                  <a:pos x="T4" y="T5"/>
                </a:cxn>
                <a:cxn ang="T13">
                  <a:pos x="T6" y="T7"/>
                </a:cxn>
                <a:cxn ang="T14">
                  <a:pos x="T8" y="T9"/>
                </a:cxn>
              </a:cxnLst>
              <a:rect l="T15" t="T16" r="T17" b="T18"/>
              <a:pathLst>
                <a:path w="2096" h="1593">
                  <a:moveTo>
                    <a:pt x="0" y="1516"/>
                  </a:moveTo>
                  <a:cubicBezTo>
                    <a:pt x="45" y="1488"/>
                    <a:pt x="95" y="1593"/>
                    <a:pt x="268" y="1341"/>
                  </a:cubicBezTo>
                  <a:cubicBezTo>
                    <a:pt x="442" y="1089"/>
                    <a:pt x="789" y="6"/>
                    <a:pt x="1044" y="3"/>
                  </a:cubicBezTo>
                  <a:cubicBezTo>
                    <a:pt x="1298" y="0"/>
                    <a:pt x="1621" y="1066"/>
                    <a:pt x="1796" y="1320"/>
                  </a:cubicBezTo>
                  <a:cubicBezTo>
                    <a:pt x="1971" y="1574"/>
                    <a:pt x="2034" y="1486"/>
                    <a:pt x="2096" y="153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3" name="Freeform 57"/>
            <p:cNvSpPr>
              <a:spLocks/>
            </p:cNvSpPr>
            <p:nvPr/>
          </p:nvSpPr>
          <p:spPr bwMode="auto">
            <a:xfrm>
              <a:off x="2528202" y="5706547"/>
              <a:ext cx="1603375" cy="131762"/>
            </a:xfrm>
            <a:custGeom>
              <a:avLst/>
              <a:gdLst>
                <a:gd name="T0" fmla="*/ 0 w 2096"/>
                <a:gd name="T1" fmla="*/ 2147483647 h 1593"/>
                <a:gd name="T2" fmla="*/ 2147483647 w 2096"/>
                <a:gd name="T3" fmla="*/ 2147483647 h 1593"/>
                <a:gd name="T4" fmla="*/ 2147483647 w 2096"/>
                <a:gd name="T5" fmla="*/ 2147483647 h 1593"/>
                <a:gd name="T6" fmla="*/ 2147483647 w 2096"/>
                <a:gd name="T7" fmla="*/ 2147483647 h 1593"/>
                <a:gd name="T8" fmla="*/ 2147483647 w 2096"/>
                <a:gd name="T9" fmla="*/ 2147483647 h 1593"/>
                <a:gd name="T10" fmla="*/ 0 60000 65536"/>
                <a:gd name="T11" fmla="*/ 0 60000 65536"/>
                <a:gd name="T12" fmla="*/ 0 60000 65536"/>
                <a:gd name="T13" fmla="*/ 0 60000 65536"/>
                <a:gd name="T14" fmla="*/ 0 60000 65536"/>
                <a:gd name="T15" fmla="*/ 0 w 2096"/>
                <a:gd name="T16" fmla="*/ 0 h 1593"/>
                <a:gd name="T17" fmla="*/ 2096 w 2096"/>
                <a:gd name="T18" fmla="*/ 1593 h 1593"/>
              </a:gdLst>
              <a:ahLst/>
              <a:cxnLst>
                <a:cxn ang="T10">
                  <a:pos x="T0" y="T1"/>
                </a:cxn>
                <a:cxn ang="T11">
                  <a:pos x="T2" y="T3"/>
                </a:cxn>
                <a:cxn ang="T12">
                  <a:pos x="T4" y="T5"/>
                </a:cxn>
                <a:cxn ang="T13">
                  <a:pos x="T6" y="T7"/>
                </a:cxn>
                <a:cxn ang="T14">
                  <a:pos x="T8" y="T9"/>
                </a:cxn>
              </a:cxnLst>
              <a:rect l="T15" t="T16" r="T17" b="T18"/>
              <a:pathLst>
                <a:path w="2096" h="1593">
                  <a:moveTo>
                    <a:pt x="0" y="1516"/>
                  </a:moveTo>
                  <a:cubicBezTo>
                    <a:pt x="45" y="1488"/>
                    <a:pt x="95" y="1593"/>
                    <a:pt x="268" y="1341"/>
                  </a:cubicBezTo>
                  <a:cubicBezTo>
                    <a:pt x="442" y="1089"/>
                    <a:pt x="789" y="6"/>
                    <a:pt x="1044" y="3"/>
                  </a:cubicBezTo>
                  <a:cubicBezTo>
                    <a:pt x="1298" y="0"/>
                    <a:pt x="1621" y="1066"/>
                    <a:pt x="1796" y="1320"/>
                  </a:cubicBezTo>
                  <a:cubicBezTo>
                    <a:pt x="1971" y="1574"/>
                    <a:pt x="2034" y="1486"/>
                    <a:pt x="2096" y="153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4" name="Text Box 58"/>
            <p:cNvSpPr txBox="1">
              <a:spLocks noChangeArrowheads="1"/>
            </p:cNvSpPr>
            <p:nvPr/>
          </p:nvSpPr>
          <p:spPr bwMode="auto">
            <a:xfrm rot="-5400000">
              <a:off x="709871" y="3549140"/>
              <a:ext cx="1072850" cy="4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Moths</a:t>
              </a:r>
            </a:p>
          </p:txBody>
        </p:sp>
        <p:sp>
          <p:nvSpPr>
            <p:cNvPr id="91165" name="Text Box 59"/>
            <p:cNvSpPr txBox="1">
              <a:spLocks noChangeArrowheads="1"/>
            </p:cNvSpPr>
            <p:nvPr/>
          </p:nvSpPr>
          <p:spPr bwMode="auto">
            <a:xfrm rot="-5400000">
              <a:off x="777448" y="5044565"/>
              <a:ext cx="937692" cy="4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Eggs</a:t>
              </a:r>
            </a:p>
          </p:txBody>
        </p:sp>
        <p:sp>
          <p:nvSpPr>
            <p:cNvPr id="91166" name="Line 61"/>
            <p:cNvSpPr>
              <a:spLocks noChangeShapeType="1"/>
            </p:cNvSpPr>
            <p:nvPr/>
          </p:nvSpPr>
          <p:spPr bwMode="auto">
            <a:xfrm>
              <a:off x="1502677" y="1804472"/>
              <a:ext cx="0" cy="1138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7" name="Line 63"/>
            <p:cNvSpPr>
              <a:spLocks noChangeShapeType="1"/>
            </p:cNvSpPr>
            <p:nvPr/>
          </p:nvSpPr>
          <p:spPr bwMode="auto">
            <a:xfrm>
              <a:off x="1539190" y="2942709"/>
              <a:ext cx="55832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8" name="Line 64"/>
            <p:cNvSpPr>
              <a:spLocks noChangeShapeType="1"/>
            </p:cNvSpPr>
            <p:nvPr/>
          </p:nvSpPr>
          <p:spPr bwMode="auto">
            <a:xfrm flipV="1">
              <a:off x="1539190" y="2942709"/>
              <a:ext cx="0" cy="25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9" name="Line 65"/>
            <p:cNvSpPr>
              <a:spLocks noChangeShapeType="1"/>
            </p:cNvSpPr>
            <p:nvPr/>
          </p:nvSpPr>
          <p:spPr bwMode="auto">
            <a:xfrm flipV="1">
              <a:off x="2947302" y="2942709"/>
              <a:ext cx="0" cy="25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70" name="Line 66"/>
            <p:cNvSpPr>
              <a:spLocks noChangeShapeType="1"/>
            </p:cNvSpPr>
            <p:nvPr/>
          </p:nvSpPr>
          <p:spPr bwMode="auto">
            <a:xfrm flipV="1">
              <a:off x="4058552" y="2942709"/>
              <a:ext cx="0" cy="25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71" name="Line 67"/>
            <p:cNvSpPr>
              <a:spLocks noChangeShapeType="1"/>
            </p:cNvSpPr>
            <p:nvPr/>
          </p:nvSpPr>
          <p:spPr bwMode="auto">
            <a:xfrm flipV="1">
              <a:off x="5166627" y="2942709"/>
              <a:ext cx="0" cy="25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72" name="Line 68"/>
            <p:cNvSpPr>
              <a:spLocks noChangeShapeType="1"/>
            </p:cNvSpPr>
            <p:nvPr/>
          </p:nvSpPr>
          <p:spPr bwMode="auto">
            <a:xfrm flipV="1">
              <a:off x="6277877" y="2942709"/>
              <a:ext cx="0" cy="25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73" name="Line 69"/>
            <p:cNvSpPr>
              <a:spLocks noChangeShapeType="1"/>
            </p:cNvSpPr>
            <p:nvPr/>
          </p:nvSpPr>
          <p:spPr bwMode="auto">
            <a:xfrm flipV="1">
              <a:off x="7374840" y="2942709"/>
              <a:ext cx="0" cy="25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74" name="Rectangle 70"/>
            <p:cNvSpPr>
              <a:spLocks noChangeArrowheads="1"/>
            </p:cNvSpPr>
            <p:nvPr/>
          </p:nvSpPr>
          <p:spPr bwMode="auto">
            <a:xfrm>
              <a:off x="1282015" y="3015734"/>
              <a:ext cx="3931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May</a:t>
              </a:r>
              <a:endParaRPr lang="en-US"/>
            </a:p>
          </p:txBody>
        </p:sp>
        <p:sp>
          <p:nvSpPr>
            <p:cNvPr id="91175" name="Rectangle 71"/>
            <p:cNvSpPr>
              <a:spLocks noChangeArrowheads="1"/>
            </p:cNvSpPr>
            <p:nvPr/>
          </p:nvSpPr>
          <p:spPr bwMode="auto">
            <a:xfrm>
              <a:off x="2375802" y="3015734"/>
              <a:ext cx="3318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Jun</a:t>
              </a:r>
              <a:endParaRPr lang="en-US"/>
            </a:p>
          </p:txBody>
        </p:sp>
        <p:sp>
          <p:nvSpPr>
            <p:cNvPr id="91176" name="Rectangle 72"/>
            <p:cNvSpPr>
              <a:spLocks noChangeArrowheads="1"/>
            </p:cNvSpPr>
            <p:nvPr/>
          </p:nvSpPr>
          <p:spPr bwMode="auto">
            <a:xfrm>
              <a:off x="3488640" y="3015734"/>
              <a:ext cx="2869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Jul</a:t>
              </a:r>
              <a:endParaRPr lang="en-US"/>
            </a:p>
          </p:txBody>
        </p:sp>
        <p:sp>
          <p:nvSpPr>
            <p:cNvPr id="91177" name="Rectangle 73"/>
            <p:cNvSpPr>
              <a:spLocks noChangeArrowheads="1"/>
            </p:cNvSpPr>
            <p:nvPr/>
          </p:nvSpPr>
          <p:spPr bwMode="auto">
            <a:xfrm>
              <a:off x="4634815" y="3015734"/>
              <a:ext cx="3638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Aug</a:t>
              </a:r>
              <a:endParaRPr lang="en-US"/>
            </a:p>
          </p:txBody>
        </p:sp>
        <p:sp>
          <p:nvSpPr>
            <p:cNvPr id="91178" name="Rectangle 74"/>
            <p:cNvSpPr>
              <a:spLocks noChangeArrowheads="1"/>
            </p:cNvSpPr>
            <p:nvPr/>
          </p:nvSpPr>
          <p:spPr bwMode="auto">
            <a:xfrm>
              <a:off x="5744477" y="3015734"/>
              <a:ext cx="3462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Sep</a:t>
              </a:r>
              <a:endParaRPr lang="en-US"/>
            </a:p>
          </p:txBody>
        </p:sp>
        <p:sp>
          <p:nvSpPr>
            <p:cNvPr id="91179" name="Rectangle 75"/>
            <p:cNvSpPr>
              <a:spLocks noChangeArrowheads="1"/>
            </p:cNvSpPr>
            <p:nvPr/>
          </p:nvSpPr>
          <p:spPr bwMode="auto">
            <a:xfrm>
              <a:off x="6793815" y="3015734"/>
              <a:ext cx="3350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t>1 Oct</a:t>
              </a:r>
              <a:endParaRPr lang="en-US"/>
            </a:p>
          </p:txBody>
        </p:sp>
        <p:sp>
          <p:nvSpPr>
            <p:cNvPr id="91180" name="Freeform 77"/>
            <p:cNvSpPr>
              <a:spLocks/>
            </p:cNvSpPr>
            <p:nvPr/>
          </p:nvSpPr>
          <p:spPr bwMode="auto">
            <a:xfrm>
              <a:off x="2680602" y="1672709"/>
              <a:ext cx="1219200" cy="1322388"/>
            </a:xfrm>
            <a:custGeom>
              <a:avLst/>
              <a:gdLst>
                <a:gd name="T0" fmla="*/ 0 w 803"/>
                <a:gd name="T1" fmla="*/ 2147483647 h 906"/>
                <a:gd name="T2" fmla="*/ 2147483647 w 803"/>
                <a:gd name="T3" fmla="*/ 2147483647 h 906"/>
                <a:gd name="T4" fmla="*/ 2147483647 w 803"/>
                <a:gd name="T5" fmla="*/ 2147483647 h 906"/>
                <a:gd name="T6" fmla="*/ 2147483647 w 803"/>
                <a:gd name="T7" fmla="*/ 2147483647 h 906"/>
                <a:gd name="T8" fmla="*/ 0 60000 65536"/>
                <a:gd name="T9" fmla="*/ 0 60000 65536"/>
                <a:gd name="T10" fmla="*/ 0 60000 65536"/>
                <a:gd name="T11" fmla="*/ 0 60000 65536"/>
                <a:gd name="T12" fmla="*/ 0 w 803"/>
                <a:gd name="T13" fmla="*/ 0 h 906"/>
                <a:gd name="T14" fmla="*/ 803 w 803"/>
                <a:gd name="T15" fmla="*/ 906 h 906"/>
              </a:gdLst>
              <a:ahLst/>
              <a:cxnLst>
                <a:cxn ang="T8">
                  <a:pos x="T0" y="T1"/>
                </a:cxn>
                <a:cxn ang="T9">
                  <a:pos x="T2" y="T3"/>
                </a:cxn>
                <a:cxn ang="T10">
                  <a:pos x="T4" y="T5"/>
                </a:cxn>
                <a:cxn ang="T11">
                  <a:pos x="T6" y="T7"/>
                </a:cxn>
              </a:cxnLst>
              <a:rect l="T12" t="T13" r="T14" b="T15"/>
              <a:pathLst>
                <a:path w="803" h="906">
                  <a:moveTo>
                    <a:pt x="0" y="878"/>
                  </a:moveTo>
                  <a:cubicBezTo>
                    <a:pt x="23" y="862"/>
                    <a:pt x="57" y="906"/>
                    <a:pt x="136" y="781"/>
                  </a:cubicBezTo>
                  <a:cubicBezTo>
                    <a:pt x="215" y="656"/>
                    <a:pt x="362" y="256"/>
                    <a:pt x="473" y="128"/>
                  </a:cubicBezTo>
                  <a:cubicBezTo>
                    <a:pt x="584" y="0"/>
                    <a:pt x="734" y="38"/>
                    <a:pt x="803" y="1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1" name="Text Box 78"/>
            <p:cNvSpPr txBox="1">
              <a:spLocks noChangeArrowheads="1"/>
            </p:cNvSpPr>
            <p:nvPr/>
          </p:nvSpPr>
          <p:spPr bwMode="auto">
            <a:xfrm rot="-5400000">
              <a:off x="49219" y="1723519"/>
              <a:ext cx="2071890" cy="83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Vine</a:t>
              </a:r>
              <a:br>
                <a:rPr lang="en-US" sz="1800"/>
              </a:br>
              <a:r>
                <a:rPr lang="en-US" sz="1800"/>
                <a:t> development</a:t>
              </a:r>
            </a:p>
          </p:txBody>
        </p:sp>
        <p:sp>
          <p:nvSpPr>
            <p:cNvPr id="91182" name="Freeform 79"/>
            <p:cNvSpPr>
              <a:spLocks/>
            </p:cNvSpPr>
            <p:nvPr/>
          </p:nvSpPr>
          <p:spPr bwMode="auto">
            <a:xfrm>
              <a:off x="3628340" y="1664772"/>
              <a:ext cx="1749425" cy="1322387"/>
            </a:xfrm>
            <a:custGeom>
              <a:avLst/>
              <a:gdLst>
                <a:gd name="T0" fmla="*/ 0 w 803"/>
                <a:gd name="T1" fmla="*/ 2147483647 h 906"/>
                <a:gd name="T2" fmla="*/ 2147483647 w 803"/>
                <a:gd name="T3" fmla="*/ 2147483647 h 906"/>
                <a:gd name="T4" fmla="*/ 2147483647 w 803"/>
                <a:gd name="T5" fmla="*/ 2147483647 h 906"/>
                <a:gd name="T6" fmla="*/ 2147483647 w 803"/>
                <a:gd name="T7" fmla="*/ 2147483647 h 906"/>
                <a:gd name="T8" fmla="*/ 0 60000 65536"/>
                <a:gd name="T9" fmla="*/ 0 60000 65536"/>
                <a:gd name="T10" fmla="*/ 0 60000 65536"/>
                <a:gd name="T11" fmla="*/ 0 60000 65536"/>
                <a:gd name="T12" fmla="*/ 0 w 803"/>
                <a:gd name="T13" fmla="*/ 0 h 906"/>
                <a:gd name="T14" fmla="*/ 803 w 803"/>
                <a:gd name="T15" fmla="*/ 906 h 906"/>
              </a:gdLst>
              <a:ahLst/>
              <a:cxnLst>
                <a:cxn ang="T8">
                  <a:pos x="T0" y="T1"/>
                </a:cxn>
                <a:cxn ang="T9">
                  <a:pos x="T2" y="T3"/>
                </a:cxn>
                <a:cxn ang="T10">
                  <a:pos x="T4" y="T5"/>
                </a:cxn>
                <a:cxn ang="T11">
                  <a:pos x="T6" y="T7"/>
                </a:cxn>
              </a:cxnLst>
              <a:rect l="T12" t="T13" r="T14" b="T15"/>
              <a:pathLst>
                <a:path w="803" h="906">
                  <a:moveTo>
                    <a:pt x="0" y="878"/>
                  </a:moveTo>
                  <a:cubicBezTo>
                    <a:pt x="23" y="862"/>
                    <a:pt x="57" y="906"/>
                    <a:pt x="136" y="781"/>
                  </a:cubicBezTo>
                  <a:cubicBezTo>
                    <a:pt x="215" y="656"/>
                    <a:pt x="362" y="256"/>
                    <a:pt x="473" y="128"/>
                  </a:cubicBezTo>
                  <a:cubicBezTo>
                    <a:pt x="584" y="0"/>
                    <a:pt x="734" y="38"/>
                    <a:pt x="803" y="1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3" name="Freeform 80"/>
            <p:cNvSpPr>
              <a:spLocks/>
            </p:cNvSpPr>
            <p:nvPr/>
          </p:nvSpPr>
          <p:spPr bwMode="auto">
            <a:xfrm>
              <a:off x="5523815" y="1664772"/>
              <a:ext cx="2260600" cy="1322387"/>
            </a:xfrm>
            <a:custGeom>
              <a:avLst/>
              <a:gdLst>
                <a:gd name="T0" fmla="*/ 0 w 803"/>
                <a:gd name="T1" fmla="*/ 2147483647 h 906"/>
                <a:gd name="T2" fmla="*/ 2147483647 w 803"/>
                <a:gd name="T3" fmla="*/ 2147483647 h 906"/>
                <a:gd name="T4" fmla="*/ 2147483647 w 803"/>
                <a:gd name="T5" fmla="*/ 2147483647 h 906"/>
                <a:gd name="T6" fmla="*/ 2147483647 w 803"/>
                <a:gd name="T7" fmla="*/ 2147483647 h 906"/>
                <a:gd name="T8" fmla="*/ 0 60000 65536"/>
                <a:gd name="T9" fmla="*/ 0 60000 65536"/>
                <a:gd name="T10" fmla="*/ 0 60000 65536"/>
                <a:gd name="T11" fmla="*/ 0 60000 65536"/>
                <a:gd name="T12" fmla="*/ 0 w 803"/>
                <a:gd name="T13" fmla="*/ 0 h 906"/>
                <a:gd name="T14" fmla="*/ 803 w 803"/>
                <a:gd name="T15" fmla="*/ 906 h 906"/>
              </a:gdLst>
              <a:ahLst/>
              <a:cxnLst>
                <a:cxn ang="T8">
                  <a:pos x="T0" y="T1"/>
                </a:cxn>
                <a:cxn ang="T9">
                  <a:pos x="T2" y="T3"/>
                </a:cxn>
                <a:cxn ang="T10">
                  <a:pos x="T4" y="T5"/>
                </a:cxn>
                <a:cxn ang="T11">
                  <a:pos x="T6" y="T7"/>
                </a:cxn>
              </a:cxnLst>
              <a:rect l="T12" t="T13" r="T14" b="T15"/>
              <a:pathLst>
                <a:path w="803" h="906">
                  <a:moveTo>
                    <a:pt x="0" y="878"/>
                  </a:moveTo>
                  <a:cubicBezTo>
                    <a:pt x="23" y="862"/>
                    <a:pt x="57" y="906"/>
                    <a:pt x="136" y="781"/>
                  </a:cubicBezTo>
                  <a:cubicBezTo>
                    <a:pt x="215" y="656"/>
                    <a:pt x="362" y="256"/>
                    <a:pt x="473" y="128"/>
                  </a:cubicBezTo>
                  <a:cubicBezTo>
                    <a:pt x="584" y="0"/>
                    <a:pt x="734" y="38"/>
                    <a:pt x="803" y="1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81"/>
            <p:cNvSpPr>
              <a:spLocks/>
            </p:cNvSpPr>
            <p:nvPr/>
          </p:nvSpPr>
          <p:spPr bwMode="auto">
            <a:xfrm>
              <a:off x="2977048" y="1665385"/>
              <a:ext cx="1221835" cy="1325290"/>
            </a:xfrm>
            <a:custGeom>
              <a:avLst/>
              <a:gdLst>
                <a:gd name="T0" fmla="*/ 0 w 803"/>
                <a:gd name="T1" fmla="*/ 2147483647 h 906"/>
                <a:gd name="T2" fmla="*/ 2147483647 w 803"/>
                <a:gd name="T3" fmla="*/ 2147483647 h 906"/>
                <a:gd name="T4" fmla="*/ 2147483647 w 803"/>
                <a:gd name="T5" fmla="*/ 2147483647 h 906"/>
                <a:gd name="T6" fmla="*/ 2147483647 w 803"/>
                <a:gd name="T7" fmla="*/ 2147483647 h 906"/>
                <a:gd name="T8" fmla="*/ 0 60000 65536"/>
                <a:gd name="T9" fmla="*/ 0 60000 65536"/>
                <a:gd name="T10" fmla="*/ 0 60000 65536"/>
                <a:gd name="T11" fmla="*/ 0 60000 65536"/>
                <a:gd name="T12" fmla="*/ 0 w 803"/>
                <a:gd name="T13" fmla="*/ 0 h 906"/>
                <a:gd name="T14" fmla="*/ 803 w 803"/>
                <a:gd name="T15" fmla="*/ 906 h 906"/>
              </a:gdLst>
              <a:ahLst/>
              <a:cxnLst>
                <a:cxn ang="T8">
                  <a:pos x="T0" y="T1"/>
                </a:cxn>
                <a:cxn ang="T9">
                  <a:pos x="T2" y="T3"/>
                </a:cxn>
                <a:cxn ang="T10">
                  <a:pos x="T4" y="T5"/>
                </a:cxn>
                <a:cxn ang="T11">
                  <a:pos x="T6" y="T7"/>
                </a:cxn>
              </a:cxnLst>
              <a:rect l="T12" t="T13" r="T14" b="T15"/>
              <a:pathLst>
                <a:path w="803" h="906">
                  <a:moveTo>
                    <a:pt x="0" y="878"/>
                  </a:moveTo>
                  <a:cubicBezTo>
                    <a:pt x="23" y="862"/>
                    <a:pt x="57" y="906"/>
                    <a:pt x="136" y="781"/>
                  </a:cubicBezTo>
                  <a:cubicBezTo>
                    <a:pt x="215" y="656"/>
                    <a:pt x="362" y="256"/>
                    <a:pt x="473" y="128"/>
                  </a:cubicBezTo>
                  <a:cubicBezTo>
                    <a:pt x="584" y="0"/>
                    <a:pt x="734" y="38"/>
                    <a:pt x="803" y="14"/>
                  </a:cubicBezTo>
                </a:path>
              </a:pathLst>
            </a:custGeom>
            <a:noFill/>
            <a:ln w="47625">
              <a:solidFill>
                <a:schemeClr val="accent1">
                  <a:lumMod val="75000"/>
                </a:schemeClr>
              </a:solidFill>
              <a:round/>
              <a:headEnd/>
              <a:tailEnd/>
            </a:ln>
          </p:spPr>
          <p:txBody>
            <a:bodyPr/>
            <a:lstStyle/>
            <a:p>
              <a:pPr>
                <a:defRPr/>
              </a:pPr>
              <a:endParaRPr lang="en-US"/>
            </a:p>
          </p:txBody>
        </p:sp>
        <p:sp>
          <p:nvSpPr>
            <p:cNvPr id="54" name="Freeform 82"/>
            <p:cNvSpPr>
              <a:spLocks/>
            </p:cNvSpPr>
            <p:nvPr/>
          </p:nvSpPr>
          <p:spPr bwMode="auto">
            <a:xfrm>
              <a:off x="3926683" y="1659104"/>
              <a:ext cx="1749864" cy="1321104"/>
            </a:xfrm>
            <a:custGeom>
              <a:avLst/>
              <a:gdLst>
                <a:gd name="T0" fmla="*/ 0 w 803"/>
                <a:gd name="T1" fmla="*/ 2147483647 h 906"/>
                <a:gd name="T2" fmla="*/ 2147483647 w 803"/>
                <a:gd name="T3" fmla="*/ 2147483647 h 906"/>
                <a:gd name="T4" fmla="*/ 2147483647 w 803"/>
                <a:gd name="T5" fmla="*/ 2147483647 h 906"/>
                <a:gd name="T6" fmla="*/ 2147483647 w 803"/>
                <a:gd name="T7" fmla="*/ 2147483647 h 906"/>
                <a:gd name="T8" fmla="*/ 0 60000 65536"/>
                <a:gd name="T9" fmla="*/ 0 60000 65536"/>
                <a:gd name="T10" fmla="*/ 0 60000 65536"/>
                <a:gd name="T11" fmla="*/ 0 60000 65536"/>
                <a:gd name="T12" fmla="*/ 0 w 803"/>
                <a:gd name="T13" fmla="*/ 0 h 906"/>
                <a:gd name="T14" fmla="*/ 803 w 803"/>
                <a:gd name="T15" fmla="*/ 906 h 906"/>
              </a:gdLst>
              <a:ahLst/>
              <a:cxnLst>
                <a:cxn ang="T8">
                  <a:pos x="T0" y="T1"/>
                </a:cxn>
                <a:cxn ang="T9">
                  <a:pos x="T2" y="T3"/>
                </a:cxn>
                <a:cxn ang="T10">
                  <a:pos x="T4" y="T5"/>
                </a:cxn>
                <a:cxn ang="T11">
                  <a:pos x="T6" y="T7"/>
                </a:cxn>
              </a:cxnLst>
              <a:rect l="T12" t="T13" r="T14" b="T15"/>
              <a:pathLst>
                <a:path w="803" h="906">
                  <a:moveTo>
                    <a:pt x="0" y="878"/>
                  </a:moveTo>
                  <a:cubicBezTo>
                    <a:pt x="23" y="862"/>
                    <a:pt x="57" y="906"/>
                    <a:pt x="136" y="781"/>
                  </a:cubicBezTo>
                  <a:cubicBezTo>
                    <a:pt x="215" y="656"/>
                    <a:pt x="362" y="256"/>
                    <a:pt x="473" y="128"/>
                  </a:cubicBezTo>
                  <a:cubicBezTo>
                    <a:pt x="584" y="0"/>
                    <a:pt x="734" y="38"/>
                    <a:pt x="803" y="14"/>
                  </a:cubicBezTo>
                </a:path>
              </a:pathLst>
            </a:custGeom>
            <a:noFill/>
            <a:ln w="47625">
              <a:solidFill>
                <a:schemeClr val="accent1">
                  <a:lumMod val="75000"/>
                </a:schemeClr>
              </a:solidFill>
              <a:round/>
              <a:headEnd/>
              <a:tailEnd/>
            </a:ln>
          </p:spPr>
          <p:txBody>
            <a:bodyPr/>
            <a:lstStyle/>
            <a:p>
              <a:pPr>
                <a:defRPr/>
              </a:pPr>
              <a:endParaRPr lang="en-US"/>
            </a:p>
          </p:txBody>
        </p:sp>
        <p:sp>
          <p:nvSpPr>
            <p:cNvPr id="55" name="Freeform 83"/>
            <p:cNvSpPr>
              <a:spLocks/>
            </p:cNvSpPr>
            <p:nvPr/>
          </p:nvSpPr>
          <p:spPr bwMode="auto">
            <a:xfrm>
              <a:off x="5821858" y="1659104"/>
              <a:ext cx="2261520" cy="1321104"/>
            </a:xfrm>
            <a:custGeom>
              <a:avLst/>
              <a:gdLst>
                <a:gd name="T0" fmla="*/ 0 w 803"/>
                <a:gd name="T1" fmla="*/ 2147483647 h 906"/>
                <a:gd name="T2" fmla="*/ 2147483647 w 803"/>
                <a:gd name="T3" fmla="*/ 2147483647 h 906"/>
                <a:gd name="T4" fmla="*/ 2147483647 w 803"/>
                <a:gd name="T5" fmla="*/ 2147483647 h 906"/>
                <a:gd name="T6" fmla="*/ 2147483647 w 803"/>
                <a:gd name="T7" fmla="*/ 2147483647 h 906"/>
                <a:gd name="T8" fmla="*/ 0 60000 65536"/>
                <a:gd name="T9" fmla="*/ 0 60000 65536"/>
                <a:gd name="T10" fmla="*/ 0 60000 65536"/>
                <a:gd name="T11" fmla="*/ 0 60000 65536"/>
                <a:gd name="T12" fmla="*/ 0 w 803"/>
                <a:gd name="T13" fmla="*/ 0 h 906"/>
                <a:gd name="T14" fmla="*/ 803 w 803"/>
                <a:gd name="T15" fmla="*/ 906 h 906"/>
              </a:gdLst>
              <a:ahLst/>
              <a:cxnLst>
                <a:cxn ang="T8">
                  <a:pos x="T0" y="T1"/>
                </a:cxn>
                <a:cxn ang="T9">
                  <a:pos x="T2" y="T3"/>
                </a:cxn>
                <a:cxn ang="T10">
                  <a:pos x="T4" y="T5"/>
                </a:cxn>
                <a:cxn ang="T11">
                  <a:pos x="T6" y="T7"/>
                </a:cxn>
              </a:cxnLst>
              <a:rect l="T12" t="T13" r="T14" b="T15"/>
              <a:pathLst>
                <a:path w="803" h="906">
                  <a:moveTo>
                    <a:pt x="0" y="878"/>
                  </a:moveTo>
                  <a:cubicBezTo>
                    <a:pt x="23" y="862"/>
                    <a:pt x="57" y="906"/>
                    <a:pt x="136" y="781"/>
                  </a:cubicBezTo>
                  <a:cubicBezTo>
                    <a:pt x="215" y="656"/>
                    <a:pt x="362" y="256"/>
                    <a:pt x="473" y="128"/>
                  </a:cubicBezTo>
                  <a:cubicBezTo>
                    <a:pt x="584" y="0"/>
                    <a:pt x="734" y="38"/>
                    <a:pt x="803" y="14"/>
                  </a:cubicBezTo>
                </a:path>
              </a:pathLst>
            </a:custGeom>
            <a:noFill/>
            <a:ln w="47625">
              <a:solidFill>
                <a:schemeClr val="accent1">
                  <a:lumMod val="75000"/>
                </a:schemeClr>
              </a:solidFill>
              <a:round/>
              <a:headEnd/>
              <a:tailEnd/>
            </a:ln>
          </p:spPr>
          <p:txBody>
            <a:bodyPr/>
            <a:lstStyle/>
            <a:p>
              <a:pPr>
                <a:defRPr/>
              </a:pPr>
              <a:endParaRPr lang="en-US"/>
            </a:p>
          </p:txBody>
        </p:sp>
        <p:sp>
          <p:nvSpPr>
            <p:cNvPr id="56" name="Freeform 103"/>
            <p:cNvSpPr>
              <a:spLocks/>
            </p:cNvSpPr>
            <p:nvPr/>
          </p:nvSpPr>
          <p:spPr bwMode="auto">
            <a:xfrm>
              <a:off x="2367154" y="3384284"/>
              <a:ext cx="1852195" cy="1084519"/>
            </a:xfrm>
            <a:custGeom>
              <a:avLst/>
              <a:gdLst>
                <a:gd name="T0" fmla="*/ 0 w 1218"/>
                <a:gd name="T1" fmla="*/ 2147483647 h 1353"/>
                <a:gd name="T2" fmla="*/ 2147483647 w 1218"/>
                <a:gd name="T3" fmla="*/ 2147483647 h 1353"/>
                <a:gd name="T4" fmla="*/ 2147483647 w 1218"/>
                <a:gd name="T5" fmla="*/ 2147483647 h 1353"/>
                <a:gd name="T6" fmla="*/ 2147483647 w 1218"/>
                <a:gd name="T7" fmla="*/ 2147483647 h 1353"/>
                <a:gd name="T8" fmla="*/ 2147483647 w 1218"/>
                <a:gd name="T9" fmla="*/ 2147483647 h 1353"/>
                <a:gd name="T10" fmla="*/ 0 60000 65536"/>
                <a:gd name="T11" fmla="*/ 0 60000 65536"/>
                <a:gd name="T12" fmla="*/ 0 60000 65536"/>
                <a:gd name="T13" fmla="*/ 0 60000 65536"/>
                <a:gd name="T14" fmla="*/ 0 60000 65536"/>
                <a:gd name="T15" fmla="*/ 0 w 1218"/>
                <a:gd name="T16" fmla="*/ 0 h 1353"/>
                <a:gd name="T17" fmla="*/ 1218 w 1218"/>
                <a:gd name="T18" fmla="*/ 1353 h 1353"/>
              </a:gdLst>
              <a:ahLst/>
              <a:cxnLst>
                <a:cxn ang="T10">
                  <a:pos x="T0" y="T1"/>
                </a:cxn>
                <a:cxn ang="T11">
                  <a:pos x="T2" y="T3"/>
                </a:cxn>
                <a:cxn ang="T12">
                  <a:pos x="T4" y="T5"/>
                </a:cxn>
                <a:cxn ang="T13">
                  <a:pos x="T6" y="T7"/>
                </a:cxn>
                <a:cxn ang="T14">
                  <a:pos x="T8" y="T9"/>
                </a:cxn>
              </a:cxnLst>
              <a:rect l="T15" t="T16" r="T17" b="T18"/>
              <a:pathLst>
                <a:path w="1218" h="1353">
                  <a:moveTo>
                    <a:pt x="0" y="1288"/>
                  </a:moveTo>
                  <a:cubicBezTo>
                    <a:pt x="27" y="1264"/>
                    <a:pt x="57" y="1353"/>
                    <a:pt x="160" y="1139"/>
                  </a:cubicBezTo>
                  <a:cubicBezTo>
                    <a:pt x="263" y="925"/>
                    <a:pt x="470" y="5"/>
                    <a:pt x="622" y="3"/>
                  </a:cubicBezTo>
                  <a:cubicBezTo>
                    <a:pt x="773" y="0"/>
                    <a:pt x="970" y="910"/>
                    <a:pt x="1069" y="1121"/>
                  </a:cubicBezTo>
                  <a:cubicBezTo>
                    <a:pt x="1168" y="1332"/>
                    <a:pt x="1187" y="1241"/>
                    <a:pt x="1218" y="1272"/>
                  </a:cubicBezTo>
                </a:path>
              </a:pathLst>
            </a:custGeom>
            <a:noFill/>
            <a:ln w="47625">
              <a:solidFill>
                <a:schemeClr val="accent1">
                  <a:lumMod val="75000"/>
                </a:schemeClr>
              </a:solidFill>
              <a:round/>
              <a:headEnd/>
              <a:tailEnd/>
            </a:ln>
          </p:spPr>
          <p:txBody>
            <a:bodyPr/>
            <a:lstStyle/>
            <a:p>
              <a:pPr>
                <a:defRPr/>
              </a:pPr>
              <a:endParaRPr lang="en-US"/>
            </a:p>
          </p:txBody>
        </p:sp>
        <p:sp>
          <p:nvSpPr>
            <p:cNvPr id="57" name="Freeform 104"/>
            <p:cNvSpPr>
              <a:spLocks/>
            </p:cNvSpPr>
            <p:nvPr/>
          </p:nvSpPr>
          <p:spPr bwMode="auto">
            <a:xfrm>
              <a:off x="4196837" y="4345277"/>
              <a:ext cx="1383519" cy="41873"/>
            </a:xfrm>
            <a:custGeom>
              <a:avLst/>
              <a:gdLst>
                <a:gd name="T0" fmla="*/ 0 w 2096"/>
                <a:gd name="T1" fmla="*/ 2147483647 h 1593"/>
                <a:gd name="T2" fmla="*/ 2147483647 w 2096"/>
                <a:gd name="T3" fmla="*/ 2147483647 h 1593"/>
                <a:gd name="T4" fmla="*/ 2147483647 w 2096"/>
                <a:gd name="T5" fmla="*/ 2147483647 h 1593"/>
                <a:gd name="T6" fmla="*/ 2147483647 w 2096"/>
                <a:gd name="T7" fmla="*/ 2147483647 h 1593"/>
                <a:gd name="T8" fmla="*/ 2147483647 w 2096"/>
                <a:gd name="T9" fmla="*/ 2147483647 h 1593"/>
                <a:gd name="T10" fmla="*/ 0 60000 65536"/>
                <a:gd name="T11" fmla="*/ 0 60000 65536"/>
                <a:gd name="T12" fmla="*/ 0 60000 65536"/>
                <a:gd name="T13" fmla="*/ 0 60000 65536"/>
                <a:gd name="T14" fmla="*/ 0 60000 65536"/>
                <a:gd name="T15" fmla="*/ 0 w 2096"/>
                <a:gd name="T16" fmla="*/ 0 h 1593"/>
                <a:gd name="T17" fmla="*/ 2096 w 2096"/>
                <a:gd name="T18" fmla="*/ 1593 h 1593"/>
              </a:gdLst>
              <a:ahLst/>
              <a:cxnLst>
                <a:cxn ang="T10">
                  <a:pos x="T0" y="T1"/>
                </a:cxn>
                <a:cxn ang="T11">
                  <a:pos x="T2" y="T3"/>
                </a:cxn>
                <a:cxn ang="T12">
                  <a:pos x="T4" y="T5"/>
                </a:cxn>
                <a:cxn ang="T13">
                  <a:pos x="T6" y="T7"/>
                </a:cxn>
                <a:cxn ang="T14">
                  <a:pos x="T8" y="T9"/>
                </a:cxn>
              </a:cxnLst>
              <a:rect l="T15" t="T16" r="T17" b="T18"/>
              <a:pathLst>
                <a:path w="2096" h="1593">
                  <a:moveTo>
                    <a:pt x="0" y="1516"/>
                  </a:moveTo>
                  <a:cubicBezTo>
                    <a:pt x="45" y="1488"/>
                    <a:pt x="95" y="1593"/>
                    <a:pt x="268" y="1341"/>
                  </a:cubicBezTo>
                  <a:cubicBezTo>
                    <a:pt x="442" y="1089"/>
                    <a:pt x="789" y="6"/>
                    <a:pt x="1044" y="3"/>
                  </a:cubicBezTo>
                  <a:cubicBezTo>
                    <a:pt x="1298" y="0"/>
                    <a:pt x="1621" y="1066"/>
                    <a:pt x="1796" y="1320"/>
                  </a:cubicBezTo>
                  <a:cubicBezTo>
                    <a:pt x="1971" y="1574"/>
                    <a:pt x="2034" y="1486"/>
                    <a:pt x="2096" y="1530"/>
                  </a:cubicBezTo>
                </a:path>
              </a:pathLst>
            </a:custGeom>
            <a:noFill/>
            <a:ln w="47625">
              <a:solidFill>
                <a:schemeClr val="accent1">
                  <a:lumMod val="75000"/>
                </a:schemeClr>
              </a:solidFill>
              <a:round/>
              <a:headEnd/>
              <a:tailEnd/>
            </a:ln>
          </p:spPr>
          <p:txBody>
            <a:bodyPr/>
            <a:lstStyle/>
            <a:p>
              <a:pPr>
                <a:defRPr/>
              </a:pPr>
              <a:endParaRPr lang="en-US"/>
            </a:p>
          </p:txBody>
        </p:sp>
        <p:sp>
          <p:nvSpPr>
            <p:cNvPr id="58" name="Freeform 105"/>
            <p:cNvSpPr>
              <a:spLocks/>
            </p:cNvSpPr>
            <p:nvPr/>
          </p:nvSpPr>
          <p:spPr bwMode="auto">
            <a:xfrm>
              <a:off x="5508723" y="4330621"/>
              <a:ext cx="1897222" cy="66997"/>
            </a:xfrm>
            <a:custGeom>
              <a:avLst/>
              <a:gdLst>
                <a:gd name="T0" fmla="*/ 0 w 2096"/>
                <a:gd name="T1" fmla="*/ 2147483647 h 1593"/>
                <a:gd name="T2" fmla="*/ 2147483647 w 2096"/>
                <a:gd name="T3" fmla="*/ 2147483647 h 1593"/>
                <a:gd name="T4" fmla="*/ 2147483647 w 2096"/>
                <a:gd name="T5" fmla="*/ 2147483647 h 1593"/>
                <a:gd name="T6" fmla="*/ 2147483647 w 2096"/>
                <a:gd name="T7" fmla="*/ 2147483647 h 1593"/>
                <a:gd name="T8" fmla="*/ 2147483647 w 2096"/>
                <a:gd name="T9" fmla="*/ 2147483647 h 1593"/>
                <a:gd name="T10" fmla="*/ 0 60000 65536"/>
                <a:gd name="T11" fmla="*/ 0 60000 65536"/>
                <a:gd name="T12" fmla="*/ 0 60000 65536"/>
                <a:gd name="T13" fmla="*/ 0 60000 65536"/>
                <a:gd name="T14" fmla="*/ 0 60000 65536"/>
                <a:gd name="T15" fmla="*/ 0 w 2096"/>
                <a:gd name="T16" fmla="*/ 0 h 1593"/>
                <a:gd name="T17" fmla="*/ 2096 w 2096"/>
                <a:gd name="T18" fmla="*/ 1593 h 1593"/>
              </a:gdLst>
              <a:ahLst/>
              <a:cxnLst>
                <a:cxn ang="T10">
                  <a:pos x="T0" y="T1"/>
                </a:cxn>
                <a:cxn ang="T11">
                  <a:pos x="T2" y="T3"/>
                </a:cxn>
                <a:cxn ang="T12">
                  <a:pos x="T4" y="T5"/>
                </a:cxn>
                <a:cxn ang="T13">
                  <a:pos x="T6" y="T7"/>
                </a:cxn>
                <a:cxn ang="T14">
                  <a:pos x="T8" y="T9"/>
                </a:cxn>
              </a:cxnLst>
              <a:rect l="T15" t="T16" r="T17" b="T18"/>
              <a:pathLst>
                <a:path w="2096" h="1593">
                  <a:moveTo>
                    <a:pt x="0" y="1516"/>
                  </a:moveTo>
                  <a:cubicBezTo>
                    <a:pt x="45" y="1488"/>
                    <a:pt x="95" y="1593"/>
                    <a:pt x="268" y="1341"/>
                  </a:cubicBezTo>
                  <a:cubicBezTo>
                    <a:pt x="442" y="1089"/>
                    <a:pt x="789" y="6"/>
                    <a:pt x="1044" y="3"/>
                  </a:cubicBezTo>
                  <a:cubicBezTo>
                    <a:pt x="1298" y="0"/>
                    <a:pt x="1621" y="1066"/>
                    <a:pt x="1796" y="1320"/>
                  </a:cubicBezTo>
                  <a:cubicBezTo>
                    <a:pt x="1971" y="1574"/>
                    <a:pt x="2034" y="1486"/>
                    <a:pt x="2096" y="1530"/>
                  </a:cubicBezTo>
                </a:path>
              </a:pathLst>
            </a:custGeom>
            <a:noFill/>
            <a:ln w="47625">
              <a:solidFill>
                <a:schemeClr val="accent1">
                  <a:lumMod val="75000"/>
                </a:schemeClr>
              </a:solidFill>
              <a:round/>
              <a:headEnd/>
              <a:tailEnd/>
            </a:ln>
          </p:spPr>
          <p:txBody>
            <a:bodyPr/>
            <a:lstStyle/>
            <a:p>
              <a:pPr>
                <a:defRPr/>
              </a:pPr>
              <a:endParaRPr lang="en-US"/>
            </a:p>
          </p:txBody>
        </p:sp>
        <p:sp>
          <p:nvSpPr>
            <p:cNvPr id="59" name="Freeform 106"/>
            <p:cNvSpPr>
              <a:spLocks/>
            </p:cNvSpPr>
            <p:nvPr/>
          </p:nvSpPr>
          <p:spPr bwMode="auto">
            <a:xfrm>
              <a:off x="5799344" y="4801697"/>
              <a:ext cx="2200123" cy="1084519"/>
            </a:xfrm>
            <a:custGeom>
              <a:avLst/>
              <a:gdLst>
                <a:gd name="T0" fmla="*/ 0 w 1218"/>
                <a:gd name="T1" fmla="*/ 2147483647 h 1353"/>
                <a:gd name="T2" fmla="*/ 2147483647 w 1218"/>
                <a:gd name="T3" fmla="*/ 2147483647 h 1353"/>
                <a:gd name="T4" fmla="*/ 2147483647 w 1218"/>
                <a:gd name="T5" fmla="*/ 2147483647 h 1353"/>
                <a:gd name="T6" fmla="*/ 2147483647 w 1218"/>
                <a:gd name="T7" fmla="*/ 2147483647 h 1353"/>
                <a:gd name="T8" fmla="*/ 2147483647 w 1218"/>
                <a:gd name="T9" fmla="*/ 2147483647 h 1353"/>
                <a:gd name="T10" fmla="*/ 0 60000 65536"/>
                <a:gd name="T11" fmla="*/ 0 60000 65536"/>
                <a:gd name="T12" fmla="*/ 0 60000 65536"/>
                <a:gd name="T13" fmla="*/ 0 60000 65536"/>
                <a:gd name="T14" fmla="*/ 0 60000 65536"/>
                <a:gd name="T15" fmla="*/ 0 w 1218"/>
                <a:gd name="T16" fmla="*/ 0 h 1353"/>
                <a:gd name="T17" fmla="*/ 1218 w 1218"/>
                <a:gd name="T18" fmla="*/ 1353 h 1353"/>
              </a:gdLst>
              <a:ahLst/>
              <a:cxnLst>
                <a:cxn ang="T10">
                  <a:pos x="T0" y="T1"/>
                </a:cxn>
                <a:cxn ang="T11">
                  <a:pos x="T2" y="T3"/>
                </a:cxn>
                <a:cxn ang="T12">
                  <a:pos x="T4" y="T5"/>
                </a:cxn>
                <a:cxn ang="T13">
                  <a:pos x="T6" y="T7"/>
                </a:cxn>
                <a:cxn ang="T14">
                  <a:pos x="T8" y="T9"/>
                </a:cxn>
              </a:cxnLst>
              <a:rect l="T15" t="T16" r="T17" b="T18"/>
              <a:pathLst>
                <a:path w="1218" h="1353">
                  <a:moveTo>
                    <a:pt x="0" y="1288"/>
                  </a:moveTo>
                  <a:cubicBezTo>
                    <a:pt x="27" y="1264"/>
                    <a:pt x="57" y="1353"/>
                    <a:pt x="160" y="1139"/>
                  </a:cubicBezTo>
                  <a:cubicBezTo>
                    <a:pt x="263" y="925"/>
                    <a:pt x="470" y="5"/>
                    <a:pt x="622" y="3"/>
                  </a:cubicBezTo>
                  <a:cubicBezTo>
                    <a:pt x="773" y="0"/>
                    <a:pt x="970" y="910"/>
                    <a:pt x="1069" y="1121"/>
                  </a:cubicBezTo>
                  <a:cubicBezTo>
                    <a:pt x="1168" y="1332"/>
                    <a:pt x="1187" y="1241"/>
                    <a:pt x="1218" y="1272"/>
                  </a:cubicBezTo>
                </a:path>
              </a:pathLst>
            </a:custGeom>
            <a:noFill/>
            <a:ln w="47625">
              <a:solidFill>
                <a:schemeClr val="accent1">
                  <a:lumMod val="75000"/>
                </a:schemeClr>
              </a:solidFill>
              <a:round/>
              <a:headEnd/>
              <a:tailEnd/>
            </a:ln>
          </p:spPr>
          <p:txBody>
            <a:bodyPr/>
            <a:lstStyle/>
            <a:p>
              <a:pPr>
                <a:defRPr/>
              </a:pPr>
              <a:endParaRPr lang="en-US"/>
            </a:p>
          </p:txBody>
        </p:sp>
        <p:sp>
          <p:nvSpPr>
            <p:cNvPr id="60" name="Freeform 107"/>
            <p:cNvSpPr>
              <a:spLocks/>
            </p:cNvSpPr>
            <p:nvPr/>
          </p:nvSpPr>
          <p:spPr bwMode="auto">
            <a:xfrm>
              <a:off x="4430152" y="5494699"/>
              <a:ext cx="1389658" cy="355923"/>
            </a:xfrm>
            <a:custGeom>
              <a:avLst/>
              <a:gdLst>
                <a:gd name="T0" fmla="*/ 0 w 2096"/>
                <a:gd name="T1" fmla="*/ 2147483647 h 1593"/>
                <a:gd name="T2" fmla="*/ 2147483647 w 2096"/>
                <a:gd name="T3" fmla="*/ 2147483647 h 1593"/>
                <a:gd name="T4" fmla="*/ 2147483647 w 2096"/>
                <a:gd name="T5" fmla="*/ 2147483647 h 1593"/>
                <a:gd name="T6" fmla="*/ 2147483647 w 2096"/>
                <a:gd name="T7" fmla="*/ 2147483647 h 1593"/>
                <a:gd name="T8" fmla="*/ 2147483647 w 2096"/>
                <a:gd name="T9" fmla="*/ 2147483647 h 1593"/>
                <a:gd name="T10" fmla="*/ 0 60000 65536"/>
                <a:gd name="T11" fmla="*/ 0 60000 65536"/>
                <a:gd name="T12" fmla="*/ 0 60000 65536"/>
                <a:gd name="T13" fmla="*/ 0 60000 65536"/>
                <a:gd name="T14" fmla="*/ 0 60000 65536"/>
                <a:gd name="T15" fmla="*/ 0 w 2096"/>
                <a:gd name="T16" fmla="*/ 0 h 1593"/>
                <a:gd name="T17" fmla="*/ 2096 w 2096"/>
                <a:gd name="T18" fmla="*/ 1593 h 1593"/>
              </a:gdLst>
              <a:ahLst/>
              <a:cxnLst>
                <a:cxn ang="T10">
                  <a:pos x="T0" y="T1"/>
                </a:cxn>
                <a:cxn ang="T11">
                  <a:pos x="T2" y="T3"/>
                </a:cxn>
                <a:cxn ang="T12">
                  <a:pos x="T4" y="T5"/>
                </a:cxn>
                <a:cxn ang="T13">
                  <a:pos x="T6" y="T7"/>
                </a:cxn>
                <a:cxn ang="T14">
                  <a:pos x="T8" y="T9"/>
                </a:cxn>
              </a:cxnLst>
              <a:rect l="T15" t="T16" r="T17" b="T18"/>
              <a:pathLst>
                <a:path w="2096" h="1593">
                  <a:moveTo>
                    <a:pt x="0" y="1516"/>
                  </a:moveTo>
                  <a:cubicBezTo>
                    <a:pt x="45" y="1488"/>
                    <a:pt x="95" y="1593"/>
                    <a:pt x="268" y="1341"/>
                  </a:cubicBezTo>
                  <a:cubicBezTo>
                    <a:pt x="442" y="1089"/>
                    <a:pt x="789" y="6"/>
                    <a:pt x="1044" y="3"/>
                  </a:cubicBezTo>
                  <a:cubicBezTo>
                    <a:pt x="1298" y="0"/>
                    <a:pt x="1621" y="1066"/>
                    <a:pt x="1796" y="1320"/>
                  </a:cubicBezTo>
                  <a:cubicBezTo>
                    <a:pt x="1971" y="1574"/>
                    <a:pt x="2034" y="1486"/>
                    <a:pt x="2096" y="1530"/>
                  </a:cubicBezTo>
                </a:path>
              </a:pathLst>
            </a:custGeom>
            <a:noFill/>
            <a:ln w="47625">
              <a:solidFill>
                <a:schemeClr val="accent1">
                  <a:lumMod val="75000"/>
                </a:schemeClr>
              </a:solidFill>
              <a:round/>
              <a:headEnd/>
              <a:tailEnd/>
            </a:ln>
          </p:spPr>
          <p:txBody>
            <a:bodyPr/>
            <a:lstStyle/>
            <a:p>
              <a:pPr>
                <a:defRPr/>
              </a:pPr>
              <a:endParaRPr lang="en-US"/>
            </a:p>
          </p:txBody>
        </p:sp>
        <p:sp>
          <p:nvSpPr>
            <p:cNvPr id="61" name="Freeform 108"/>
            <p:cNvSpPr>
              <a:spLocks/>
            </p:cNvSpPr>
            <p:nvPr/>
          </p:nvSpPr>
          <p:spPr bwMode="auto">
            <a:xfrm>
              <a:off x="2827644" y="5706160"/>
              <a:ext cx="1602508" cy="136088"/>
            </a:xfrm>
            <a:custGeom>
              <a:avLst/>
              <a:gdLst>
                <a:gd name="T0" fmla="*/ 0 w 2096"/>
                <a:gd name="T1" fmla="*/ 2147483647 h 1593"/>
                <a:gd name="T2" fmla="*/ 2147483647 w 2096"/>
                <a:gd name="T3" fmla="*/ 2147483647 h 1593"/>
                <a:gd name="T4" fmla="*/ 2147483647 w 2096"/>
                <a:gd name="T5" fmla="*/ 2147483647 h 1593"/>
                <a:gd name="T6" fmla="*/ 2147483647 w 2096"/>
                <a:gd name="T7" fmla="*/ 2147483647 h 1593"/>
                <a:gd name="T8" fmla="*/ 2147483647 w 2096"/>
                <a:gd name="T9" fmla="*/ 2147483647 h 1593"/>
                <a:gd name="T10" fmla="*/ 0 60000 65536"/>
                <a:gd name="T11" fmla="*/ 0 60000 65536"/>
                <a:gd name="T12" fmla="*/ 0 60000 65536"/>
                <a:gd name="T13" fmla="*/ 0 60000 65536"/>
                <a:gd name="T14" fmla="*/ 0 60000 65536"/>
                <a:gd name="T15" fmla="*/ 0 w 2096"/>
                <a:gd name="T16" fmla="*/ 0 h 1593"/>
                <a:gd name="T17" fmla="*/ 2096 w 2096"/>
                <a:gd name="T18" fmla="*/ 1593 h 1593"/>
              </a:gdLst>
              <a:ahLst/>
              <a:cxnLst>
                <a:cxn ang="T10">
                  <a:pos x="T0" y="T1"/>
                </a:cxn>
                <a:cxn ang="T11">
                  <a:pos x="T2" y="T3"/>
                </a:cxn>
                <a:cxn ang="T12">
                  <a:pos x="T4" y="T5"/>
                </a:cxn>
                <a:cxn ang="T13">
                  <a:pos x="T6" y="T7"/>
                </a:cxn>
                <a:cxn ang="T14">
                  <a:pos x="T8" y="T9"/>
                </a:cxn>
              </a:cxnLst>
              <a:rect l="T15" t="T16" r="T17" b="T18"/>
              <a:pathLst>
                <a:path w="2096" h="1593">
                  <a:moveTo>
                    <a:pt x="0" y="1516"/>
                  </a:moveTo>
                  <a:cubicBezTo>
                    <a:pt x="45" y="1488"/>
                    <a:pt x="95" y="1593"/>
                    <a:pt x="268" y="1341"/>
                  </a:cubicBezTo>
                  <a:cubicBezTo>
                    <a:pt x="442" y="1089"/>
                    <a:pt x="789" y="6"/>
                    <a:pt x="1044" y="3"/>
                  </a:cubicBezTo>
                  <a:cubicBezTo>
                    <a:pt x="1298" y="0"/>
                    <a:pt x="1621" y="1066"/>
                    <a:pt x="1796" y="1320"/>
                  </a:cubicBezTo>
                  <a:cubicBezTo>
                    <a:pt x="1971" y="1574"/>
                    <a:pt x="2034" y="1486"/>
                    <a:pt x="2096" y="1530"/>
                  </a:cubicBezTo>
                </a:path>
              </a:pathLst>
            </a:custGeom>
            <a:noFill/>
            <a:ln w="47625">
              <a:solidFill>
                <a:schemeClr val="accent1">
                  <a:lumMod val="75000"/>
                </a:schemeClr>
              </a:solidFill>
              <a:round/>
              <a:headEnd/>
              <a:tailEnd/>
            </a:ln>
          </p:spPr>
          <p:txBody>
            <a:bodyPr/>
            <a:lstStyle/>
            <a:p>
              <a:pPr>
                <a:defRPr/>
              </a:pPr>
              <a:endParaRPr lang="en-US"/>
            </a:p>
          </p:txBody>
        </p:sp>
        <p:sp>
          <p:nvSpPr>
            <p:cNvPr id="91193" name="TextBox 65"/>
            <p:cNvSpPr txBox="1">
              <a:spLocks noChangeArrowheads="1"/>
            </p:cNvSpPr>
            <p:nvPr/>
          </p:nvSpPr>
          <p:spPr bwMode="auto">
            <a:xfrm rot="-4048791">
              <a:off x="2624899" y="2128422"/>
              <a:ext cx="6527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bloom</a:t>
              </a:r>
            </a:p>
          </p:txBody>
        </p:sp>
        <p:sp>
          <p:nvSpPr>
            <p:cNvPr id="91194" name="TextBox 66"/>
            <p:cNvSpPr txBox="1">
              <a:spLocks noChangeArrowheads="1"/>
            </p:cNvSpPr>
            <p:nvPr/>
          </p:nvSpPr>
          <p:spPr bwMode="auto">
            <a:xfrm rot="-3376134">
              <a:off x="3514056" y="2128422"/>
              <a:ext cx="10207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berry sizing</a:t>
              </a:r>
            </a:p>
          </p:txBody>
        </p:sp>
        <p:sp>
          <p:nvSpPr>
            <p:cNvPr id="91195" name="TextBox 67"/>
            <p:cNvSpPr txBox="1">
              <a:spLocks noChangeArrowheads="1"/>
            </p:cNvSpPr>
            <p:nvPr/>
          </p:nvSpPr>
          <p:spPr bwMode="auto">
            <a:xfrm rot="-2882984">
              <a:off x="5735741" y="2126039"/>
              <a:ext cx="788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ripening</a:t>
              </a:r>
            </a:p>
          </p:txBody>
        </p:sp>
        <p:sp>
          <p:nvSpPr>
            <p:cNvPr id="65" name="TextBox 64"/>
            <p:cNvSpPr txBox="1"/>
            <p:nvPr/>
          </p:nvSpPr>
          <p:spPr>
            <a:xfrm>
              <a:off x="6947501" y="3260759"/>
              <a:ext cx="1592275" cy="831185"/>
            </a:xfrm>
            <a:prstGeom prst="rect">
              <a:avLst/>
            </a:prstGeom>
            <a:noFill/>
          </p:spPr>
          <p:txBody>
            <a:bodyPr wrap="none">
              <a:spAutoFit/>
            </a:bodyPr>
            <a:lstStyle/>
            <a:p>
              <a:pPr>
                <a:defRPr/>
              </a:pPr>
              <a:r>
                <a:rPr lang="en-US" b="1" dirty="0">
                  <a:solidFill>
                    <a:srgbClr val="FF0000"/>
                  </a:solidFill>
                </a:rPr>
                <a:t>Warm year</a:t>
              </a:r>
            </a:p>
            <a:p>
              <a:pPr>
                <a:defRPr/>
              </a:pPr>
              <a:r>
                <a:rPr lang="en-US" b="1" dirty="0">
                  <a:solidFill>
                    <a:schemeClr val="accent1">
                      <a:lumMod val="75000"/>
                    </a:schemeClr>
                  </a:solidFill>
                </a:rPr>
                <a:t>Cool year</a:t>
              </a:r>
            </a:p>
          </p:txBody>
        </p:sp>
        <p:sp>
          <p:nvSpPr>
            <p:cNvPr id="91197" name="TextBox 65"/>
            <p:cNvSpPr txBox="1">
              <a:spLocks noChangeArrowheads="1"/>
            </p:cNvSpPr>
            <p:nvPr/>
          </p:nvSpPr>
          <p:spPr bwMode="auto">
            <a:xfrm>
              <a:off x="4129399" y="6172200"/>
              <a:ext cx="634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Date</a:t>
              </a:r>
            </a:p>
          </p:txBody>
        </p:sp>
      </p:grpSp>
      <p:pic>
        <p:nvPicPr>
          <p:cNvPr id="91140" name="Picture 13" descr="adult GBM 00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3750" y="3478213"/>
            <a:ext cx="542925" cy="7683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1141" name="Picture 1" descr="Grape berry moth"/>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3750" y="2420938"/>
            <a:ext cx="550863"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03971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latin typeface="Arial Black" charset="0"/>
                <a:ea typeface="ＭＳ Ｐゴシック" charset="0"/>
                <a:cs typeface="ＭＳ Ｐゴシック" charset="0"/>
              </a:rPr>
              <a:t>Timing Example: Grape Berry Moth</a:t>
            </a:r>
          </a:p>
        </p:txBody>
      </p:sp>
      <p:sp>
        <p:nvSpPr>
          <p:cNvPr id="3" name="Content Placeholder 2"/>
          <p:cNvSpPr>
            <a:spLocks noGrp="1"/>
          </p:cNvSpPr>
          <p:nvPr>
            <p:ph idx="1"/>
          </p:nvPr>
        </p:nvSpPr>
        <p:spPr>
          <a:xfrm>
            <a:off x="0" y="1768475"/>
            <a:ext cx="2627313" cy="4587875"/>
          </a:xfrm>
        </p:spPr>
        <p:txBody>
          <a:bodyPr>
            <a:normAutofit/>
          </a:bodyPr>
          <a:lstStyle/>
          <a:p>
            <a:pPr>
              <a:defRPr/>
            </a:pPr>
            <a:r>
              <a:rPr lang="en-US" dirty="0" smtClean="0"/>
              <a:t>Spray by responding to trapping, and you’ll be misled</a:t>
            </a:r>
          </a:p>
        </p:txBody>
      </p:sp>
      <p:pic>
        <p:nvPicPr>
          <p:cNvPr id="92163" name="Picture 12" descr="Grape berry moth chart"/>
          <p:cNvPicPr>
            <a:picLocks noChangeAspect="1" noChangeArrowheads="1"/>
          </p:cNvPicPr>
          <p:nvPr/>
        </p:nvPicPr>
        <p:blipFill>
          <a:blip r:embed="rId3" cstate="email">
            <a:extLst>
              <a:ext uri="{28A0092B-C50C-407E-A947-70E740481C1C}">
                <a14:useLocalDpi xmlns:a14="http://schemas.microsoft.com/office/drawing/2010/main"/>
              </a:ext>
            </a:extLst>
          </a:blip>
          <a:srcRect t="1550" r="27376" b="19624"/>
          <a:stretch>
            <a:fillRect/>
          </a:stretch>
        </p:blipFill>
        <p:spPr bwMode="auto">
          <a:xfrm>
            <a:off x="4445000" y="3841750"/>
            <a:ext cx="42068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63" descr="Grape berry moth chart"/>
          <p:cNvPicPr>
            <a:picLocks noChangeAspect="1" noChangeArrowheads="1"/>
          </p:cNvPicPr>
          <p:nvPr/>
        </p:nvPicPr>
        <p:blipFill>
          <a:blip r:embed="rId4" cstate="email">
            <a:extLst>
              <a:ext uri="{28A0092B-C50C-407E-A947-70E740481C1C}">
                <a14:useLocalDpi xmlns:a14="http://schemas.microsoft.com/office/drawing/2010/main"/>
              </a:ext>
            </a:extLst>
          </a:blip>
          <a:srcRect l="2805" t="6602" r="16821" b="23349"/>
          <a:stretch>
            <a:fillRect/>
          </a:stretch>
        </p:blipFill>
        <p:spPr bwMode="auto">
          <a:xfrm>
            <a:off x="4445000" y="1768475"/>
            <a:ext cx="42656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81" descr="P810003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16525" y="4030663"/>
            <a:ext cx="1257300" cy="12922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66" name="Picture 13" descr="adult GBM 00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08825" y="1263650"/>
            <a:ext cx="1409700" cy="19970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167" name="TextBox 83"/>
          <p:cNvSpPr txBox="1">
            <a:spLocks noChangeArrowheads="1"/>
          </p:cNvSpPr>
          <p:nvPr/>
        </p:nvSpPr>
        <p:spPr bwMode="auto">
          <a:xfrm rot="-5400000">
            <a:off x="1920875" y="3533775"/>
            <a:ext cx="5113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t>% cluster infestation                 moths/trap     </a:t>
            </a:r>
          </a:p>
        </p:txBody>
      </p:sp>
    </p:spTree>
    <p:extLst>
      <p:ext uri="{BB962C8B-B14F-4D97-AF65-F5344CB8AC3E}">
        <p14:creationId xmlns:p14="http://schemas.microsoft.com/office/powerpoint/2010/main" val="3819023729"/>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latin typeface="Arial Black" charset="0"/>
                <a:ea typeface="ＭＳ Ｐゴシック" charset="0"/>
                <a:cs typeface="ＭＳ Ｐゴシック" charset="0"/>
              </a:rPr>
              <a:t>Timing Example: Grape Berry Moth</a:t>
            </a:r>
          </a:p>
        </p:txBody>
      </p:sp>
      <p:sp>
        <p:nvSpPr>
          <p:cNvPr id="3" name="Content Placeholder 2"/>
          <p:cNvSpPr>
            <a:spLocks noGrp="1"/>
          </p:cNvSpPr>
          <p:nvPr>
            <p:ph idx="1"/>
          </p:nvPr>
        </p:nvSpPr>
        <p:spPr>
          <a:xfrm>
            <a:off x="0" y="1768475"/>
            <a:ext cx="2627313" cy="4587875"/>
          </a:xfrm>
        </p:spPr>
        <p:txBody>
          <a:bodyPr>
            <a:normAutofit/>
          </a:bodyPr>
          <a:lstStyle/>
          <a:p>
            <a:pPr>
              <a:defRPr/>
            </a:pPr>
            <a:r>
              <a:rPr lang="en-US" dirty="0" smtClean="0"/>
              <a:t>That’s why we suggest Growing Degree Day model.</a:t>
            </a:r>
          </a:p>
        </p:txBody>
      </p:sp>
      <p:pic>
        <p:nvPicPr>
          <p:cNvPr id="94211" name="Picture 3" descr="Grape berry moth char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7313" y="1768475"/>
            <a:ext cx="650081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789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Black" charset="0"/>
                <a:ea typeface="ＭＳ Ｐゴシック" charset="0"/>
                <a:cs typeface="ＭＳ Ｐゴシック" charset="0"/>
              </a:rPr>
              <a:t>Types of </a:t>
            </a:r>
            <a:r>
              <a:rPr lang="en-US" dirty="0" smtClean="0">
                <a:latin typeface="Arial Black" charset="0"/>
                <a:ea typeface="ＭＳ Ｐゴシック" charset="0"/>
                <a:cs typeface="ＭＳ Ｐゴシック" charset="0"/>
              </a:rPr>
              <a:t>Fungicides</a:t>
            </a:r>
            <a:endParaRPr lang="en-US" dirty="0">
              <a:latin typeface="Arial Black" charset="0"/>
              <a:ea typeface="ＭＳ Ｐゴシック" charset="0"/>
              <a:cs typeface="ＭＳ Ｐゴシック" charset="0"/>
            </a:endParaRPr>
          </a:p>
        </p:txBody>
      </p:sp>
      <p:sp>
        <p:nvSpPr>
          <p:cNvPr id="5" name="Rectangle 3"/>
          <p:cNvSpPr>
            <a:spLocks noGrp="1" noChangeArrowheads="1"/>
          </p:cNvSpPr>
          <p:nvPr>
            <p:ph idx="1"/>
          </p:nvPr>
        </p:nvSpPr>
        <p:spPr>
          <a:xfrm>
            <a:off x="457200" y="1360488"/>
            <a:ext cx="8229600" cy="4927600"/>
          </a:xfrm>
        </p:spPr>
        <p:txBody>
          <a:bodyPr>
            <a:normAutofit/>
          </a:bodyPr>
          <a:lstStyle/>
          <a:p>
            <a:pPr eaLnBrk="1" hangingPunct="1">
              <a:defRPr/>
            </a:pPr>
            <a:r>
              <a:rPr lang="en-US" b="1" dirty="0" smtClean="0">
                <a:solidFill>
                  <a:schemeClr val="tx1"/>
                </a:solidFill>
              </a:rPr>
              <a:t>Protectants</a:t>
            </a:r>
          </a:p>
          <a:p>
            <a:pPr lvl="1" eaLnBrk="1" hangingPunct="1">
              <a:defRPr/>
            </a:pPr>
            <a:r>
              <a:rPr lang="en-US" dirty="0">
                <a:solidFill>
                  <a:schemeClr val="accent6">
                    <a:lumMod val="75000"/>
                  </a:schemeClr>
                </a:solidFill>
              </a:rPr>
              <a:t>Salts and mineral oils (NC</a:t>
            </a:r>
            <a:r>
              <a:rPr lang="en-US" dirty="0" smtClean="0">
                <a:solidFill>
                  <a:schemeClr val="accent6">
                    <a:lumMod val="75000"/>
                  </a:schemeClr>
                </a:solidFill>
              </a:rPr>
              <a:t>)</a:t>
            </a:r>
          </a:p>
          <a:p>
            <a:pPr lvl="1" eaLnBrk="1" hangingPunct="1">
              <a:defRPr/>
            </a:pPr>
            <a:r>
              <a:rPr lang="en-US" dirty="0" smtClean="0">
                <a:solidFill>
                  <a:schemeClr val="accent6">
                    <a:lumMod val="75000"/>
                  </a:schemeClr>
                </a:solidFill>
              </a:rPr>
              <a:t>Copper formulations (M1)</a:t>
            </a:r>
          </a:p>
          <a:p>
            <a:pPr lvl="1" eaLnBrk="1" hangingPunct="1">
              <a:defRPr/>
            </a:pPr>
            <a:r>
              <a:rPr lang="en-US" dirty="0" smtClean="0">
                <a:solidFill>
                  <a:schemeClr val="accent6">
                    <a:lumMod val="75000"/>
                  </a:schemeClr>
                </a:solidFill>
              </a:rPr>
              <a:t>Sulfur and Lime sulfur (M2)</a:t>
            </a:r>
          </a:p>
          <a:p>
            <a:pPr lvl="1" eaLnBrk="1" hangingPunct="1">
              <a:defRPr/>
            </a:pPr>
            <a:r>
              <a:rPr lang="en-US" dirty="0">
                <a:solidFill>
                  <a:srgbClr val="FF0000"/>
                </a:solidFill>
              </a:rPr>
              <a:t>EBDCs, </a:t>
            </a:r>
            <a:r>
              <a:rPr lang="en-US" dirty="0" smtClean="0">
                <a:solidFill>
                  <a:srgbClr val="FF0000"/>
                </a:solidFill>
              </a:rPr>
              <a:t>etc. (</a:t>
            </a:r>
            <a:r>
              <a:rPr lang="en-US" dirty="0">
                <a:solidFill>
                  <a:srgbClr val="FF0000"/>
                </a:solidFill>
              </a:rPr>
              <a:t>M3</a:t>
            </a:r>
            <a:r>
              <a:rPr lang="en-US" dirty="0" smtClean="0">
                <a:solidFill>
                  <a:srgbClr val="FF0000"/>
                </a:solidFill>
              </a:rPr>
              <a:t>)</a:t>
            </a:r>
            <a:endParaRPr lang="en-US" dirty="0" smtClean="0">
              <a:solidFill>
                <a:schemeClr val="accent5">
                  <a:lumMod val="75000"/>
                </a:schemeClr>
              </a:solidFill>
            </a:endParaRPr>
          </a:p>
          <a:p>
            <a:pPr lvl="1" eaLnBrk="1" hangingPunct="1">
              <a:defRPr/>
            </a:pPr>
            <a:r>
              <a:rPr lang="en-US" dirty="0" err="1" smtClean="0">
                <a:solidFill>
                  <a:schemeClr val="accent5">
                    <a:lumMod val="75000"/>
                  </a:schemeClr>
                </a:solidFill>
              </a:rPr>
              <a:t>Captan</a:t>
            </a:r>
            <a:r>
              <a:rPr lang="en-US" dirty="0" smtClean="0">
                <a:solidFill>
                  <a:schemeClr val="accent5">
                    <a:lumMod val="75000"/>
                  </a:schemeClr>
                </a:solidFill>
              </a:rPr>
              <a:t> </a:t>
            </a:r>
            <a:r>
              <a:rPr lang="en-US" dirty="0">
                <a:solidFill>
                  <a:schemeClr val="accent5">
                    <a:lumMod val="75000"/>
                  </a:schemeClr>
                </a:solidFill>
              </a:rPr>
              <a:t>(M4</a:t>
            </a:r>
            <a:r>
              <a:rPr lang="en-US" dirty="0" smtClean="0">
                <a:solidFill>
                  <a:schemeClr val="accent5">
                    <a:lumMod val="75000"/>
                  </a:schemeClr>
                </a:solidFill>
              </a:rPr>
              <a:t>)</a:t>
            </a:r>
          </a:p>
          <a:p>
            <a:pPr lvl="1" eaLnBrk="1" hangingPunct="1">
              <a:defRPr/>
            </a:pPr>
            <a:r>
              <a:rPr lang="en-US" dirty="0" err="1" smtClean="0">
                <a:solidFill>
                  <a:schemeClr val="accent5">
                    <a:lumMod val="75000"/>
                  </a:schemeClr>
                </a:solidFill>
              </a:rPr>
              <a:t>Chlorothalonil</a:t>
            </a:r>
            <a:r>
              <a:rPr lang="en-US" dirty="0" smtClean="0">
                <a:solidFill>
                  <a:schemeClr val="accent5">
                    <a:lumMod val="75000"/>
                  </a:schemeClr>
                </a:solidFill>
              </a:rPr>
              <a:t> (M5)</a:t>
            </a:r>
            <a:endParaRPr lang="en-US" dirty="0">
              <a:solidFill>
                <a:schemeClr val="accent5">
                  <a:lumMod val="75000"/>
                </a:schemeClr>
              </a:solidFill>
            </a:endParaRPr>
          </a:p>
          <a:p>
            <a:pPr lvl="1" eaLnBrk="1" hangingPunct="1">
              <a:defRPr/>
            </a:pPr>
            <a:r>
              <a:rPr lang="en-US" dirty="0" err="1" smtClean="0">
                <a:solidFill>
                  <a:srgbClr val="008000"/>
                </a:solidFill>
              </a:rPr>
              <a:t>Biologicals</a:t>
            </a:r>
            <a:endParaRPr lang="en-US" dirty="0" smtClean="0">
              <a:solidFill>
                <a:srgbClr val="008000"/>
              </a:solidFill>
            </a:endParaRPr>
          </a:p>
        </p:txBody>
      </p:sp>
    </p:spTree>
    <p:extLst>
      <p:ext uri="{BB962C8B-B14F-4D97-AF65-F5344CB8AC3E}">
        <p14:creationId xmlns:p14="http://schemas.microsoft.com/office/powerpoint/2010/main" val="990762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latin typeface="Arial Black" charset="0"/>
                <a:ea typeface="ＭＳ Ｐゴシック" charset="0"/>
                <a:cs typeface="ＭＳ Ｐゴシック" charset="0"/>
              </a:rPr>
              <a:t>Timing Example: Grape Berry Moth</a:t>
            </a:r>
          </a:p>
        </p:txBody>
      </p:sp>
      <p:pic>
        <p:nvPicPr>
          <p:cNvPr id="96257" name="Picture 5" descr="Enviro-weathe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descr="#"/>
          <p:cNvGrpSpPr>
            <a:grpSpLocks/>
          </p:cNvGrpSpPr>
          <p:nvPr/>
        </p:nvGrpSpPr>
        <p:grpSpPr bwMode="auto">
          <a:xfrm>
            <a:off x="1404938" y="1360488"/>
            <a:ext cx="933450" cy="1427162"/>
            <a:chOff x="1404825" y="1359800"/>
            <a:chExt cx="932803" cy="1427229"/>
          </a:xfrm>
        </p:grpSpPr>
        <p:sp>
          <p:nvSpPr>
            <p:cNvPr id="4" name="Up Arrow 3"/>
            <p:cNvSpPr/>
            <p:nvPr/>
          </p:nvSpPr>
          <p:spPr>
            <a:xfrm>
              <a:off x="1404825" y="1561421"/>
              <a:ext cx="932803" cy="1225608"/>
            </a:xfrm>
            <a:prstGeom prst="upArrow">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1663408" y="1359800"/>
              <a:ext cx="393427" cy="201621"/>
            </a:xfrm>
            <a:prstGeom prst="rect">
              <a:avLst/>
            </a:prstGeom>
            <a:solidFill>
              <a:srgbClr val="FF0000">
                <a:alpha val="5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955262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smtClean="0"/>
              <a:t>Enviro-weather</a:t>
            </a:r>
            <a:endParaRPr lang="en-US" dirty="0"/>
          </a:p>
        </p:txBody>
      </p:sp>
      <p:pic>
        <p:nvPicPr>
          <p:cNvPr id="98305" name="Picture 1" descr="Enviro-weathe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8069263" cy="656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descr="Rectangle shape"/>
          <p:cNvSpPr/>
          <p:nvPr/>
        </p:nvSpPr>
        <p:spPr>
          <a:xfrm>
            <a:off x="8069263" y="0"/>
            <a:ext cx="1074737" cy="7146925"/>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 name="Group 5" descr="#"/>
          <p:cNvGrpSpPr>
            <a:grpSpLocks/>
          </p:cNvGrpSpPr>
          <p:nvPr/>
        </p:nvGrpSpPr>
        <p:grpSpPr bwMode="auto">
          <a:xfrm>
            <a:off x="258763" y="3449638"/>
            <a:ext cx="2055812" cy="933450"/>
            <a:chOff x="258488" y="3450047"/>
            <a:chExt cx="2056635" cy="932803"/>
          </a:xfrm>
        </p:grpSpPr>
        <p:sp>
          <p:nvSpPr>
            <p:cNvPr id="4" name="Up Arrow 3"/>
            <p:cNvSpPr/>
            <p:nvPr/>
          </p:nvSpPr>
          <p:spPr>
            <a:xfrm rot="16200000">
              <a:off x="1236496" y="3304223"/>
              <a:ext cx="932803" cy="1224452"/>
            </a:xfrm>
            <a:prstGeom prst="upArrow">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258488" y="3775258"/>
              <a:ext cx="730542" cy="236374"/>
            </a:xfrm>
            <a:prstGeom prst="rect">
              <a:avLst/>
            </a:prstGeom>
            <a:solidFill>
              <a:srgbClr val="FF0000">
                <a:alpha val="47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433702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Enviro-weather</a:t>
            </a:r>
            <a:endParaRPr lang="en-US" dirty="0"/>
          </a:p>
        </p:txBody>
      </p:sp>
      <p:pic>
        <p:nvPicPr>
          <p:cNvPr id="99329" name="Picture 3" descr="Enviro-weathe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8069263" cy="727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descr="Rectangle shape"/>
          <p:cNvSpPr/>
          <p:nvPr/>
        </p:nvSpPr>
        <p:spPr>
          <a:xfrm>
            <a:off x="8069263" y="0"/>
            <a:ext cx="1074737" cy="7146925"/>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Up Arrow 5" descr="Arrow"/>
          <p:cNvSpPr/>
          <p:nvPr/>
        </p:nvSpPr>
        <p:spPr>
          <a:xfrm rot="16200000">
            <a:off x="1607344" y="4236244"/>
            <a:ext cx="931862" cy="1225550"/>
          </a:xfrm>
          <a:prstGeom prst="upArrow">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descr="Rectangle shape"/>
          <p:cNvSpPr/>
          <p:nvPr/>
        </p:nvSpPr>
        <p:spPr>
          <a:xfrm>
            <a:off x="347663" y="4697413"/>
            <a:ext cx="1112837" cy="236537"/>
          </a:xfrm>
          <a:prstGeom prst="rect">
            <a:avLst/>
          </a:prstGeom>
          <a:solidFill>
            <a:srgbClr val="FF0000">
              <a:alpha val="47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18406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Enviro-weather</a:t>
            </a:r>
            <a:endParaRPr lang="en-US" dirty="0"/>
          </a:p>
        </p:txBody>
      </p:sp>
      <p:pic>
        <p:nvPicPr>
          <p:cNvPr id="100353" name="Picture 7" descr="Enviro-weathe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8069263" cy="782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descr="Rectangle shape"/>
          <p:cNvSpPr/>
          <p:nvPr/>
        </p:nvSpPr>
        <p:spPr>
          <a:xfrm>
            <a:off x="8069263" y="0"/>
            <a:ext cx="1074737" cy="7146925"/>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 name="Group 2" descr="#"/>
          <p:cNvGrpSpPr>
            <a:grpSpLocks/>
          </p:cNvGrpSpPr>
          <p:nvPr/>
        </p:nvGrpSpPr>
        <p:grpSpPr bwMode="auto">
          <a:xfrm>
            <a:off x="1270000" y="1404938"/>
            <a:ext cx="3033713" cy="931862"/>
            <a:chOff x="1258722" y="1314872"/>
            <a:chExt cx="3034359" cy="932803"/>
          </a:xfrm>
        </p:grpSpPr>
        <p:sp>
          <p:nvSpPr>
            <p:cNvPr id="6" name="Up Arrow 5"/>
            <p:cNvSpPr/>
            <p:nvPr/>
          </p:nvSpPr>
          <p:spPr>
            <a:xfrm rot="16200000">
              <a:off x="3214568" y="1169161"/>
              <a:ext cx="932803" cy="1224224"/>
            </a:xfrm>
            <a:prstGeom prst="upArrow">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1258722" y="1662885"/>
              <a:ext cx="1810135" cy="236777"/>
            </a:xfrm>
            <a:prstGeom prst="rect">
              <a:avLst/>
            </a:prstGeom>
            <a:solidFill>
              <a:srgbClr val="FF0000">
                <a:alpha val="47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9" name="Group 8" descr="#"/>
          <p:cNvGrpSpPr>
            <a:grpSpLocks/>
          </p:cNvGrpSpPr>
          <p:nvPr/>
        </p:nvGrpSpPr>
        <p:grpSpPr bwMode="auto">
          <a:xfrm>
            <a:off x="1292225" y="1685925"/>
            <a:ext cx="3035300" cy="931863"/>
            <a:chOff x="1258722" y="1314872"/>
            <a:chExt cx="3034359" cy="932803"/>
          </a:xfrm>
        </p:grpSpPr>
        <p:sp>
          <p:nvSpPr>
            <p:cNvPr id="10" name="Up Arrow 9"/>
            <p:cNvSpPr/>
            <p:nvPr/>
          </p:nvSpPr>
          <p:spPr>
            <a:xfrm rot="16200000">
              <a:off x="3214094" y="1168689"/>
              <a:ext cx="932803" cy="1225170"/>
            </a:xfrm>
            <a:prstGeom prst="upArrow">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1258722" y="1662886"/>
              <a:ext cx="1809189" cy="236776"/>
            </a:xfrm>
            <a:prstGeom prst="rect">
              <a:avLst/>
            </a:prstGeom>
            <a:solidFill>
              <a:srgbClr val="FF0000">
                <a:alpha val="47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2" name="Group 11" descr="#"/>
          <p:cNvGrpSpPr>
            <a:grpSpLocks/>
          </p:cNvGrpSpPr>
          <p:nvPr/>
        </p:nvGrpSpPr>
        <p:grpSpPr bwMode="auto">
          <a:xfrm>
            <a:off x="1871663" y="2270125"/>
            <a:ext cx="3035300" cy="933450"/>
            <a:chOff x="1258722" y="1314872"/>
            <a:chExt cx="3034359" cy="932803"/>
          </a:xfrm>
        </p:grpSpPr>
        <p:sp>
          <p:nvSpPr>
            <p:cNvPr id="13" name="Up Arrow 12"/>
            <p:cNvSpPr/>
            <p:nvPr/>
          </p:nvSpPr>
          <p:spPr>
            <a:xfrm rot="16200000">
              <a:off x="3214094" y="1168688"/>
              <a:ext cx="932803" cy="1225170"/>
            </a:xfrm>
            <a:prstGeom prst="upArrow">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1258722" y="1663880"/>
              <a:ext cx="1809189" cy="234787"/>
            </a:xfrm>
            <a:prstGeom prst="rect">
              <a:avLst/>
            </a:prstGeom>
            <a:solidFill>
              <a:srgbClr val="FF0000">
                <a:alpha val="47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5" name="Group 14" descr="#"/>
          <p:cNvGrpSpPr>
            <a:grpSpLocks/>
          </p:cNvGrpSpPr>
          <p:nvPr/>
        </p:nvGrpSpPr>
        <p:grpSpPr bwMode="auto">
          <a:xfrm>
            <a:off x="1905000" y="2551113"/>
            <a:ext cx="3035300" cy="933450"/>
            <a:chOff x="1258722" y="1314872"/>
            <a:chExt cx="3034359" cy="932803"/>
          </a:xfrm>
        </p:grpSpPr>
        <p:sp>
          <p:nvSpPr>
            <p:cNvPr id="16" name="Up Arrow 15"/>
            <p:cNvSpPr/>
            <p:nvPr/>
          </p:nvSpPr>
          <p:spPr>
            <a:xfrm rot="16200000">
              <a:off x="3214094" y="1168688"/>
              <a:ext cx="932803" cy="1225170"/>
            </a:xfrm>
            <a:prstGeom prst="upArrow">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1258722" y="1663880"/>
              <a:ext cx="1809189" cy="234787"/>
            </a:xfrm>
            <a:prstGeom prst="rect">
              <a:avLst/>
            </a:prstGeom>
            <a:solidFill>
              <a:srgbClr val="FF0000">
                <a:alpha val="47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8" name="Group 17" descr="#"/>
          <p:cNvGrpSpPr>
            <a:grpSpLocks/>
          </p:cNvGrpSpPr>
          <p:nvPr/>
        </p:nvGrpSpPr>
        <p:grpSpPr bwMode="auto">
          <a:xfrm>
            <a:off x="758825" y="2833688"/>
            <a:ext cx="1962150" cy="931862"/>
            <a:chOff x="2331266" y="1314872"/>
            <a:chExt cx="1961815" cy="932803"/>
          </a:xfrm>
        </p:grpSpPr>
        <p:sp>
          <p:nvSpPr>
            <p:cNvPr id="19" name="Up Arrow 18"/>
            <p:cNvSpPr/>
            <p:nvPr/>
          </p:nvSpPr>
          <p:spPr>
            <a:xfrm rot="16200000">
              <a:off x="3214009" y="1168603"/>
              <a:ext cx="932803" cy="1225341"/>
            </a:xfrm>
            <a:prstGeom prst="upArrow">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2331266" y="1662885"/>
              <a:ext cx="736474" cy="236777"/>
            </a:xfrm>
            <a:prstGeom prst="rect">
              <a:avLst/>
            </a:prstGeom>
            <a:solidFill>
              <a:srgbClr val="FF0000">
                <a:alpha val="47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826698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Enviro-weather</a:t>
            </a:r>
            <a:endParaRPr lang="en-US" dirty="0"/>
          </a:p>
        </p:txBody>
      </p:sp>
      <p:pic>
        <p:nvPicPr>
          <p:cNvPr id="101377" name="Picture 1" descr="Enviro-weather chart"/>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descr="#"/>
          <p:cNvGrpSpPr>
            <a:grpSpLocks/>
          </p:cNvGrpSpPr>
          <p:nvPr/>
        </p:nvGrpSpPr>
        <p:grpSpPr bwMode="auto">
          <a:xfrm>
            <a:off x="90488" y="-55563"/>
            <a:ext cx="931862" cy="6629401"/>
            <a:chOff x="1258722" y="389427"/>
            <a:chExt cx="932803" cy="6630358"/>
          </a:xfrm>
        </p:grpSpPr>
        <p:sp>
          <p:nvSpPr>
            <p:cNvPr id="10" name="Up Arrow 9"/>
            <p:cNvSpPr/>
            <p:nvPr/>
          </p:nvSpPr>
          <p:spPr>
            <a:xfrm rot="10800000">
              <a:off x="1258722" y="389427"/>
              <a:ext cx="932803" cy="1225728"/>
            </a:xfrm>
            <a:prstGeom prst="upArrow">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1258722" y="1662787"/>
              <a:ext cx="819977" cy="5356998"/>
            </a:xfrm>
            <a:prstGeom prst="rect">
              <a:avLst/>
            </a:prstGeom>
            <a:solidFill>
              <a:srgbClr val="FF0000">
                <a:alpha val="47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5" name="Group 14" descr="#"/>
          <p:cNvGrpSpPr>
            <a:grpSpLocks/>
          </p:cNvGrpSpPr>
          <p:nvPr/>
        </p:nvGrpSpPr>
        <p:grpSpPr bwMode="auto">
          <a:xfrm>
            <a:off x="2933700" y="0"/>
            <a:ext cx="6124575" cy="1663700"/>
            <a:chOff x="1258721" y="234815"/>
            <a:chExt cx="6125033" cy="1664410"/>
          </a:xfrm>
        </p:grpSpPr>
        <p:sp>
          <p:nvSpPr>
            <p:cNvPr id="16" name="Up Arrow 15"/>
            <p:cNvSpPr/>
            <p:nvPr/>
          </p:nvSpPr>
          <p:spPr>
            <a:xfrm rot="10800000">
              <a:off x="3944972" y="234815"/>
              <a:ext cx="931933" cy="1224485"/>
            </a:xfrm>
            <a:prstGeom prst="upArrow">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1258721" y="1452948"/>
              <a:ext cx="6125033" cy="446277"/>
            </a:xfrm>
            <a:prstGeom prst="rect">
              <a:avLst/>
            </a:prstGeom>
            <a:solidFill>
              <a:srgbClr val="FF0000">
                <a:alpha val="47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1" name="Group 20" descr="#"/>
          <p:cNvGrpSpPr>
            <a:grpSpLocks/>
          </p:cNvGrpSpPr>
          <p:nvPr/>
        </p:nvGrpSpPr>
        <p:grpSpPr bwMode="auto">
          <a:xfrm>
            <a:off x="909638" y="-55563"/>
            <a:ext cx="933450" cy="6629401"/>
            <a:chOff x="1258722" y="389427"/>
            <a:chExt cx="932803" cy="6630358"/>
          </a:xfrm>
        </p:grpSpPr>
        <p:sp>
          <p:nvSpPr>
            <p:cNvPr id="22" name="Up Arrow 21"/>
            <p:cNvSpPr/>
            <p:nvPr/>
          </p:nvSpPr>
          <p:spPr>
            <a:xfrm rot="10800000">
              <a:off x="1258722" y="389427"/>
              <a:ext cx="932803" cy="1225728"/>
            </a:xfrm>
            <a:prstGeom prst="upArrow">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1258722" y="1662787"/>
              <a:ext cx="820168" cy="5356998"/>
            </a:xfrm>
            <a:prstGeom prst="rect">
              <a:avLst/>
            </a:prstGeom>
            <a:solidFill>
              <a:srgbClr val="FF0000">
                <a:alpha val="47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4" name="Group 23" descr="#"/>
          <p:cNvGrpSpPr>
            <a:grpSpLocks/>
          </p:cNvGrpSpPr>
          <p:nvPr/>
        </p:nvGrpSpPr>
        <p:grpSpPr bwMode="auto">
          <a:xfrm>
            <a:off x="1730375" y="-55563"/>
            <a:ext cx="1203325" cy="6629401"/>
            <a:chOff x="1258722" y="389427"/>
            <a:chExt cx="1202530" cy="6630358"/>
          </a:xfrm>
        </p:grpSpPr>
        <p:sp>
          <p:nvSpPr>
            <p:cNvPr id="25" name="Up Arrow 24"/>
            <p:cNvSpPr/>
            <p:nvPr/>
          </p:nvSpPr>
          <p:spPr>
            <a:xfrm rot="10800000">
              <a:off x="1258722" y="389427"/>
              <a:ext cx="932833" cy="1225728"/>
            </a:xfrm>
            <a:prstGeom prst="upArrow">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p:nvSpPr>
          <p:spPr>
            <a:xfrm>
              <a:off x="1258722" y="1662787"/>
              <a:ext cx="1202530" cy="5356998"/>
            </a:xfrm>
            <a:prstGeom prst="rect">
              <a:avLst/>
            </a:prstGeom>
            <a:solidFill>
              <a:srgbClr val="FF0000">
                <a:alpha val="47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7" name="Rectangle 26" descr="Rectangle shape"/>
          <p:cNvSpPr/>
          <p:nvPr/>
        </p:nvSpPr>
        <p:spPr>
          <a:xfrm>
            <a:off x="5065713" y="1441450"/>
            <a:ext cx="339725" cy="222250"/>
          </a:xfrm>
          <a:prstGeom prst="rect">
            <a:avLst/>
          </a:prstGeom>
          <a:solidFill>
            <a:srgbClr val="FF0000">
              <a:alpha val="47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descr="Rectangle shape"/>
          <p:cNvSpPr/>
          <p:nvPr/>
        </p:nvSpPr>
        <p:spPr>
          <a:xfrm>
            <a:off x="0" y="2630488"/>
            <a:ext cx="9144000" cy="4062412"/>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descr="Rectangle shape"/>
          <p:cNvSpPr/>
          <p:nvPr/>
        </p:nvSpPr>
        <p:spPr>
          <a:xfrm>
            <a:off x="90488" y="2408238"/>
            <a:ext cx="909637" cy="222250"/>
          </a:xfrm>
          <a:prstGeom prst="rect">
            <a:avLst/>
          </a:prstGeom>
          <a:solidFill>
            <a:srgbClr val="FF0000">
              <a:alpha val="47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065" name="TextBox 29"/>
          <p:cNvSpPr txBox="1">
            <a:spLocks noChangeArrowheads="1"/>
          </p:cNvSpPr>
          <p:nvPr/>
        </p:nvSpPr>
        <p:spPr bwMode="auto">
          <a:xfrm>
            <a:off x="1349375" y="3413125"/>
            <a:ext cx="59055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709 GDD since wild grape bloom,</a:t>
            </a:r>
          </a:p>
          <a:p>
            <a:pPr eaLnBrk="1" hangingPunct="1"/>
            <a:r>
              <a:rPr lang="en-US"/>
              <a:t>Increasing by 20 or 30 GDD per day:</a:t>
            </a:r>
          </a:p>
          <a:p>
            <a:pPr eaLnBrk="1" hangingPunct="1"/>
            <a:endParaRPr lang="en-US"/>
          </a:p>
          <a:p>
            <a:pPr eaLnBrk="1" hangingPunct="1"/>
            <a:r>
              <a:rPr lang="en-US"/>
              <a:t>So we estimate 810 GDD around July 2</a:t>
            </a:r>
            <a:r>
              <a:rPr lang="en-US" baseline="30000"/>
              <a:t>nd</a:t>
            </a:r>
            <a:r>
              <a:rPr lang="en-US"/>
              <a:t>.</a:t>
            </a:r>
          </a:p>
          <a:p>
            <a:pPr eaLnBrk="1" hangingPunct="1"/>
            <a:r>
              <a:rPr lang="en-US"/>
              <a:t>910 GDD July 6</a:t>
            </a:r>
            <a:r>
              <a:rPr lang="en-US" baseline="30000"/>
              <a:t>th</a:t>
            </a:r>
            <a:r>
              <a:rPr lang="en-US"/>
              <a:t> or 7</a:t>
            </a:r>
            <a:r>
              <a:rPr lang="en-US" baseline="30000"/>
              <a:t>th</a:t>
            </a:r>
            <a:endParaRPr lang="en-US"/>
          </a:p>
        </p:txBody>
      </p:sp>
    </p:spTree>
    <p:extLst>
      <p:ext uri="{BB962C8B-B14F-4D97-AF65-F5344CB8AC3E}">
        <p14:creationId xmlns:p14="http://schemas.microsoft.com/office/powerpoint/2010/main" val="1502376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06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4" grpId="0" animBg="1"/>
      <p:bldP spid="29" grpId="0" animBg="1"/>
      <p:bldP spid="29" grpId="1" animBg="1"/>
      <p:bldP spid="4506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lot - gbm"/>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768475"/>
            <a:ext cx="8229600"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rot="16200000">
            <a:off x="-635793" y="3690143"/>
            <a:ext cx="2647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 of larvae on fruit</a:t>
            </a:r>
          </a:p>
        </p:txBody>
      </p:sp>
      <p:sp>
        <p:nvSpPr>
          <p:cNvPr id="6" name="TextBox 7"/>
          <p:cNvSpPr txBox="1">
            <a:spLocks noChangeArrowheads="1"/>
          </p:cNvSpPr>
          <p:nvPr/>
        </p:nvSpPr>
        <p:spPr bwMode="auto">
          <a:xfrm>
            <a:off x="1093405" y="5799333"/>
            <a:ext cx="1177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t>Jul 2nd</a:t>
            </a:r>
            <a:endParaRPr lang="en-US" dirty="0"/>
          </a:p>
        </p:txBody>
      </p:sp>
      <p:sp>
        <p:nvSpPr>
          <p:cNvPr id="7" name="TextBox 11"/>
          <p:cNvSpPr txBox="1">
            <a:spLocks noChangeArrowheads="1"/>
          </p:cNvSpPr>
          <p:nvPr/>
        </p:nvSpPr>
        <p:spPr bwMode="auto">
          <a:xfrm>
            <a:off x="4031601" y="5799333"/>
            <a:ext cx="1108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t>Jul 6-8</a:t>
            </a:r>
            <a:endParaRPr lang="en-US" dirty="0"/>
          </a:p>
        </p:txBody>
      </p:sp>
      <p:sp>
        <p:nvSpPr>
          <p:cNvPr id="9" name="TextBox 8"/>
          <p:cNvSpPr txBox="1"/>
          <p:nvPr/>
        </p:nvSpPr>
        <p:spPr bwMode="auto">
          <a:xfrm>
            <a:off x="5743576" y="1420815"/>
            <a:ext cx="2597151" cy="2309815"/>
          </a:xfrm>
          <a:prstGeom prst="rect">
            <a:avLst/>
          </a:prstGeom>
          <a:solidFill>
            <a:schemeClr val="bg1"/>
          </a:solidFill>
          <a:ln>
            <a:solidFill>
              <a:schemeClr val="tx1"/>
            </a:solidFill>
          </a:ln>
        </p:spPr>
        <p:txBody>
          <a:bodyPr wrap="none">
            <a:spAutoFit/>
          </a:bodyPr>
          <a:lstStyle/>
          <a:p>
            <a:pPr>
              <a:defRPr/>
            </a:pPr>
            <a:r>
              <a:rPr lang="en-US" sz="1800" dirty="0"/>
              <a:t>Broad spectrum</a:t>
            </a:r>
          </a:p>
          <a:p>
            <a:pPr>
              <a:defRPr/>
            </a:pPr>
            <a:r>
              <a:rPr lang="en-US" sz="1800" dirty="0"/>
              <a:t>contact poisons:</a:t>
            </a:r>
          </a:p>
          <a:p>
            <a:pPr>
              <a:defRPr/>
            </a:pPr>
            <a:r>
              <a:rPr lang="en-US" sz="1800" dirty="0" err="1">
                <a:solidFill>
                  <a:srgbClr val="E61DDA"/>
                </a:solidFill>
              </a:rPr>
              <a:t>Carbamates</a:t>
            </a:r>
            <a:endParaRPr lang="en-US" sz="1800" dirty="0">
              <a:solidFill>
                <a:srgbClr val="E61DDA"/>
              </a:solidFill>
            </a:endParaRPr>
          </a:p>
          <a:p>
            <a:pPr>
              <a:defRPr/>
            </a:pPr>
            <a:r>
              <a:rPr lang="en-US" sz="1800" dirty="0">
                <a:solidFill>
                  <a:srgbClr val="FF0000"/>
                </a:solidFill>
              </a:rPr>
              <a:t>Organophosphates</a:t>
            </a:r>
          </a:p>
          <a:p>
            <a:pPr>
              <a:defRPr/>
            </a:pPr>
            <a:r>
              <a:rPr lang="en-US" sz="1800" dirty="0" err="1">
                <a:solidFill>
                  <a:schemeClr val="accent4">
                    <a:lumMod val="75000"/>
                  </a:schemeClr>
                </a:solidFill>
              </a:rPr>
              <a:t>Pyrethroids</a:t>
            </a:r>
            <a:endParaRPr lang="en-US" sz="1800" dirty="0">
              <a:solidFill>
                <a:schemeClr val="accent4">
                  <a:lumMod val="75000"/>
                </a:schemeClr>
              </a:solidFill>
            </a:endParaRPr>
          </a:p>
          <a:p>
            <a:pPr>
              <a:defRPr/>
            </a:pPr>
            <a:endParaRPr lang="en-US" sz="1800" dirty="0">
              <a:solidFill>
                <a:srgbClr val="000000"/>
              </a:solidFill>
            </a:endParaRPr>
          </a:p>
          <a:p>
            <a:pPr>
              <a:defRPr/>
            </a:pPr>
            <a:r>
              <a:rPr lang="en-US" sz="1800" dirty="0">
                <a:solidFill>
                  <a:srgbClr val="000000"/>
                </a:solidFill>
              </a:rPr>
              <a:t>SHORT residual,</a:t>
            </a:r>
          </a:p>
          <a:p>
            <a:pPr>
              <a:defRPr/>
            </a:pPr>
            <a:r>
              <a:rPr lang="en-US" sz="1800" dirty="0">
                <a:solidFill>
                  <a:srgbClr val="000000"/>
                </a:solidFill>
              </a:rPr>
              <a:t>Spray </a:t>
            </a:r>
            <a:r>
              <a:rPr lang="en-US" sz="1800" i="1" dirty="0">
                <a:solidFill>
                  <a:srgbClr val="000000"/>
                </a:solidFill>
              </a:rPr>
              <a:t>on </a:t>
            </a:r>
            <a:r>
              <a:rPr lang="en-US" sz="1800" dirty="0">
                <a:solidFill>
                  <a:srgbClr val="000000"/>
                </a:solidFill>
              </a:rPr>
              <a:t>larvae directly</a:t>
            </a:r>
          </a:p>
        </p:txBody>
      </p:sp>
      <p:grpSp>
        <p:nvGrpSpPr>
          <p:cNvPr id="10" name="Group 23" descr="#"/>
          <p:cNvGrpSpPr>
            <a:grpSpLocks/>
          </p:cNvGrpSpPr>
          <p:nvPr/>
        </p:nvGrpSpPr>
        <p:grpSpPr bwMode="auto">
          <a:xfrm>
            <a:off x="3919539" y="2096825"/>
            <a:ext cx="1390487" cy="295806"/>
            <a:chOff x="3919248" y="2244486"/>
            <a:chExt cx="1390348" cy="295615"/>
          </a:xfrm>
        </p:grpSpPr>
        <p:cxnSp>
          <p:nvCxnSpPr>
            <p:cNvPr id="11" name="Straight Connector 10"/>
            <p:cNvCxnSpPr/>
            <p:nvPr/>
          </p:nvCxnSpPr>
          <p:spPr>
            <a:xfrm flipV="1">
              <a:off x="3919248" y="2244893"/>
              <a:ext cx="1390511" cy="111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919248" y="2255999"/>
              <a:ext cx="0" cy="28397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09759" y="2255999"/>
              <a:ext cx="0" cy="28397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5" name="Group 26" descr="#"/>
          <p:cNvGrpSpPr>
            <a:grpSpLocks/>
          </p:cNvGrpSpPr>
          <p:nvPr/>
        </p:nvGrpSpPr>
        <p:grpSpPr bwMode="auto">
          <a:xfrm>
            <a:off x="1217822" y="4806616"/>
            <a:ext cx="4904792" cy="295609"/>
            <a:chOff x="1466981" y="5102100"/>
            <a:chExt cx="4904534" cy="295615"/>
          </a:xfrm>
        </p:grpSpPr>
        <p:cxnSp>
          <p:nvCxnSpPr>
            <p:cNvPr id="17" name="Straight Connector 16"/>
            <p:cNvCxnSpPr/>
            <p:nvPr/>
          </p:nvCxnSpPr>
          <p:spPr>
            <a:xfrm flipV="1">
              <a:off x="6372098" y="5102579"/>
              <a:ext cx="0" cy="29528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466981" y="5102579"/>
              <a:ext cx="490511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466981" y="5102579"/>
              <a:ext cx="0" cy="29528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bwMode="auto">
          <a:xfrm>
            <a:off x="6600825" y="3813175"/>
            <a:ext cx="2455457" cy="2585323"/>
          </a:xfrm>
          <a:prstGeom prst="rect">
            <a:avLst/>
          </a:prstGeom>
          <a:solidFill>
            <a:schemeClr val="bg1"/>
          </a:solidFill>
          <a:ln>
            <a:solidFill>
              <a:schemeClr val="tx1"/>
            </a:solidFill>
          </a:ln>
        </p:spPr>
        <p:txBody>
          <a:bodyPr wrap="none">
            <a:spAutoFit/>
          </a:bodyPr>
          <a:lstStyle/>
          <a:p>
            <a:pPr>
              <a:defRPr/>
            </a:pPr>
            <a:r>
              <a:rPr lang="en-US" sz="1800" dirty="0"/>
              <a:t>Reduced risk</a:t>
            </a:r>
          </a:p>
          <a:p>
            <a:pPr>
              <a:defRPr/>
            </a:pPr>
            <a:r>
              <a:rPr lang="en-US" sz="1800" dirty="0"/>
              <a:t>ingestion poisons:</a:t>
            </a:r>
          </a:p>
          <a:p>
            <a:pPr>
              <a:defRPr/>
            </a:pPr>
            <a:r>
              <a:rPr lang="en-US" sz="1800" dirty="0" err="1">
                <a:solidFill>
                  <a:schemeClr val="accent1"/>
                </a:solidFill>
              </a:rPr>
              <a:t>Spinosyns</a:t>
            </a:r>
            <a:endParaRPr lang="en-US" sz="1800" dirty="0">
              <a:solidFill>
                <a:schemeClr val="accent1"/>
              </a:solidFill>
            </a:endParaRPr>
          </a:p>
          <a:p>
            <a:pPr>
              <a:defRPr/>
            </a:pPr>
            <a:r>
              <a:rPr lang="en-US" sz="1800" dirty="0" err="1">
                <a:solidFill>
                  <a:schemeClr val="accent5">
                    <a:lumMod val="75000"/>
                  </a:schemeClr>
                </a:solidFill>
              </a:rPr>
              <a:t>Diamides</a:t>
            </a:r>
            <a:endParaRPr lang="en-US" sz="1800" dirty="0">
              <a:solidFill>
                <a:schemeClr val="accent5">
                  <a:lumMod val="75000"/>
                </a:schemeClr>
              </a:solidFill>
            </a:endParaRPr>
          </a:p>
          <a:p>
            <a:pPr>
              <a:defRPr/>
            </a:pPr>
            <a:r>
              <a:rPr lang="en-US" sz="1800" dirty="0" smtClean="0">
                <a:solidFill>
                  <a:srgbClr val="008000"/>
                </a:solidFill>
              </a:rPr>
              <a:t>IGRs</a:t>
            </a:r>
          </a:p>
          <a:p>
            <a:pPr>
              <a:defRPr/>
            </a:pPr>
            <a:endParaRPr lang="en-US" sz="1800" dirty="0">
              <a:solidFill>
                <a:srgbClr val="000000"/>
              </a:solidFill>
            </a:endParaRPr>
          </a:p>
          <a:p>
            <a:pPr>
              <a:defRPr/>
            </a:pPr>
            <a:r>
              <a:rPr lang="en-US" sz="1800" dirty="0">
                <a:solidFill>
                  <a:srgbClr val="000000"/>
                </a:solidFill>
              </a:rPr>
              <a:t>LONG residual,</a:t>
            </a:r>
          </a:p>
          <a:p>
            <a:pPr>
              <a:defRPr/>
            </a:pPr>
            <a:r>
              <a:rPr lang="en-US" sz="1800" dirty="0">
                <a:solidFill>
                  <a:srgbClr val="000000"/>
                </a:solidFill>
              </a:rPr>
              <a:t>spray on leaf surface</a:t>
            </a:r>
          </a:p>
          <a:p>
            <a:pPr>
              <a:defRPr/>
            </a:pPr>
            <a:r>
              <a:rPr lang="en-US" sz="1800" dirty="0">
                <a:solidFill>
                  <a:srgbClr val="000000"/>
                </a:solidFill>
              </a:rPr>
              <a:t>BEFORE larvae hatch</a:t>
            </a:r>
          </a:p>
        </p:txBody>
      </p:sp>
      <p:sp>
        <p:nvSpPr>
          <p:cNvPr id="20" name="TextBox 7"/>
          <p:cNvSpPr txBox="1">
            <a:spLocks noChangeArrowheads="1"/>
          </p:cNvSpPr>
          <p:nvPr/>
        </p:nvSpPr>
        <p:spPr bwMode="auto">
          <a:xfrm>
            <a:off x="1043601" y="5355430"/>
            <a:ext cx="1466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810 GDD</a:t>
            </a:r>
          </a:p>
        </p:txBody>
      </p:sp>
      <p:sp>
        <p:nvSpPr>
          <p:cNvPr id="21" name="TextBox 11"/>
          <p:cNvSpPr txBox="1">
            <a:spLocks noChangeArrowheads="1"/>
          </p:cNvSpPr>
          <p:nvPr/>
        </p:nvSpPr>
        <p:spPr bwMode="auto">
          <a:xfrm>
            <a:off x="3919539" y="5337370"/>
            <a:ext cx="1468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910 GDD</a:t>
            </a:r>
          </a:p>
        </p:txBody>
      </p:sp>
      <p:sp>
        <p:nvSpPr>
          <p:cNvPr id="22" name="Title 1"/>
          <p:cNvSpPr>
            <a:spLocks noGrp="1"/>
          </p:cNvSpPr>
          <p:nvPr>
            <p:ph type="title"/>
          </p:nvPr>
        </p:nvSpPr>
        <p:spPr bwMode="auto">
          <a:xfrm>
            <a:off x="457200" y="650875"/>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latin typeface="Arial Black" charset="0"/>
                <a:ea typeface="ＭＳ Ｐゴシック" charset="0"/>
                <a:cs typeface="ＭＳ Ｐゴシック" charset="0"/>
              </a:rPr>
              <a:t>Timing Example: Grape Berry Moth</a:t>
            </a:r>
          </a:p>
        </p:txBody>
      </p:sp>
    </p:spTree>
    <p:extLst>
      <p:ext uri="{BB962C8B-B14F-4D97-AF65-F5344CB8AC3E}">
        <p14:creationId xmlns:p14="http://schemas.microsoft.com/office/powerpoint/2010/main" val="130517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22500"/>
            <a:ext cx="8229600" cy="4090720"/>
          </a:xfrm>
        </p:spPr>
        <p:txBody>
          <a:bodyPr>
            <a:normAutofit lnSpcReduction="10000"/>
          </a:bodyPr>
          <a:lstStyle/>
          <a:p>
            <a:pPr>
              <a:defRPr/>
            </a:pPr>
            <a:r>
              <a:rPr lang="en-US" dirty="0" smtClean="0"/>
              <a:t>Spray </a:t>
            </a:r>
            <a:r>
              <a:rPr lang="en-US" dirty="0" smtClean="0">
                <a:solidFill>
                  <a:schemeClr val="accent5">
                    <a:lumMod val="75000"/>
                  </a:schemeClr>
                </a:solidFill>
              </a:rPr>
              <a:t>Belt, </a:t>
            </a:r>
            <a:r>
              <a:rPr lang="en-US" dirty="0" err="1" smtClean="0">
                <a:solidFill>
                  <a:schemeClr val="accent5">
                    <a:lumMod val="75000"/>
                  </a:schemeClr>
                </a:solidFill>
              </a:rPr>
              <a:t>Altacor</a:t>
            </a:r>
            <a:r>
              <a:rPr lang="en-US" dirty="0" smtClean="0">
                <a:solidFill>
                  <a:schemeClr val="accent5">
                    <a:lumMod val="75000"/>
                  </a:schemeClr>
                </a:solidFill>
              </a:rPr>
              <a:t>, </a:t>
            </a:r>
            <a:r>
              <a:rPr lang="en-US" dirty="0" smtClean="0">
                <a:solidFill>
                  <a:srgbClr val="4F81BD"/>
                </a:solidFill>
              </a:rPr>
              <a:t>Delegate, </a:t>
            </a:r>
            <a:r>
              <a:rPr lang="en-US" dirty="0" smtClean="0"/>
              <a:t>or </a:t>
            </a:r>
            <a:r>
              <a:rPr lang="en-US" dirty="0" smtClean="0">
                <a:solidFill>
                  <a:srgbClr val="008000"/>
                </a:solidFill>
              </a:rPr>
              <a:t>Intrepid</a:t>
            </a:r>
            <a:br>
              <a:rPr lang="en-US" dirty="0" smtClean="0">
                <a:solidFill>
                  <a:srgbClr val="008000"/>
                </a:solidFill>
              </a:rPr>
            </a:br>
            <a:r>
              <a:rPr lang="en-US" dirty="0" smtClean="0"/>
              <a:t>as close to July 2</a:t>
            </a:r>
            <a:r>
              <a:rPr lang="en-US" baseline="30000" dirty="0" smtClean="0"/>
              <a:t>nd</a:t>
            </a:r>
            <a:r>
              <a:rPr lang="en-US" dirty="0" smtClean="0"/>
              <a:t> (810 GDD) as possible!</a:t>
            </a:r>
          </a:p>
          <a:p>
            <a:pPr>
              <a:defRPr/>
            </a:pPr>
            <a:r>
              <a:rPr lang="en-US" dirty="0" smtClean="0"/>
              <a:t>Spray </a:t>
            </a:r>
            <a:r>
              <a:rPr lang="en-US" dirty="0" err="1" smtClean="0">
                <a:solidFill>
                  <a:srgbClr val="E61DDA"/>
                </a:solidFill>
              </a:rPr>
              <a:t>Sevin</a:t>
            </a:r>
            <a:r>
              <a:rPr lang="en-US" dirty="0" smtClean="0">
                <a:solidFill>
                  <a:srgbClr val="E61DDA"/>
                </a:solidFill>
              </a:rPr>
              <a:t>,</a:t>
            </a:r>
            <a:r>
              <a:rPr lang="en-US" dirty="0" smtClean="0"/>
              <a:t> </a:t>
            </a:r>
            <a:r>
              <a:rPr lang="en-US" dirty="0" err="1" smtClean="0">
                <a:solidFill>
                  <a:srgbClr val="FF0000"/>
                </a:solidFill>
              </a:rPr>
              <a:t>Imidan</a:t>
            </a:r>
            <a:r>
              <a:rPr lang="en-US" dirty="0" smtClean="0">
                <a:solidFill>
                  <a:srgbClr val="FF0000"/>
                </a:solidFill>
              </a:rPr>
              <a:t>, </a:t>
            </a:r>
            <a:r>
              <a:rPr lang="en-US" dirty="0" err="1" smtClean="0">
                <a:solidFill>
                  <a:srgbClr val="8000FF"/>
                </a:solidFill>
              </a:rPr>
              <a:t>Danitol</a:t>
            </a:r>
            <a:r>
              <a:rPr lang="en-US" dirty="0" smtClean="0">
                <a:solidFill>
                  <a:srgbClr val="8000FF"/>
                </a:solidFill>
              </a:rPr>
              <a:t> (or other </a:t>
            </a:r>
            <a:r>
              <a:rPr lang="en-US" dirty="0" err="1" smtClean="0">
                <a:solidFill>
                  <a:srgbClr val="8000FF"/>
                </a:solidFill>
              </a:rPr>
              <a:t>Pyrethroids</a:t>
            </a:r>
            <a:r>
              <a:rPr lang="en-US" dirty="0" smtClean="0">
                <a:solidFill>
                  <a:srgbClr val="8000FF"/>
                </a:solidFill>
              </a:rPr>
              <a:t>)</a:t>
            </a:r>
            <a:r>
              <a:rPr lang="en-US" dirty="0" smtClean="0">
                <a:solidFill>
                  <a:srgbClr val="FF0000"/>
                </a:solidFill>
              </a:rPr>
              <a:t> </a:t>
            </a:r>
            <a:r>
              <a:rPr lang="en-US" dirty="0" smtClean="0"/>
              <a:t>at July 6 or 7 (910 GDD).</a:t>
            </a:r>
          </a:p>
          <a:p>
            <a:pPr>
              <a:defRPr/>
            </a:pPr>
            <a:endParaRPr lang="en-US" dirty="0"/>
          </a:p>
          <a:p>
            <a:pPr>
              <a:defRPr/>
            </a:pPr>
            <a:r>
              <a:rPr lang="en-US" dirty="0" smtClean="0">
                <a:solidFill>
                  <a:srgbClr val="000000"/>
                </a:solidFill>
              </a:rPr>
              <a:t>Do your homework:</a:t>
            </a:r>
          </a:p>
          <a:p>
            <a:pPr lvl="1">
              <a:defRPr/>
            </a:pPr>
            <a:r>
              <a:rPr lang="en-US" dirty="0" smtClean="0">
                <a:solidFill>
                  <a:srgbClr val="000000"/>
                </a:solidFill>
              </a:rPr>
              <a:t>reduce spray costs</a:t>
            </a:r>
          </a:p>
          <a:p>
            <a:pPr lvl="1">
              <a:defRPr/>
            </a:pPr>
            <a:r>
              <a:rPr lang="en-US" dirty="0" smtClean="0">
                <a:solidFill>
                  <a:srgbClr val="000000"/>
                </a:solidFill>
              </a:rPr>
              <a:t>reduce environmental risks</a:t>
            </a:r>
          </a:p>
          <a:p>
            <a:pPr lvl="1">
              <a:defRPr/>
            </a:pPr>
            <a:r>
              <a:rPr lang="en-US" dirty="0" smtClean="0">
                <a:solidFill>
                  <a:srgbClr val="000000"/>
                </a:solidFill>
              </a:rPr>
              <a:t>more consistent management</a:t>
            </a:r>
          </a:p>
        </p:txBody>
      </p:sp>
      <p:sp>
        <p:nvSpPr>
          <p:cNvPr id="102403" name="Rectangle 4"/>
          <p:cNvSpPr>
            <a:spLocks noChangeArrowheads="1"/>
          </p:cNvSpPr>
          <p:nvPr/>
        </p:nvSpPr>
        <p:spPr bwMode="auto">
          <a:xfrm>
            <a:off x="1350963" y="1392238"/>
            <a:ext cx="66627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We estimated 810 GDD around </a:t>
            </a:r>
            <a:r>
              <a:rPr lang="en-US" b="1"/>
              <a:t>July 2</a:t>
            </a:r>
            <a:r>
              <a:rPr lang="en-US" b="1" baseline="30000"/>
              <a:t>nd</a:t>
            </a:r>
            <a:r>
              <a:rPr lang="en-US"/>
              <a:t>.</a:t>
            </a:r>
          </a:p>
          <a:p>
            <a:r>
              <a:rPr lang="en-US"/>
              <a:t>910 GDD </a:t>
            </a:r>
            <a:r>
              <a:rPr lang="en-US" b="1"/>
              <a:t>July 6</a:t>
            </a:r>
            <a:r>
              <a:rPr lang="en-US" b="1" baseline="30000"/>
              <a:t>th</a:t>
            </a:r>
            <a:r>
              <a:rPr lang="en-US" b="1"/>
              <a:t> or 7</a:t>
            </a:r>
            <a:r>
              <a:rPr lang="en-US" b="1" baseline="30000"/>
              <a:t>th</a:t>
            </a:r>
            <a:endParaRPr lang="en-US" b="1"/>
          </a:p>
        </p:txBody>
      </p:sp>
      <p:sp>
        <p:nvSpPr>
          <p:cNvPr id="5" name="Title 1"/>
          <p:cNvSpPr>
            <a:spLocks noGrp="1"/>
          </p:cNvSpPr>
          <p:nvPr>
            <p:ph type="title"/>
          </p:nvPr>
        </p:nvSpPr>
        <p:spPr bwMode="auto">
          <a:xfrm>
            <a:off x="457200" y="658813"/>
            <a:ext cx="82296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latin typeface="Arial Black" charset="0"/>
                <a:ea typeface="ＭＳ Ｐゴシック" charset="0"/>
                <a:cs typeface="ＭＳ Ｐゴシック" charset="0"/>
              </a:rPr>
              <a:t>Timing Example: Grape Berry Moth</a:t>
            </a:r>
          </a:p>
        </p:txBody>
      </p:sp>
    </p:spTree>
    <p:extLst>
      <p:ext uri="{BB962C8B-B14F-4D97-AF65-F5344CB8AC3E}">
        <p14:creationId xmlns:p14="http://schemas.microsoft.com/office/powerpoint/2010/main" val="3474647808"/>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8" descr="Beneficial insec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671637" y="568326"/>
            <a:ext cx="1922463"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09" name="Title 1"/>
          <p:cNvSpPr>
            <a:spLocks noGrp="1"/>
          </p:cNvSpPr>
          <p:nvPr>
            <p:ph type="title"/>
          </p:nvPr>
        </p:nvSpPr>
        <p:spPr bwMode="auto">
          <a:xfrm>
            <a:off x="457200" y="658916"/>
            <a:ext cx="8229600" cy="701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3600" dirty="0">
                <a:latin typeface="Gotham Book" charset="0"/>
                <a:ea typeface="ＭＳ Ｐゴシック" charset="0"/>
                <a:cs typeface="ＭＳ Ｐゴシック" charset="0"/>
              </a:rPr>
              <a:t>Don’t forget you have friends out there too!</a:t>
            </a:r>
          </a:p>
        </p:txBody>
      </p:sp>
      <p:pic>
        <p:nvPicPr>
          <p:cNvPr id="68610" name="Picture 5" descr="Pterostichu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5363369" y="415131"/>
            <a:ext cx="2008188"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7" descr="Beneficial insect"/>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8188" y="4124325"/>
            <a:ext cx="32702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9" descr="Beneficial insect"/>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83125" y="3873500"/>
            <a:ext cx="367982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520950" y="3181350"/>
            <a:ext cx="1246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earwigs</a:t>
            </a:r>
          </a:p>
        </p:txBody>
      </p:sp>
      <p:sp>
        <p:nvSpPr>
          <p:cNvPr id="12" name="TextBox 11"/>
          <p:cNvSpPr txBox="1">
            <a:spLocks noChangeArrowheads="1"/>
          </p:cNvSpPr>
          <p:nvPr/>
        </p:nvSpPr>
        <p:spPr bwMode="auto">
          <a:xfrm>
            <a:off x="5745163" y="3259138"/>
            <a:ext cx="2220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ground beetles</a:t>
            </a:r>
          </a:p>
        </p:txBody>
      </p:sp>
      <p:sp>
        <p:nvSpPr>
          <p:cNvPr id="13" name="TextBox 12"/>
          <p:cNvSpPr txBox="1">
            <a:spLocks noChangeArrowheads="1"/>
          </p:cNvSpPr>
          <p:nvPr/>
        </p:nvSpPr>
        <p:spPr bwMode="auto">
          <a:xfrm>
            <a:off x="550863" y="6302375"/>
            <a:ext cx="4306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Harvestmen (daddy long-legs)</a:t>
            </a:r>
          </a:p>
        </p:txBody>
      </p:sp>
      <p:sp>
        <p:nvSpPr>
          <p:cNvPr id="14" name="TextBox 13"/>
          <p:cNvSpPr txBox="1">
            <a:spLocks noChangeArrowheads="1"/>
          </p:cNvSpPr>
          <p:nvPr/>
        </p:nvSpPr>
        <p:spPr bwMode="auto">
          <a:xfrm>
            <a:off x="6073775" y="6302375"/>
            <a:ext cx="1176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spiders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a:latin typeface="Gotham Book" charset="0"/>
                <a:ea typeface="ＭＳ Ｐゴシック" charset="0"/>
                <a:cs typeface="ＭＳ Ｐゴシック" charset="0"/>
              </a:rPr>
              <a:t>Ground predator habitat</a:t>
            </a:r>
          </a:p>
        </p:txBody>
      </p:sp>
      <p:pic>
        <p:nvPicPr>
          <p:cNvPr id="70658" name="Picture 1" descr="natenm by veg typ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46138" y="1706563"/>
            <a:ext cx="75438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descr="#"/>
          <p:cNvGrpSpPr>
            <a:grpSpLocks/>
          </p:cNvGrpSpPr>
          <p:nvPr/>
        </p:nvGrpSpPr>
        <p:grpSpPr bwMode="auto">
          <a:xfrm>
            <a:off x="5846763" y="2895600"/>
            <a:ext cx="2220912" cy="461963"/>
            <a:chOff x="5846409" y="2896379"/>
            <a:chExt cx="2221198" cy="461665"/>
          </a:xfrm>
        </p:grpSpPr>
        <p:sp>
          <p:nvSpPr>
            <p:cNvPr id="2" name="Rectangle 1"/>
            <p:cNvSpPr/>
            <p:nvPr/>
          </p:nvSpPr>
          <p:spPr>
            <a:xfrm>
              <a:off x="5846409" y="2970944"/>
              <a:ext cx="1844913" cy="288739"/>
            </a:xfrm>
            <a:prstGeom prst="rect">
              <a:avLst/>
            </a:prstGeom>
            <a:solidFill>
              <a:srgbClr val="3FFF31">
                <a:alpha val="57000"/>
              </a:srgbClr>
            </a:solidFill>
            <a:ln>
              <a:solidFill>
                <a:srgbClr val="EEECE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666" name="TextBox 2"/>
            <p:cNvSpPr txBox="1">
              <a:spLocks noChangeArrowheads="1"/>
            </p:cNvSpPr>
            <p:nvPr/>
          </p:nvSpPr>
          <p:spPr bwMode="auto">
            <a:xfrm>
              <a:off x="7711770" y="2896379"/>
              <a:ext cx="355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a:t>
              </a:r>
            </a:p>
          </p:txBody>
        </p:sp>
      </p:grpSp>
      <p:pic>
        <p:nvPicPr>
          <p:cNvPr id="70660" name="Picture 4" descr="Earwi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5400000">
            <a:off x="2235994" y="5401469"/>
            <a:ext cx="604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descr="Pterostichu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3710781" y="5277644"/>
            <a:ext cx="7461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Spide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86350" y="5588000"/>
            <a:ext cx="11318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descr="Harvestmen"/>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35738" y="5588000"/>
            <a:ext cx="1155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descr="Rectangle shape"/>
          <p:cNvSpPr/>
          <p:nvPr/>
        </p:nvSpPr>
        <p:spPr>
          <a:xfrm>
            <a:off x="6792913" y="1706563"/>
            <a:ext cx="1916112" cy="11144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3600">
                <a:latin typeface="Gotham Book" charset="0"/>
                <a:ea typeface="ＭＳ Ｐゴシック" charset="0"/>
                <a:cs typeface="ＭＳ Ｐゴシック" charset="0"/>
              </a:rPr>
              <a:t>Insect Management: Natural Enemy Habitat</a:t>
            </a:r>
          </a:p>
        </p:txBody>
      </p:sp>
      <p:grpSp>
        <p:nvGrpSpPr>
          <p:cNvPr id="72706" name="Group 3" descr="#"/>
          <p:cNvGrpSpPr>
            <a:grpSpLocks/>
          </p:cNvGrpSpPr>
          <p:nvPr/>
        </p:nvGrpSpPr>
        <p:grpSpPr bwMode="auto">
          <a:xfrm>
            <a:off x="3190875" y="1563688"/>
            <a:ext cx="2667000" cy="485775"/>
            <a:chOff x="5846409" y="2896379"/>
            <a:chExt cx="2004143" cy="362631"/>
          </a:xfrm>
        </p:grpSpPr>
        <p:sp>
          <p:nvSpPr>
            <p:cNvPr id="2" name="Rectangle 1"/>
            <p:cNvSpPr/>
            <p:nvPr/>
          </p:nvSpPr>
          <p:spPr>
            <a:xfrm>
              <a:off x="5846409" y="2971038"/>
              <a:ext cx="1845482" cy="287972"/>
            </a:xfrm>
            <a:prstGeom prst="rect">
              <a:avLst/>
            </a:prstGeom>
            <a:solidFill>
              <a:srgbClr val="3FFF31">
                <a:alpha val="57000"/>
              </a:srgbClr>
            </a:solidFill>
            <a:ln>
              <a:solidFill>
                <a:srgbClr val="EEECE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720" name="TextBox 2"/>
            <p:cNvSpPr txBox="1">
              <a:spLocks noChangeArrowheads="1"/>
            </p:cNvSpPr>
            <p:nvPr/>
          </p:nvSpPr>
          <p:spPr bwMode="auto">
            <a:xfrm>
              <a:off x="7711770" y="2896379"/>
              <a:ext cx="138782" cy="34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p>
          </p:txBody>
        </p:sp>
      </p:grpSp>
      <p:sp>
        <p:nvSpPr>
          <p:cNvPr id="72707" name="TextBox 4"/>
          <p:cNvSpPr txBox="1">
            <a:spLocks noChangeArrowheads="1"/>
          </p:cNvSpPr>
          <p:nvPr/>
        </p:nvSpPr>
        <p:spPr bwMode="auto">
          <a:xfrm>
            <a:off x="3141663" y="1604963"/>
            <a:ext cx="2546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mixed understory</a:t>
            </a:r>
          </a:p>
        </p:txBody>
      </p:sp>
      <p:pic>
        <p:nvPicPr>
          <p:cNvPr id="72708" name="Picture 7" descr="Vetch"/>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5" y="2054225"/>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10" descr="Mallow"/>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6800" y="2065338"/>
            <a:ext cx="197485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11" descr="Alyssum"/>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1538" y="2065338"/>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12" descr="spotted knapweed"/>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3704431" y="3620294"/>
            <a:ext cx="14811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13" descr="Queenanne's Lace"/>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60463" y="3867150"/>
            <a:ext cx="19812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TextBox 14"/>
          <p:cNvSpPr txBox="1">
            <a:spLocks noChangeArrowheads="1"/>
          </p:cNvSpPr>
          <p:nvPr/>
        </p:nvSpPr>
        <p:spPr bwMode="auto">
          <a:xfrm>
            <a:off x="539750" y="3463925"/>
            <a:ext cx="931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vetch</a:t>
            </a:r>
          </a:p>
        </p:txBody>
      </p:sp>
      <p:sp>
        <p:nvSpPr>
          <p:cNvPr id="72714" name="TextBox 15"/>
          <p:cNvSpPr txBox="1">
            <a:spLocks noChangeArrowheads="1"/>
          </p:cNvSpPr>
          <p:nvPr/>
        </p:nvSpPr>
        <p:spPr bwMode="auto">
          <a:xfrm>
            <a:off x="2617788" y="3498850"/>
            <a:ext cx="114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mallow</a:t>
            </a:r>
          </a:p>
        </p:txBody>
      </p:sp>
      <p:sp>
        <p:nvSpPr>
          <p:cNvPr id="72715" name="TextBox 16"/>
          <p:cNvSpPr txBox="1">
            <a:spLocks noChangeArrowheads="1"/>
          </p:cNvSpPr>
          <p:nvPr/>
        </p:nvSpPr>
        <p:spPr bwMode="auto">
          <a:xfrm>
            <a:off x="4987925" y="3476625"/>
            <a:ext cx="1314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alyssum</a:t>
            </a:r>
          </a:p>
        </p:txBody>
      </p:sp>
      <p:sp>
        <p:nvSpPr>
          <p:cNvPr id="72716" name="TextBox 17"/>
          <p:cNvSpPr txBox="1">
            <a:spLocks noChangeArrowheads="1"/>
          </p:cNvSpPr>
          <p:nvPr/>
        </p:nvSpPr>
        <p:spPr bwMode="auto">
          <a:xfrm>
            <a:off x="836613" y="5337175"/>
            <a:ext cx="1941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t>queenanne’s </a:t>
            </a:r>
          </a:p>
          <a:p>
            <a:pPr algn="ctr" eaLnBrk="1" hangingPunct="1"/>
            <a:r>
              <a:rPr lang="en-US"/>
              <a:t>lace</a:t>
            </a:r>
          </a:p>
        </p:txBody>
      </p:sp>
      <p:sp>
        <p:nvSpPr>
          <p:cNvPr id="72717" name="TextBox 18"/>
          <p:cNvSpPr txBox="1">
            <a:spLocks noChangeArrowheads="1"/>
          </p:cNvSpPr>
          <p:nvPr/>
        </p:nvSpPr>
        <p:spPr bwMode="auto">
          <a:xfrm>
            <a:off x="3763963" y="5354638"/>
            <a:ext cx="1587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t>spotted </a:t>
            </a:r>
          </a:p>
          <a:p>
            <a:pPr algn="ctr" eaLnBrk="1" hangingPunct="1"/>
            <a:r>
              <a:rPr lang="en-US"/>
              <a:t>knapweed</a:t>
            </a:r>
          </a:p>
        </p:txBody>
      </p:sp>
      <p:sp>
        <p:nvSpPr>
          <p:cNvPr id="72718" name="TextBox 19"/>
          <p:cNvSpPr txBox="1">
            <a:spLocks noChangeArrowheads="1"/>
          </p:cNvSpPr>
          <p:nvPr/>
        </p:nvSpPr>
        <p:spPr bwMode="auto">
          <a:xfrm>
            <a:off x="5857875" y="4062413"/>
            <a:ext cx="21812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+plantain leaf</a:t>
            </a:r>
          </a:p>
          <a:p>
            <a:pPr eaLnBrk="1" hangingPunct="1"/>
            <a:r>
              <a:rPr lang="en-US"/>
              <a:t>red clover</a:t>
            </a:r>
          </a:p>
          <a:p>
            <a:pPr eaLnBrk="1" hangingPunct="1"/>
            <a:r>
              <a:rPr lang="en-US"/>
              <a:t>white clover</a:t>
            </a:r>
          </a:p>
          <a:p>
            <a:pPr eaLnBrk="1" hangingPunct="1"/>
            <a:r>
              <a:rPr lang="en-US"/>
              <a:t>mixed grasses</a:t>
            </a:r>
          </a:p>
          <a:p>
            <a:pPr eaLnBrk="1" hangingPunct="1"/>
            <a:r>
              <a:rPr lang="en-US"/>
              <a:t>rye</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Lst>
</file>

<file path=ppt/theme/theme1.xml><?xml version="1.0" encoding="utf-8"?>
<a:theme xmlns:a="http://schemas.openxmlformats.org/drawingml/2006/main" name="MSU Wordmark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3743</TotalTime>
  <Words>4035</Words>
  <Application>Microsoft Macintosh PowerPoint</Application>
  <PresentationFormat>On-screen Show (4:3)</PresentationFormat>
  <Paragraphs>984</Paragraphs>
  <Slides>119</Slides>
  <Notes>14</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MSU Wordmark design</vt:lpstr>
      <vt:lpstr>Introduction to Pesticides Used  in Fruit Production</vt:lpstr>
      <vt:lpstr>Michigan Fruit Management Guide</vt:lpstr>
      <vt:lpstr>Outline</vt:lpstr>
      <vt:lpstr>Breaking down the label</vt:lpstr>
      <vt:lpstr>Example slide</vt:lpstr>
      <vt:lpstr>Fungicides</vt:lpstr>
      <vt:lpstr>Types of Fungicides</vt:lpstr>
      <vt:lpstr>Modes of Action</vt:lpstr>
      <vt:lpstr>Types of Fungicides</vt:lpstr>
      <vt:lpstr>Fungicides - Protectant</vt:lpstr>
      <vt:lpstr>Fungicides - Protectant</vt:lpstr>
      <vt:lpstr>Fungicides - Protectant</vt:lpstr>
      <vt:lpstr>Fungicides - Protectant</vt:lpstr>
      <vt:lpstr>Fungicides - Protectant</vt:lpstr>
      <vt:lpstr>Fungicides - Protectant</vt:lpstr>
      <vt:lpstr>Fungicides - Protectant</vt:lpstr>
      <vt:lpstr>Fungicides - Protectant</vt:lpstr>
      <vt:lpstr>Fungicides - Protectant</vt:lpstr>
      <vt:lpstr>Fungicides - Protectant</vt:lpstr>
      <vt:lpstr>Fungicides - Protectant</vt:lpstr>
      <vt:lpstr>Biological Protectants</vt:lpstr>
      <vt:lpstr>Biological Protectants</vt:lpstr>
      <vt:lpstr> Biological Protectants</vt:lpstr>
      <vt:lpstr>Biological Protectants</vt:lpstr>
      <vt:lpstr>Biological Protectants</vt:lpstr>
      <vt:lpstr>Biological Protectants</vt:lpstr>
      <vt:lpstr>Fungicides - Protectants</vt:lpstr>
      <vt:lpstr>Fungicides - Systemic</vt:lpstr>
      <vt:lpstr>Fungicides - Systemic</vt:lpstr>
      <vt:lpstr>Fungicides - Systemic</vt:lpstr>
      <vt:lpstr>Fungicides - Systemic</vt:lpstr>
      <vt:lpstr>Fungicides - Systemic</vt:lpstr>
      <vt:lpstr>Fungicides - Systemic</vt:lpstr>
      <vt:lpstr>Fungicides - Systemic</vt:lpstr>
      <vt:lpstr>Fungicides - Systemic</vt:lpstr>
      <vt:lpstr>Fungicides - Systemic</vt:lpstr>
      <vt:lpstr>Fungicides - Systemic</vt:lpstr>
      <vt:lpstr>Types of Fungicides</vt:lpstr>
      <vt:lpstr>Types of Fungicides</vt:lpstr>
      <vt:lpstr>Types of Fungicides</vt:lpstr>
      <vt:lpstr>Fungicides</vt:lpstr>
      <vt:lpstr>Fungicides – Systemic</vt:lpstr>
      <vt:lpstr>Fungicides - Systemic</vt:lpstr>
      <vt:lpstr>Types of Fungicides</vt:lpstr>
      <vt:lpstr>Types of Fungicides</vt:lpstr>
      <vt:lpstr>Types of Fungicides</vt:lpstr>
      <vt:lpstr>Antibiotics</vt:lpstr>
      <vt:lpstr>Fire Blight</vt:lpstr>
      <vt:lpstr>Fire Blight</vt:lpstr>
      <vt:lpstr>Fire Blight…</vt:lpstr>
      <vt:lpstr>Types of Fungicides</vt:lpstr>
      <vt:lpstr>Fruit Management Guide</vt:lpstr>
      <vt:lpstr>Table 3. Fruit fungicides that have a shared mode of action</vt:lpstr>
      <vt:lpstr>Rotating Fungicides</vt:lpstr>
      <vt:lpstr>Rotating Fungicides</vt:lpstr>
      <vt:lpstr>Rotating Fungicides</vt:lpstr>
      <vt:lpstr>Insecticides</vt:lpstr>
      <vt:lpstr>Types of Insect Control Materials</vt:lpstr>
      <vt:lpstr>Types of Insecticides</vt:lpstr>
      <vt:lpstr>What is “reduced risk?”</vt:lpstr>
      <vt:lpstr>Insecticides</vt:lpstr>
      <vt:lpstr>Insecticides</vt:lpstr>
      <vt:lpstr>Fruit Management Guide</vt:lpstr>
      <vt:lpstr>Insecticides: Conventional</vt:lpstr>
      <vt:lpstr>Insecticides: Conventional</vt:lpstr>
      <vt:lpstr>Insecticides: Conventional</vt:lpstr>
      <vt:lpstr>Insecticides: Conventional</vt:lpstr>
      <vt:lpstr>Insecticides: Conventional</vt:lpstr>
      <vt:lpstr>Insecticides</vt:lpstr>
      <vt:lpstr>Insecticides</vt:lpstr>
      <vt:lpstr>Insecticides: Reduced-Risk</vt:lpstr>
      <vt:lpstr>Insecticides: Reduced-Risk</vt:lpstr>
      <vt:lpstr>Insecticides: Reduced-Risk</vt:lpstr>
      <vt:lpstr>Insecticides: Reduced-Risk</vt:lpstr>
      <vt:lpstr>Insecticides: Reduced Risk</vt:lpstr>
      <vt:lpstr>Insecticides: Reduced Risk</vt:lpstr>
      <vt:lpstr>Classes of Insecticides</vt:lpstr>
      <vt:lpstr>Classes of Insecticides</vt:lpstr>
      <vt:lpstr>Miticides</vt:lpstr>
      <vt:lpstr>Minerals and Oils</vt:lpstr>
      <vt:lpstr>Plant Extracts </vt:lpstr>
      <vt:lpstr>Biological Insect Control Mtrls.</vt:lpstr>
      <vt:lpstr>Types of Insect Control Materials</vt:lpstr>
      <vt:lpstr>Changing landscape of pesticides: The only thing constant  is change itself… </vt:lpstr>
      <vt:lpstr>Timing Example: Grape Berry Moth</vt:lpstr>
      <vt:lpstr>Timing Example: Grape Berry Moth</vt:lpstr>
      <vt:lpstr>Timing Example: Grape Berry Moth</vt:lpstr>
      <vt:lpstr>Timing Example: Grape Berry Moth</vt:lpstr>
      <vt:lpstr>Timing Example: Grape Berry Moth</vt:lpstr>
      <vt:lpstr>Timing Example: Grape Berry Moth</vt:lpstr>
      <vt:lpstr>Enviro-weather</vt:lpstr>
      <vt:lpstr>Enviro-weather</vt:lpstr>
      <vt:lpstr>Enviro-weather</vt:lpstr>
      <vt:lpstr>Enviro-weather</vt:lpstr>
      <vt:lpstr>Timing Example: Grape Berry Moth</vt:lpstr>
      <vt:lpstr>Timing Example: Grape Berry Moth</vt:lpstr>
      <vt:lpstr>Don’t forget you have friends out there too!</vt:lpstr>
      <vt:lpstr>Ground predator habitat</vt:lpstr>
      <vt:lpstr>Insect Management: Natural Enemy Habitat</vt:lpstr>
      <vt:lpstr>Relative Hazard of Common Fruit Crop Insecticides</vt:lpstr>
      <vt:lpstr>Beehazards</vt:lpstr>
      <vt:lpstr>Minimizing Pesticide Risk to Bees</vt:lpstr>
      <vt:lpstr>Recommended Best Practices</vt:lpstr>
      <vt:lpstr>Recommended Best Practices</vt:lpstr>
      <vt:lpstr>Herbicides</vt:lpstr>
      <vt:lpstr>Herbicides</vt:lpstr>
      <vt:lpstr>Herbicides</vt:lpstr>
      <vt:lpstr>Herbicides</vt:lpstr>
      <vt:lpstr>Herbicides</vt:lpstr>
      <vt:lpstr>Herbicides</vt:lpstr>
      <vt:lpstr>Herbicides</vt:lpstr>
      <vt:lpstr>Herbicides</vt:lpstr>
      <vt:lpstr>Herbicides</vt:lpstr>
      <vt:lpstr>Herbicides</vt:lpstr>
      <vt:lpstr>Herbicides</vt:lpstr>
      <vt:lpstr>Some Troublesome Perennials</vt:lpstr>
      <vt:lpstr>Some Troublesome Perennials</vt:lpstr>
      <vt:lpstr>Acknowledgements</vt:lpstr>
      <vt:lpstr>Thank you.</vt:lpstr>
    </vt:vector>
  </TitlesOfParts>
  <Company>University Relations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pjennings</dc:creator>
  <cp:lastModifiedBy>Brad Baughman</cp:lastModifiedBy>
  <cp:revision>172</cp:revision>
  <cp:lastPrinted>2010-09-08T13:46:11Z</cp:lastPrinted>
  <dcterms:created xsi:type="dcterms:W3CDTF">2010-09-21T16:06:10Z</dcterms:created>
  <dcterms:modified xsi:type="dcterms:W3CDTF">2016-03-24T15:46:35Z</dcterms:modified>
</cp:coreProperties>
</file>