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8.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76"/>
  </p:notesMasterIdLst>
  <p:handoutMasterIdLst>
    <p:handoutMasterId r:id="rId77"/>
  </p:handoutMasterIdLst>
  <p:sldIdLst>
    <p:sldId id="256" r:id="rId2"/>
    <p:sldId id="337" r:id="rId3"/>
    <p:sldId id="257" r:id="rId4"/>
    <p:sldId id="274" r:id="rId5"/>
    <p:sldId id="259" r:id="rId6"/>
    <p:sldId id="336" r:id="rId7"/>
    <p:sldId id="303" r:id="rId8"/>
    <p:sldId id="304" r:id="rId9"/>
    <p:sldId id="301" r:id="rId10"/>
    <p:sldId id="261" r:id="rId11"/>
    <p:sldId id="305" r:id="rId12"/>
    <p:sldId id="316" r:id="rId13"/>
    <p:sldId id="341" r:id="rId14"/>
    <p:sldId id="314" r:id="rId15"/>
    <p:sldId id="311" r:id="rId16"/>
    <p:sldId id="306" r:id="rId17"/>
    <p:sldId id="308" r:id="rId18"/>
    <p:sldId id="309" r:id="rId19"/>
    <p:sldId id="310" r:id="rId20"/>
    <p:sldId id="342" r:id="rId21"/>
    <p:sldId id="290" r:id="rId22"/>
    <p:sldId id="312" r:id="rId23"/>
    <p:sldId id="346" r:id="rId24"/>
    <p:sldId id="338" r:id="rId25"/>
    <p:sldId id="347" r:id="rId26"/>
    <p:sldId id="368" r:id="rId27"/>
    <p:sldId id="358" r:id="rId28"/>
    <p:sldId id="361" r:id="rId29"/>
    <p:sldId id="359" r:id="rId30"/>
    <p:sldId id="365" r:id="rId31"/>
    <p:sldId id="360" r:id="rId32"/>
    <p:sldId id="364" r:id="rId33"/>
    <p:sldId id="366" r:id="rId34"/>
    <p:sldId id="367" r:id="rId35"/>
    <p:sldId id="339" r:id="rId36"/>
    <p:sldId id="340" r:id="rId37"/>
    <p:sldId id="343" r:id="rId38"/>
    <p:sldId id="287" r:id="rId39"/>
    <p:sldId id="288" r:id="rId40"/>
    <p:sldId id="293" r:id="rId41"/>
    <p:sldId id="296" r:id="rId42"/>
    <p:sldId id="318" r:id="rId43"/>
    <p:sldId id="320" r:id="rId44"/>
    <p:sldId id="291" r:id="rId45"/>
    <p:sldId id="294" r:id="rId46"/>
    <p:sldId id="315" r:id="rId47"/>
    <p:sldId id="326" r:id="rId48"/>
    <p:sldId id="327" r:id="rId49"/>
    <p:sldId id="329" r:id="rId50"/>
    <p:sldId id="292" r:id="rId51"/>
    <p:sldId id="289" r:id="rId52"/>
    <p:sldId id="324" r:id="rId53"/>
    <p:sldId id="344" r:id="rId54"/>
    <p:sldId id="295" r:id="rId55"/>
    <p:sldId id="323" r:id="rId56"/>
    <p:sldId id="321" r:id="rId57"/>
    <p:sldId id="363" r:id="rId58"/>
    <p:sldId id="345" r:id="rId59"/>
    <p:sldId id="353" r:id="rId60"/>
    <p:sldId id="348" r:id="rId61"/>
    <p:sldId id="333" r:id="rId62"/>
    <p:sldId id="351" r:id="rId63"/>
    <p:sldId id="352" r:id="rId64"/>
    <p:sldId id="355" r:id="rId65"/>
    <p:sldId id="325" r:id="rId66"/>
    <p:sldId id="330" r:id="rId67"/>
    <p:sldId id="331" r:id="rId68"/>
    <p:sldId id="332" r:id="rId69"/>
    <p:sldId id="354" r:id="rId70"/>
    <p:sldId id="349" r:id="rId71"/>
    <p:sldId id="334" r:id="rId72"/>
    <p:sldId id="356" r:id="rId73"/>
    <p:sldId id="369" r:id="rId74"/>
    <p:sldId id="258" r:id="rId75"/>
  </p:sldIdLst>
  <p:sldSz cx="9144000" cy="6858000" type="screen4x3"/>
  <p:notesSz cx="6858000" cy="9144000"/>
  <p:custDataLst>
    <p:tags r:id="rId78"/>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0" autoAdjust="0"/>
  </p:normalViewPr>
  <p:slideViewPr>
    <p:cSldViewPr>
      <p:cViewPr varScale="1">
        <p:scale>
          <a:sx n="86" d="100"/>
          <a:sy n="86" d="100"/>
        </p:scale>
        <p:origin x="811"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hrissy\Desktop\seattle\countrie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imd\Downloads\commercial.xls"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imd\Downloads\commercial.xls"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umroot\home\jimd\Desktop\summit\commercial.xls"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chrissy\Desktop\combined.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SNRE5\GROUP\diana\publications\Biodiversity\figures.xls"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1" Type="http://schemas.openxmlformats.org/officeDocument/2006/relationships/oleObject" Target="file:///C:\Users\Chris\Documents\Aquaculture\Aquaculture%20-%20US%20and%20US%20trade\US%20production\2013%20Aqua%20census\2013%20aquaculture%20census%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0769749369564098"/>
          <c:y val="3.1428571428571452E-2"/>
          <c:w val="0.89230250630435859"/>
          <c:h val="0.8786571428571428"/>
        </c:manualLayout>
      </c:layout>
      <c:barChart>
        <c:barDir val="col"/>
        <c:grouping val="clustered"/>
        <c:varyColors val="0"/>
        <c:ser>
          <c:idx val="0"/>
          <c:order val="0"/>
          <c:tx>
            <c:strRef>
              <c:f>Sheet1!$B$1</c:f>
              <c:strCache>
                <c:ptCount val="1"/>
                <c:pt idx="0">
                  <c:v>1989</c:v>
                </c:pt>
              </c:strCache>
            </c:strRef>
          </c:tx>
          <c:invertIfNegative val="0"/>
          <c:cat>
            <c:strRef>
              <c:f>Sheet1!$A$2:$A$6</c:f>
              <c:strCache>
                <c:ptCount val="5"/>
                <c:pt idx="0">
                  <c:v>Africa</c:v>
                </c:pt>
                <c:pt idx="1">
                  <c:v>Americas</c:v>
                </c:pt>
                <c:pt idx="2">
                  <c:v>Asia</c:v>
                </c:pt>
                <c:pt idx="3">
                  <c:v>Europe</c:v>
                </c:pt>
                <c:pt idx="4">
                  <c:v>Oceania</c:v>
                </c:pt>
              </c:strCache>
            </c:strRef>
          </c:cat>
          <c:val>
            <c:numRef>
              <c:f>Sheet1!$B$2:$B$6</c:f>
              <c:numCache>
                <c:formatCode>General</c:formatCode>
                <c:ptCount val="5"/>
                <c:pt idx="0">
                  <c:v>9.5229000000000022E-2</c:v>
                </c:pt>
                <c:pt idx="1">
                  <c:v>0.55600400000000005</c:v>
                </c:pt>
                <c:pt idx="2">
                  <c:v>10.145573000000001</c:v>
                </c:pt>
                <c:pt idx="3">
                  <c:v>1.476987</c:v>
                </c:pt>
                <c:pt idx="4">
                  <c:v>4.1453000000000004E-2</c:v>
                </c:pt>
              </c:numCache>
            </c:numRef>
          </c:val>
          <c:extLst xmlns:c16r2="http://schemas.microsoft.com/office/drawing/2015/06/chart">
            <c:ext xmlns:c16="http://schemas.microsoft.com/office/drawing/2014/chart" uri="{C3380CC4-5D6E-409C-BE32-E72D297353CC}">
              <c16:uniqueId val="{00000000-51F5-45CD-B89D-6C67E795F58E}"/>
            </c:ext>
          </c:extLst>
        </c:ser>
        <c:ser>
          <c:idx val="1"/>
          <c:order val="1"/>
          <c:tx>
            <c:strRef>
              <c:f>Sheet1!$C$1</c:f>
              <c:strCache>
                <c:ptCount val="1"/>
                <c:pt idx="0">
                  <c:v>1999</c:v>
                </c:pt>
              </c:strCache>
            </c:strRef>
          </c:tx>
          <c:spPr>
            <a:solidFill>
              <a:srgbClr val="FF0000"/>
            </a:solidFill>
          </c:spPr>
          <c:invertIfNegative val="0"/>
          <c:cat>
            <c:strRef>
              <c:f>Sheet1!$A$2:$A$6</c:f>
              <c:strCache>
                <c:ptCount val="5"/>
                <c:pt idx="0">
                  <c:v>Africa</c:v>
                </c:pt>
                <c:pt idx="1">
                  <c:v>Americas</c:v>
                </c:pt>
                <c:pt idx="2">
                  <c:v>Asia</c:v>
                </c:pt>
                <c:pt idx="3">
                  <c:v>Europe</c:v>
                </c:pt>
                <c:pt idx="4">
                  <c:v>Oceania</c:v>
                </c:pt>
              </c:strCache>
            </c:strRef>
          </c:cat>
          <c:val>
            <c:numRef>
              <c:f>Sheet1!$C$2:$C$6</c:f>
              <c:numCache>
                <c:formatCode>General</c:formatCode>
                <c:ptCount val="5"/>
                <c:pt idx="0">
                  <c:v>0.27823800000000004</c:v>
                </c:pt>
                <c:pt idx="1">
                  <c:v>1.335394999999999</c:v>
                </c:pt>
                <c:pt idx="2">
                  <c:v>26.923743999999964</c:v>
                </c:pt>
                <c:pt idx="3">
                  <c:v>2.0688240000000002</c:v>
                </c:pt>
                <c:pt idx="4">
                  <c:v>0.125859842</c:v>
                </c:pt>
              </c:numCache>
            </c:numRef>
          </c:val>
          <c:extLst xmlns:c16r2="http://schemas.microsoft.com/office/drawing/2015/06/chart">
            <c:ext xmlns:c16="http://schemas.microsoft.com/office/drawing/2014/chart" uri="{C3380CC4-5D6E-409C-BE32-E72D297353CC}">
              <c16:uniqueId val="{00000001-51F5-45CD-B89D-6C67E795F58E}"/>
            </c:ext>
          </c:extLst>
        </c:ser>
        <c:ser>
          <c:idx val="2"/>
          <c:order val="2"/>
          <c:tx>
            <c:strRef>
              <c:f>Sheet1!$D$1</c:f>
              <c:strCache>
                <c:ptCount val="1"/>
                <c:pt idx="0">
                  <c:v>2009</c:v>
                </c:pt>
              </c:strCache>
            </c:strRef>
          </c:tx>
          <c:spPr>
            <a:solidFill>
              <a:srgbClr val="00B0F0"/>
            </a:solidFill>
          </c:spPr>
          <c:invertIfNegative val="0"/>
          <c:cat>
            <c:strRef>
              <c:f>Sheet1!$A$2:$A$6</c:f>
              <c:strCache>
                <c:ptCount val="5"/>
                <c:pt idx="0">
                  <c:v>Africa</c:v>
                </c:pt>
                <c:pt idx="1">
                  <c:v>Americas</c:v>
                </c:pt>
                <c:pt idx="2">
                  <c:v>Asia</c:v>
                </c:pt>
                <c:pt idx="3">
                  <c:v>Europe</c:v>
                </c:pt>
                <c:pt idx="4">
                  <c:v>Oceania</c:v>
                </c:pt>
              </c:strCache>
            </c:strRef>
          </c:cat>
          <c:val>
            <c:numRef>
              <c:f>Sheet1!$D$2:$D$6</c:f>
              <c:numCache>
                <c:formatCode>General</c:formatCode>
                <c:ptCount val="5"/>
                <c:pt idx="0">
                  <c:v>0.98951993199999944</c:v>
                </c:pt>
                <c:pt idx="1">
                  <c:v>2.5217362710000022</c:v>
                </c:pt>
                <c:pt idx="2">
                  <c:v>49.532893392000013</c:v>
                </c:pt>
                <c:pt idx="3">
                  <c:v>2.4837174540000002</c:v>
                </c:pt>
                <c:pt idx="4">
                  <c:v>0.17399240000000024</c:v>
                </c:pt>
              </c:numCache>
            </c:numRef>
          </c:val>
          <c:extLst xmlns:c16r2="http://schemas.microsoft.com/office/drawing/2015/06/chart">
            <c:ext xmlns:c16="http://schemas.microsoft.com/office/drawing/2014/chart" uri="{C3380CC4-5D6E-409C-BE32-E72D297353CC}">
              <c16:uniqueId val="{00000002-51F5-45CD-B89D-6C67E795F58E}"/>
            </c:ext>
          </c:extLst>
        </c:ser>
        <c:dLbls>
          <c:showLegendKey val="0"/>
          <c:showVal val="0"/>
          <c:showCatName val="0"/>
          <c:showSerName val="0"/>
          <c:showPercent val="0"/>
          <c:showBubbleSize val="0"/>
        </c:dLbls>
        <c:gapWidth val="150"/>
        <c:axId val="585154480"/>
        <c:axId val="588672928"/>
      </c:barChart>
      <c:catAx>
        <c:axId val="585154480"/>
        <c:scaling>
          <c:orientation val="minMax"/>
        </c:scaling>
        <c:delete val="0"/>
        <c:axPos val="b"/>
        <c:numFmt formatCode="General" sourceLinked="0"/>
        <c:majorTickMark val="out"/>
        <c:minorTickMark val="none"/>
        <c:tickLblPos val="nextTo"/>
        <c:crossAx val="588672928"/>
        <c:crosses val="autoZero"/>
        <c:auto val="1"/>
        <c:lblAlgn val="ctr"/>
        <c:lblOffset val="100"/>
        <c:noMultiLvlLbl val="0"/>
      </c:catAx>
      <c:valAx>
        <c:axId val="588672928"/>
        <c:scaling>
          <c:orientation val="minMax"/>
          <c:max val="50"/>
        </c:scaling>
        <c:delete val="0"/>
        <c:axPos val="l"/>
        <c:title>
          <c:tx>
            <c:rich>
              <a:bodyPr rot="-5400000" vert="horz"/>
              <a:lstStyle/>
              <a:p>
                <a:pPr>
                  <a:defRPr/>
                </a:pPr>
                <a:r>
                  <a:rPr lang="en-US" dirty="0"/>
                  <a:t>Yield (MMT)</a:t>
                </a:r>
              </a:p>
            </c:rich>
          </c:tx>
          <c:overlay val="0"/>
        </c:title>
        <c:numFmt formatCode="General" sourceLinked="1"/>
        <c:majorTickMark val="out"/>
        <c:minorTickMark val="none"/>
        <c:tickLblPos val="nextTo"/>
        <c:crossAx val="585154480"/>
        <c:crosses val="autoZero"/>
        <c:crossBetween val="between"/>
      </c:valAx>
    </c:plotArea>
    <c:legend>
      <c:legendPos val="l"/>
      <c:layout>
        <c:manualLayout>
          <c:xMode val="edge"/>
          <c:yMode val="edge"/>
          <c:x val="0.14705882352941191"/>
          <c:y val="6.2786051743532148E-2"/>
          <c:w val="7.8357006844732749E-2"/>
          <c:h val="0.1829993250843647"/>
        </c:manualLayou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'LH w'!$B$1</c:f>
              <c:strCache>
                <c:ptCount val="1"/>
                <c:pt idx="0">
                  <c:v>Whitefish</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'LH w'!$A$2:$A$33</c:f>
              <c:numCache>
                <c:formatCode>@</c:formatCode>
                <c:ptCount val="3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numCache>
            </c:numRef>
          </c:xVal>
          <c:yVal>
            <c:numRef>
              <c:f>'LH w'!$B$2:$B$33</c:f>
              <c:numCache>
                <c:formatCode>0</c:formatCode>
                <c:ptCount val="32"/>
                <c:pt idx="0">
                  <c:v>1306</c:v>
                </c:pt>
                <c:pt idx="1">
                  <c:v>1558</c:v>
                </c:pt>
                <c:pt idx="2">
                  <c:v>2037</c:v>
                </c:pt>
                <c:pt idx="3">
                  <c:v>2336</c:v>
                </c:pt>
                <c:pt idx="4">
                  <c:v>1965</c:v>
                </c:pt>
                <c:pt idx="5">
                  <c:v>2325</c:v>
                </c:pt>
                <c:pt idx="6">
                  <c:v>2739</c:v>
                </c:pt>
                <c:pt idx="7">
                  <c:v>3733</c:v>
                </c:pt>
                <c:pt idx="8">
                  <c:v>5364</c:v>
                </c:pt>
                <c:pt idx="9">
                  <c:v>4137</c:v>
                </c:pt>
                <c:pt idx="10">
                  <c:v>4750</c:v>
                </c:pt>
                <c:pt idx="11">
                  <c:v>4898</c:v>
                </c:pt>
                <c:pt idx="12">
                  <c:v>5962</c:v>
                </c:pt>
                <c:pt idx="13">
                  <c:v>5939</c:v>
                </c:pt>
                <c:pt idx="14">
                  <c:v>6211</c:v>
                </c:pt>
                <c:pt idx="15">
                  <c:v>5584</c:v>
                </c:pt>
                <c:pt idx="16">
                  <c:v>6406</c:v>
                </c:pt>
                <c:pt idx="17">
                  <c:v>6773</c:v>
                </c:pt>
                <c:pt idx="18">
                  <c:v>7102</c:v>
                </c:pt>
                <c:pt idx="19">
                  <c:v>6934</c:v>
                </c:pt>
                <c:pt idx="20">
                  <c:v>7485</c:v>
                </c:pt>
                <c:pt idx="21">
                  <c:v>8828</c:v>
                </c:pt>
                <c:pt idx="22">
                  <c:v>12037</c:v>
                </c:pt>
                <c:pt idx="23">
                  <c:v>12784</c:v>
                </c:pt>
                <c:pt idx="24">
                  <c:v>11936</c:v>
                </c:pt>
                <c:pt idx="25">
                  <c:v>8654</c:v>
                </c:pt>
                <c:pt idx="26">
                  <c:v>8351</c:v>
                </c:pt>
                <c:pt idx="27">
                  <c:v>7572</c:v>
                </c:pt>
                <c:pt idx="28">
                  <c:v>7360</c:v>
                </c:pt>
                <c:pt idx="29">
                  <c:v>6920</c:v>
                </c:pt>
                <c:pt idx="30">
                  <c:v>6586</c:v>
                </c:pt>
                <c:pt idx="31">
                  <c:v>7095</c:v>
                </c:pt>
              </c:numCache>
            </c:numRef>
          </c:yVal>
          <c:smooth val="0"/>
          <c:extLst xmlns:c16r2="http://schemas.microsoft.com/office/drawing/2015/06/chart">
            <c:ext xmlns:c16="http://schemas.microsoft.com/office/drawing/2014/chart" uri="{C3380CC4-5D6E-409C-BE32-E72D297353CC}">
              <c16:uniqueId val="{00000000-B48B-4CB9-A64F-D8C45267B23D}"/>
            </c:ext>
          </c:extLst>
        </c:ser>
        <c:ser>
          <c:idx val="1"/>
          <c:order val="1"/>
          <c:tx>
            <c:strRef>
              <c:f>'LH w'!$C$1</c:f>
              <c:strCache>
                <c:ptCount val="1"/>
                <c:pt idx="0">
                  <c:v>Total</c:v>
                </c:pt>
              </c:strCache>
            </c:strRef>
          </c:tx>
          <c:spPr>
            <a:ln w="19050" cap="rnd">
              <a:solidFill>
                <a:srgbClr val="FF0000"/>
              </a:solidFill>
              <a:round/>
            </a:ln>
            <a:effectLst/>
          </c:spPr>
          <c:marker>
            <c:symbol val="circle"/>
            <c:size val="5"/>
            <c:spPr>
              <a:solidFill>
                <a:srgbClr val="EC2212"/>
              </a:solidFill>
              <a:ln w="9525">
                <a:noFill/>
              </a:ln>
              <a:effectLst/>
            </c:spPr>
          </c:marker>
          <c:xVal>
            <c:numRef>
              <c:f>'LH w'!$A$2:$A$33</c:f>
              <c:numCache>
                <c:formatCode>@</c:formatCode>
                <c:ptCount val="3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numCache>
            </c:numRef>
          </c:xVal>
          <c:yVal>
            <c:numRef>
              <c:f>'LH w'!$C$2:$C$33</c:f>
              <c:numCache>
                <c:formatCode>General</c:formatCode>
                <c:ptCount val="32"/>
                <c:pt idx="0">
                  <c:v>4797</c:v>
                </c:pt>
                <c:pt idx="1">
                  <c:v>5591</c:v>
                </c:pt>
                <c:pt idx="2">
                  <c:v>5462</c:v>
                </c:pt>
                <c:pt idx="3">
                  <c:v>5246</c:v>
                </c:pt>
                <c:pt idx="4">
                  <c:v>5368</c:v>
                </c:pt>
                <c:pt idx="5">
                  <c:v>5672</c:v>
                </c:pt>
                <c:pt idx="6">
                  <c:v>7034</c:v>
                </c:pt>
                <c:pt idx="7">
                  <c:v>7689</c:v>
                </c:pt>
                <c:pt idx="8">
                  <c:v>9704</c:v>
                </c:pt>
                <c:pt idx="9">
                  <c:v>8651</c:v>
                </c:pt>
                <c:pt idx="10">
                  <c:v>9191</c:v>
                </c:pt>
                <c:pt idx="11">
                  <c:v>9393</c:v>
                </c:pt>
                <c:pt idx="12">
                  <c:v>10368</c:v>
                </c:pt>
                <c:pt idx="13">
                  <c:v>11055</c:v>
                </c:pt>
                <c:pt idx="14">
                  <c:v>11346</c:v>
                </c:pt>
                <c:pt idx="15">
                  <c:v>10410</c:v>
                </c:pt>
                <c:pt idx="16">
                  <c:v>10923</c:v>
                </c:pt>
                <c:pt idx="17">
                  <c:v>10727</c:v>
                </c:pt>
                <c:pt idx="18">
                  <c:v>11177</c:v>
                </c:pt>
                <c:pt idx="19">
                  <c:v>10703</c:v>
                </c:pt>
                <c:pt idx="20">
                  <c:v>10819</c:v>
                </c:pt>
                <c:pt idx="21">
                  <c:v>12174</c:v>
                </c:pt>
                <c:pt idx="22">
                  <c:v>15526</c:v>
                </c:pt>
                <c:pt idx="23">
                  <c:v>15620</c:v>
                </c:pt>
                <c:pt idx="24">
                  <c:v>15105</c:v>
                </c:pt>
                <c:pt idx="25">
                  <c:v>11769</c:v>
                </c:pt>
                <c:pt idx="26">
                  <c:v>11337</c:v>
                </c:pt>
                <c:pt idx="27">
                  <c:v>10358</c:v>
                </c:pt>
                <c:pt idx="28">
                  <c:v>9828</c:v>
                </c:pt>
                <c:pt idx="29">
                  <c:v>9556</c:v>
                </c:pt>
                <c:pt idx="30">
                  <c:v>8501</c:v>
                </c:pt>
                <c:pt idx="31">
                  <c:v>9510</c:v>
                </c:pt>
              </c:numCache>
            </c:numRef>
          </c:yVal>
          <c:smooth val="0"/>
          <c:extLst xmlns:c16r2="http://schemas.microsoft.com/office/drawing/2015/06/chart">
            <c:ext xmlns:c16="http://schemas.microsoft.com/office/drawing/2014/chart" uri="{C3380CC4-5D6E-409C-BE32-E72D297353CC}">
              <c16:uniqueId val="{00000001-B48B-4CB9-A64F-D8C45267B23D}"/>
            </c:ext>
          </c:extLst>
        </c:ser>
        <c:dLbls>
          <c:showLegendKey val="0"/>
          <c:showVal val="0"/>
          <c:showCatName val="0"/>
          <c:showSerName val="0"/>
          <c:showPercent val="0"/>
          <c:showBubbleSize val="0"/>
        </c:dLbls>
        <c:axId val="801272288"/>
        <c:axId val="801272848"/>
      </c:scatterChart>
      <c:valAx>
        <c:axId val="801272288"/>
        <c:scaling>
          <c:orientation val="minMax"/>
        </c:scaling>
        <c:delete val="0"/>
        <c:axPos val="b"/>
        <c:numFmt formatCode="@"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1272848"/>
        <c:crosses val="autoZero"/>
        <c:crossBetween val="midCat"/>
      </c:valAx>
      <c:valAx>
        <c:axId val="801272848"/>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1" dirty="0" smtClean="0">
                    <a:latin typeface="Arial" panose="020B0604020202020204" pitchFamily="34" charset="0"/>
                    <a:cs typeface="Arial" panose="020B0604020202020204" pitchFamily="34" charset="0"/>
                  </a:rPr>
                  <a:t>Commercial</a:t>
                </a:r>
                <a:r>
                  <a:rPr lang="en-US" sz="1800" b="1" baseline="0" dirty="0" smtClean="0">
                    <a:latin typeface="Arial" panose="020B0604020202020204" pitchFamily="34" charset="0"/>
                    <a:cs typeface="Arial" panose="020B0604020202020204" pitchFamily="34" charset="0"/>
                  </a:rPr>
                  <a:t> Harvest (1,000 </a:t>
                </a:r>
                <a:r>
                  <a:rPr lang="en-US" sz="1800" b="1" baseline="0" dirty="0" err="1" smtClean="0">
                    <a:latin typeface="Arial" panose="020B0604020202020204" pitchFamily="34" charset="0"/>
                    <a:cs typeface="Arial" panose="020B0604020202020204" pitchFamily="34" charset="0"/>
                  </a:rPr>
                  <a:t>lbs</a:t>
                </a:r>
                <a:r>
                  <a:rPr lang="en-US" sz="1800" b="1" baseline="0" dirty="0" smtClean="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1272288"/>
        <c:crosses val="autoZero"/>
        <c:crossBetween val="midCat"/>
      </c:valAx>
      <c:spPr>
        <a:noFill/>
        <a:ln>
          <a:noFill/>
        </a:ln>
        <a:effectLst/>
      </c:spPr>
    </c:plotArea>
    <c:legend>
      <c:legendPos val="b"/>
      <c:layout>
        <c:manualLayout>
          <c:xMode val="edge"/>
          <c:yMode val="edge"/>
          <c:x val="0.20345080026761359"/>
          <c:y val="0.16324184476940382"/>
          <c:w val="0.1290459832226854"/>
          <c:h val="0.1539010123734533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'total lm'!$B$1</c:f>
              <c:strCache>
                <c:ptCount val="1"/>
                <c:pt idx="0">
                  <c:v>Total</c:v>
                </c:pt>
              </c:strCache>
            </c:strRef>
          </c:tx>
          <c:spPr>
            <a:ln w="19050" cap="rnd">
              <a:solidFill>
                <a:srgbClr val="FF0000"/>
              </a:solidFill>
              <a:round/>
            </a:ln>
            <a:effectLst/>
          </c:spPr>
          <c:marker>
            <c:symbol val="circle"/>
            <c:size val="5"/>
            <c:spPr>
              <a:solidFill>
                <a:srgbClr val="EC2212"/>
              </a:solidFill>
              <a:ln w="9525">
                <a:noFill/>
              </a:ln>
              <a:effectLst/>
            </c:spPr>
          </c:marker>
          <c:xVal>
            <c:numRef>
              <c:f>'total lm'!$A$2:$A$33</c:f>
              <c:numCache>
                <c:formatCode>General</c:formatCode>
                <c:ptCount val="3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numCache>
            </c:numRef>
          </c:xVal>
          <c:yVal>
            <c:numRef>
              <c:f>'total lm'!$B$2:$B$33</c:f>
              <c:numCache>
                <c:formatCode>General</c:formatCode>
                <c:ptCount val="32"/>
                <c:pt idx="0">
                  <c:v>45338</c:v>
                </c:pt>
                <c:pt idx="1">
                  <c:v>48364</c:v>
                </c:pt>
                <c:pt idx="2">
                  <c:v>55469</c:v>
                </c:pt>
                <c:pt idx="3">
                  <c:v>52418</c:v>
                </c:pt>
                <c:pt idx="4">
                  <c:v>34730</c:v>
                </c:pt>
                <c:pt idx="5">
                  <c:v>24871</c:v>
                </c:pt>
                <c:pt idx="6">
                  <c:v>32548</c:v>
                </c:pt>
                <c:pt idx="7">
                  <c:v>36418</c:v>
                </c:pt>
                <c:pt idx="8">
                  <c:v>47838</c:v>
                </c:pt>
                <c:pt idx="9">
                  <c:v>41337</c:v>
                </c:pt>
                <c:pt idx="10">
                  <c:v>35415</c:v>
                </c:pt>
                <c:pt idx="11">
                  <c:v>30919</c:v>
                </c:pt>
                <c:pt idx="12">
                  <c:v>28114</c:v>
                </c:pt>
                <c:pt idx="13">
                  <c:v>25021</c:v>
                </c:pt>
                <c:pt idx="14">
                  <c:v>30396</c:v>
                </c:pt>
                <c:pt idx="15">
                  <c:v>25326</c:v>
                </c:pt>
                <c:pt idx="16">
                  <c:v>17806</c:v>
                </c:pt>
                <c:pt idx="17">
                  <c:v>13152</c:v>
                </c:pt>
                <c:pt idx="18">
                  <c:v>26525</c:v>
                </c:pt>
                <c:pt idx="19">
                  <c:v>17132</c:v>
                </c:pt>
                <c:pt idx="20">
                  <c:v>14595</c:v>
                </c:pt>
                <c:pt idx="21">
                  <c:v>14646</c:v>
                </c:pt>
                <c:pt idx="22">
                  <c:v>14560</c:v>
                </c:pt>
                <c:pt idx="23">
                  <c:v>13196</c:v>
                </c:pt>
                <c:pt idx="24">
                  <c:v>11431</c:v>
                </c:pt>
                <c:pt idx="25">
                  <c:v>7542</c:v>
                </c:pt>
                <c:pt idx="26">
                  <c:v>7378</c:v>
                </c:pt>
                <c:pt idx="27">
                  <c:v>6901</c:v>
                </c:pt>
                <c:pt idx="28">
                  <c:v>6510</c:v>
                </c:pt>
                <c:pt idx="29">
                  <c:v>6416</c:v>
                </c:pt>
                <c:pt idx="30">
                  <c:v>7360</c:v>
                </c:pt>
                <c:pt idx="31">
                  <c:v>7357</c:v>
                </c:pt>
              </c:numCache>
            </c:numRef>
          </c:yVal>
          <c:smooth val="0"/>
          <c:extLst xmlns:c16r2="http://schemas.microsoft.com/office/drawing/2015/06/chart">
            <c:ext xmlns:c16="http://schemas.microsoft.com/office/drawing/2014/chart" uri="{C3380CC4-5D6E-409C-BE32-E72D297353CC}">
              <c16:uniqueId val="{00000000-48F2-4B07-94C8-4DFEBC5AE5B9}"/>
            </c:ext>
          </c:extLst>
        </c:ser>
        <c:ser>
          <c:idx val="1"/>
          <c:order val="1"/>
          <c:tx>
            <c:strRef>
              <c:f>'total lm'!$C$1</c:f>
              <c:strCache>
                <c:ptCount val="1"/>
                <c:pt idx="0">
                  <c:v>Whitefish</c:v>
                </c:pt>
              </c:strCache>
            </c:strRef>
          </c:tx>
          <c:spPr>
            <a:ln w="19050" cap="rnd">
              <a:solidFill>
                <a:schemeClr val="accent1"/>
              </a:solidFill>
              <a:round/>
            </a:ln>
            <a:effectLst/>
          </c:spPr>
          <c:marker>
            <c:symbol val="circle"/>
            <c:size val="5"/>
            <c:spPr>
              <a:solidFill>
                <a:schemeClr val="accent2"/>
              </a:solidFill>
              <a:ln w="9525">
                <a:solidFill>
                  <a:schemeClr val="accent2"/>
                </a:solidFill>
              </a:ln>
              <a:effectLst/>
            </c:spPr>
          </c:marker>
          <c:xVal>
            <c:numRef>
              <c:f>'total lm'!$A$2:$A$33</c:f>
              <c:numCache>
                <c:formatCode>General</c:formatCode>
                <c:ptCount val="3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numCache>
            </c:numRef>
          </c:xVal>
          <c:yVal>
            <c:numRef>
              <c:f>'total lm'!$C$2:$C$33</c:f>
              <c:numCache>
                <c:formatCode>General</c:formatCode>
                <c:ptCount val="32"/>
                <c:pt idx="0">
                  <c:v>3354</c:v>
                </c:pt>
                <c:pt idx="1">
                  <c:v>4070</c:v>
                </c:pt>
                <c:pt idx="2">
                  <c:v>3590</c:v>
                </c:pt>
                <c:pt idx="3">
                  <c:v>4092</c:v>
                </c:pt>
                <c:pt idx="4">
                  <c:v>3262</c:v>
                </c:pt>
                <c:pt idx="5">
                  <c:v>4190</c:v>
                </c:pt>
                <c:pt idx="6">
                  <c:v>5784</c:v>
                </c:pt>
                <c:pt idx="7">
                  <c:v>5930</c:v>
                </c:pt>
                <c:pt idx="8">
                  <c:v>6897</c:v>
                </c:pt>
                <c:pt idx="9">
                  <c:v>5414</c:v>
                </c:pt>
                <c:pt idx="10">
                  <c:v>6101</c:v>
                </c:pt>
                <c:pt idx="11">
                  <c:v>5654</c:v>
                </c:pt>
                <c:pt idx="12">
                  <c:v>6180</c:v>
                </c:pt>
                <c:pt idx="13">
                  <c:v>5288</c:v>
                </c:pt>
                <c:pt idx="14">
                  <c:v>5362</c:v>
                </c:pt>
                <c:pt idx="15">
                  <c:v>5103</c:v>
                </c:pt>
                <c:pt idx="16">
                  <c:v>5655</c:v>
                </c:pt>
                <c:pt idx="17">
                  <c:v>7061</c:v>
                </c:pt>
                <c:pt idx="18">
                  <c:v>8341</c:v>
                </c:pt>
                <c:pt idx="19">
                  <c:v>6948</c:v>
                </c:pt>
                <c:pt idx="20">
                  <c:v>7361</c:v>
                </c:pt>
                <c:pt idx="21">
                  <c:v>7934</c:v>
                </c:pt>
                <c:pt idx="22">
                  <c:v>7596</c:v>
                </c:pt>
                <c:pt idx="23">
                  <c:v>7299</c:v>
                </c:pt>
                <c:pt idx="24">
                  <c:v>6669</c:v>
                </c:pt>
                <c:pt idx="25">
                  <c:v>4794</c:v>
                </c:pt>
                <c:pt idx="26">
                  <c:v>4610</c:v>
                </c:pt>
                <c:pt idx="27">
                  <c:v>3874</c:v>
                </c:pt>
                <c:pt idx="28">
                  <c:v>3959</c:v>
                </c:pt>
                <c:pt idx="29">
                  <c:v>4022</c:v>
                </c:pt>
                <c:pt idx="30">
                  <c:v>4506</c:v>
                </c:pt>
                <c:pt idx="31">
                  <c:v>4980</c:v>
                </c:pt>
              </c:numCache>
            </c:numRef>
          </c:yVal>
          <c:smooth val="0"/>
          <c:extLst xmlns:c16r2="http://schemas.microsoft.com/office/drawing/2015/06/chart">
            <c:ext xmlns:c16="http://schemas.microsoft.com/office/drawing/2014/chart" uri="{C3380CC4-5D6E-409C-BE32-E72D297353CC}">
              <c16:uniqueId val="{00000001-48F2-4B07-94C8-4DFEBC5AE5B9}"/>
            </c:ext>
          </c:extLst>
        </c:ser>
        <c:dLbls>
          <c:showLegendKey val="0"/>
          <c:showVal val="0"/>
          <c:showCatName val="0"/>
          <c:showSerName val="0"/>
          <c:showPercent val="0"/>
          <c:showBubbleSize val="0"/>
        </c:dLbls>
        <c:axId val="801275648"/>
        <c:axId val="801276208"/>
      </c:scatterChart>
      <c:valAx>
        <c:axId val="801275648"/>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1276208"/>
        <c:crosses val="autoZero"/>
        <c:crossBetween val="midCat"/>
      </c:valAx>
      <c:valAx>
        <c:axId val="801276208"/>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1" dirty="0" smtClean="0"/>
                  <a:t>Commercial Harvest (1,000 </a:t>
                </a:r>
                <a:r>
                  <a:rPr lang="en-US" sz="1800" b="1" dirty="0" err="1" smtClean="0"/>
                  <a:t>lbs</a:t>
                </a:r>
                <a:r>
                  <a:rPr lang="en-US" sz="1800" b="1" dirty="0" smtClean="0"/>
                  <a:t>)</a:t>
                </a:r>
                <a:endParaRPr lang="en-US" sz="1800" b="1" dirty="0"/>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1275648"/>
        <c:crosses val="autoZero"/>
        <c:crossBetween val="midCat"/>
      </c:valAx>
      <c:spPr>
        <a:noFill/>
        <a:ln w="25400">
          <a:noFill/>
        </a:ln>
        <a:effectLst/>
      </c:spPr>
    </c:plotArea>
    <c:legend>
      <c:legendPos val="b"/>
      <c:layout>
        <c:manualLayout>
          <c:xMode val="edge"/>
          <c:yMode val="edge"/>
          <c:x val="0.70519890895990944"/>
          <c:y val="9.635455568053998E-2"/>
          <c:w val="0.14679172456384132"/>
          <c:h val="0.186502587176602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'total lm'!$B$1</c:f>
              <c:strCache>
                <c:ptCount val="1"/>
                <c:pt idx="0">
                  <c:v>Total</c:v>
                </c:pt>
              </c:strCache>
            </c:strRef>
          </c:tx>
          <c:spPr>
            <a:ln w="19050" cap="rnd">
              <a:solidFill>
                <a:srgbClr val="EC2212"/>
              </a:solidFill>
              <a:round/>
            </a:ln>
            <a:effectLst/>
          </c:spPr>
          <c:marker>
            <c:symbol val="circle"/>
            <c:size val="5"/>
            <c:spPr>
              <a:solidFill>
                <a:srgbClr val="EC2212"/>
              </a:solidFill>
              <a:ln w="9525">
                <a:solidFill>
                  <a:srgbClr val="EC2212"/>
                </a:solidFill>
              </a:ln>
              <a:effectLst/>
            </c:spPr>
          </c:marker>
          <c:xVal>
            <c:numRef>
              <c:f>'total lm'!$A$2:$A$34</c:f>
              <c:numCache>
                <c:formatCode>General</c:formatCode>
                <c:ptCount val="3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2050</c:v>
                </c:pt>
              </c:numCache>
            </c:numRef>
          </c:xVal>
          <c:yVal>
            <c:numRef>
              <c:f>'total lm'!$B$2:$B$34</c:f>
              <c:numCache>
                <c:formatCode>General</c:formatCode>
                <c:ptCount val="33"/>
                <c:pt idx="0">
                  <c:v>45338</c:v>
                </c:pt>
                <c:pt idx="1">
                  <c:v>48364</c:v>
                </c:pt>
                <c:pt idx="2">
                  <c:v>55469</c:v>
                </c:pt>
                <c:pt idx="3">
                  <c:v>52418</c:v>
                </c:pt>
                <c:pt idx="4">
                  <c:v>34730</c:v>
                </c:pt>
                <c:pt idx="5">
                  <c:v>24871</c:v>
                </c:pt>
                <c:pt idx="6">
                  <c:v>32548</c:v>
                </c:pt>
                <c:pt idx="7">
                  <c:v>36418</c:v>
                </c:pt>
                <c:pt idx="8">
                  <c:v>47838</c:v>
                </c:pt>
                <c:pt idx="9">
                  <c:v>41337</c:v>
                </c:pt>
                <c:pt idx="10">
                  <c:v>35415</c:v>
                </c:pt>
                <c:pt idx="11">
                  <c:v>30919</c:v>
                </c:pt>
                <c:pt idx="12">
                  <c:v>28114</c:v>
                </c:pt>
                <c:pt idx="13">
                  <c:v>25021</c:v>
                </c:pt>
                <c:pt idx="14">
                  <c:v>30396</c:v>
                </c:pt>
                <c:pt idx="15">
                  <c:v>25326</c:v>
                </c:pt>
                <c:pt idx="16">
                  <c:v>17806</c:v>
                </c:pt>
                <c:pt idx="17">
                  <c:v>13152</c:v>
                </c:pt>
                <c:pt idx="18">
                  <c:v>26525</c:v>
                </c:pt>
                <c:pt idx="19">
                  <c:v>17132</c:v>
                </c:pt>
                <c:pt idx="20">
                  <c:v>14595</c:v>
                </c:pt>
                <c:pt idx="21">
                  <c:v>14646</c:v>
                </c:pt>
                <c:pt idx="22">
                  <c:v>14560</c:v>
                </c:pt>
                <c:pt idx="23">
                  <c:v>13196</c:v>
                </c:pt>
                <c:pt idx="24">
                  <c:v>11431</c:v>
                </c:pt>
                <c:pt idx="25">
                  <c:v>7542</c:v>
                </c:pt>
                <c:pt idx="26">
                  <c:v>7378</c:v>
                </c:pt>
                <c:pt idx="27">
                  <c:v>6901</c:v>
                </c:pt>
                <c:pt idx="28">
                  <c:v>6510</c:v>
                </c:pt>
                <c:pt idx="29">
                  <c:v>6416</c:v>
                </c:pt>
                <c:pt idx="30">
                  <c:v>7360</c:v>
                </c:pt>
                <c:pt idx="31">
                  <c:v>7357</c:v>
                </c:pt>
                <c:pt idx="32">
                  <c:v>7300</c:v>
                </c:pt>
              </c:numCache>
            </c:numRef>
          </c:yVal>
          <c:smooth val="0"/>
          <c:extLst xmlns:c16r2="http://schemas.microsoft.com/office/drawing/2015/06/chart">
            <c:ext xmlns:c16="http://schemas.microsoft.com/office/drawing/2014/chart" uri="{C3380CC4-5D6E-409C-BE32-E72D297353CC}">
              <c16:uniqueId val="{00000000-4056-47CB-8FB3-65B54CD786FE}"/>
            </c:ext>
          </c:extLst>
        </c:ser>
        <c:ser>
          <c:idx val="1"/>
          <c:order val="1"/>
          <c:tx>
            <c:strRef>
              <c:f>'total lm'!$C$1</c:f>
              <c:strCache>
                <c:ptCount val="1"/>
                <c:pt idx="0">
                  <c:v>Whitefish</c:v>
                </c:pt>
              </c:strCache>
            </c:strRef>
          </c:tx>
          <c:spPr>
            <a:ln w="19050" cap="rnd">
              <a:solidFill>
                <a:schemeClr val="accent1"/>
              </a:solidFill>
              <a:round/>
            </a:ln>
            <a:effectLst/>
          </c:spPr>
          <c:marker>
            <c:symbol val="circle"/>
            <c:size val="5"/>
            <c:spPr>
              <a:solidFill>
                <a:schemeClr val="accent2"/>
              </a:solidFill>
              <a:ln w="9525">
                <a:solidFill>
                  <a:schemeClr val="accent2"/>
                </a:solidFill>
              </a:ln>
              <a:effectLst/>
            </c:spPr>
          </c:marker>
          <c:xVal>
            <c:numRef>
              <c:f>'total lm'!$A$2:$A$34</c:f>
              <c:numCache>
                <c:formatCode>General</c:formatCode>
                <c:ptCount val="3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2050</c:v>
                </c:pt>
              </c:numCache>
            </c:numRef>
          </c:xVal>
          <c:yVal>
            <c:numRef>
              <c:f>'total lm'!$C$2:$C$34</c:f>
              <c:numCache>
                <c:formatCode>General</c:formatCode>
                <c:ptCount val="33"/>
                <c:pt idx="0">
                  <c:v>3354</c:v>
                </c:pt>
                <c:pt idx="1">
                  <c:v>4070</c:v>
                </c:pt>
                <c:pt idx="2">
                  <c:v>3590</c:v>
                </c:pt>
                <c:pt idx="3">
                  <c:v>4092</c:v>
                </c:pt>
                <c:pt idx="4">
                  <c:v>3262</c:v>
                </c:pt>
                <c:pt idx="5">
                  <c:v>4190</c:v>
                </c:pt>
                <c:pt idx="6">
                  <c:v>5784</c:v>
                </c:pt>
                <c:pt idx="7">
                  <c:v>5930</c:v>
                </c:pt>
                <c:pt idx="8">
                  <c:v>6897</c:v>
                </c:pt>
                <c:pt idx="9">
                  <c:v>5414</c:v>
                </c:pt>
                <c:pt idx="10">
                  <c:v>6101</c:v>
                </c:pt>
                <c:pt idx="11">
                  <c:v>5654</c:v>
                </c:pt>
                <c:pt idx="12">
                  <c:v>6180</c:v>
                </c:pt>
                <c:pt idx="13">
                  <c:v>5288</c:v>
                </c:pt>
                <c:pt idx="14">
                  <c:v>5362</c:v>
                </c:pt>
                <c:pt idx="15">
                  <c:v>5103</c:v>
                </c:pt>
                <c:pt idx="16">
                  <c:v>5655</c:v>
                </c:pt>
                <c:pt idx="17">
                  <c:v>7061</c:v>
                </c:pt>
                <c:pt idx="18">
                  <c:v>8341</c:v>
                </c:pt>
                <c:pt idx="19">
                  <c:v>6948</c:v>
                </c:pt>
                <c:pt idx="20">
                  <c:v>7361</c:v>
                </c:pt>
                <c:pt idx="21">
                  <c:v>7934</c:v>
                </c:pt>
                <c:pt idx="22">
                  <c:v>7596</c:v>
                </c:pt>
                <c:pt idx="23">
                  <c:v>7299</c:v>
                </c:pt>
                <c:pt idx="24">
                  <c:v>6669</c:v>
                </c:pt>
                <c:pt idx="25">
                  <c:v>4794</c:v>
                </c:pt>
                <c:pt idx="26">
                  <c:v>4610</c:v>
                </c:pt>
                <c:pt idx="27">
                  <c:v>3874</c:v>
                </c:pt>
                <c:pt idx="28">
                  <c:v>3959</c:v>
                </c:pt>
                <c:pt idx="29">
                  <c:v>4022</c:v>
                </c:pt>
                <c:pt idx="30">
                  <c:v>4506</c:v>
                </c:pt>
                <c:pt idx="31">
                  <c:v>4980</c:v>
                </c:pt>
                <c:pt idx="32">
                  <c:v>5000</c:v>
                </c:pt>
              </c:numCache>
            </c:numRef>
          </c:yVal>
          <c:smooth val="0"/>
          <c:extLst xmlns:c16r2="http://schemas.microsoft.com/office/drawing/2015/06/chart">
            <c:ext xmlns:c16="http://schemas.microsoft.com/office/drawing/2014/chart" uri="{C3380CC4-5D6E-409C-BE32-E72D297353CC}">
              <c16:uniqueId val="{00000001-4056-47CB-8FB3-65B54CD786FE}"/>
            </c:ext>
          </c:extLst>
        </c:ser>
        <c:dLbls>
          <c:showLegendKey val="0"/>
          <c:showVal val="0"/>
          <c:showCatName val="0"/>
          <c:showSerName val="0"/>
          <c:showPercent val="0"/>
          <c:showBubbleSize val="0"/>
        </c:dLbls>
        <c:axId val="801279008"/>
        <c:axId val="801279568"/>
      </c:scatterChart>
      <c:valAx>
        <c:axId val="801279008"/>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a:pPr>
            <a:endParaRPr lang="en-US"/>
          </a:p>
        </c:txPr>
        <c:crossAx val="801279568"/>
        <c:crosses val="autoZero"/>
        <c:crossBetween val="midCat"/>
      </c:valAx>
      <c:valAx>
        <c:axId val="801279568"/>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801279008"/>
        <c:crosses val="autoZero"/>
        <c:crossBetween val="midCat"/>
      </c:valAx>
      <c:spPr>
        <a:noFill/>
        <a:ln w="25400">
          <a:noFill/>
        </a:ln>
      </c:spPr>
    </c:plotArea>
    <c:legend>
      <c:legendPos val="b"/>
      <c:layout>
        <c:manualLayout>
          <c:xMode val="edge"/>
          <c:yMode val="edge"/>
          <c:x val="0.71488870876434574"/>
          <c:y val="9.4670416197975227E-2"/>
          <c:w val="0.1274119962945808"/>
          <c:h val="0.10247244094488189"/>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7.9278785803948426E-2"/>
          <c:y val="2.6130532174857449E-2"/>
          <c:w val="0.87253267973856208"/>
          <c:h val="0.86597142857142972"/>
        </c:manualLayout>
      </c:layout>
      <c:areaChart>
        <c:grouping val="stacked"/>
        <c:varyColors val="0"/>
        <c:ser>
          <c:idx val="0"/>
          <c:order val="0"/>
          <c:tx>
            <c:strRef>
              <c:f>'1980+'!$A$2</c:f>
              <c:strCache>
                <c:ptCount val="1"/>
                <c:pt idx="0">
                  <c:v>Capture</c:v>
                </c:pt>
              </c:strCache>
            </c:strRef>
          </c:tx>
          <c:spPr>
            <a:solidFill>
              <a:srgbClr val="33CCCC"/>
            </a:solidFill>
            <a:ln>
              <a:noFill/>
            </a:ln>
          </c:spPr>
          <c:cat>
            <c:numRef>
              <c:f>'1980+'!$B$1:$AE$1</c:f>
              <c:numCache>
                <c:formatCode>General</c:formatCode>
                <c:ptCount val="3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numCache>
            </c:numRef>
          </c:cat>
          <c:val>
            <c:numRef>
              <c:f>'1980+'!$B$2:$AE$2</c:f>
              <c:numCache>
                <c:formatCode>General</c:formatCode>
                <c:ptCount val="30"/>
                <c:pt idx="0">
                  <c:v>67.244708000000003</c:v>
                </c:pt>
                <c:pt idx="1">
                  <c:v>69.441334033000004</c:v>
                </c:pt>
                <c:pt idx="2">
                  <c:v>71.146224738000114</c:v>
                </c:pt>
                <c:pt idx="3">
                  <c:v>71.0904083759999</c:v>
                </c:pt>
                <c:pt idx="4">
                  <c:v>76.688672860999844</c:v>
                </c:pt>
                <c:pt idx="5">
                  <c:v>78.272605890999884</c:v>
                </c:pt>
                <c:pt idx="6">
                  <c:v>83.7596069169999</c:v>
                </c:pt>
                <c:pt idx="7">
                  <c:v>84.380939740999978</c:v>
                </c:pt>
                <c:pt idx="8">
                  <c:v>87.846858185999949</c:v>
                </c:pt>
                <c:pt idx="9">
                  <c:v>88.314679033000004</c:v>
                </c:pt>
                <c:pt idx="10">
                  <c:v>84.675759450999834</c:v>
                </c:pt>
                <c:pt idx="11">
                  <c:v>83.690202864999989</c:v>
                </c:pt>
                <c:pt idx="12">
                  <c:v>85.210967698999994</c:v>
                </c:pt>
                <c:pt idx="13">
                  <c:v>86.59582165499998</c:v>
                </c:pt>
                <c:pt idx="14">
                  <c:v>92.147987225999998</c:v>
                </c:pt>
                <c:pt idx="15">
                  <c:v>92.382011471999988</c:v>
                </c:pt>
                <c:pt idx="16">
                  <c:v>93.839110988000115</c:v>
                </c:pt>
                <c:pt idx="17">
                  <c:v>93.1053463209998</c:v>
                </c:pt>
                <c:pt idx="18">
                  <c:v>85.748403062999998</c:v>
                </c:pt>
                <c:pt idx="19">
                  <c:v>91.511943288000168</c:v>
                </c:pt>
                <c:pt idx="20">
                  <c:v>93.557431783000013</c:v>
                </c:pt>
                <c:pt idx="21">
                  <c:v>90.78953912999998</c:v>
                </c:pt>
                <c:pt idx="22">
                  <c:v>90.990576695999991</c:v>
                </c:pt>
                <c:pt idx="23">
                  <c:v>88.284811058000003</c:v>
                </c:pt>
                <c:pt idx="24">
                  <c:v>92.457386606</c:v>
                </c:pt>
                <c:pt idx="25">
                  <c:v>92.203762748999978</c:v>
                </c:pt>
                <c:pt idx="26">
                  <c:v>89.899979705999982</c:v>
                </c:pt>
                <c:pt idx="27">
                  <c:v>90.086556804000011</c:v>
                </c:pt>
                <c:pt idx="28">
                  <c:v>89.601315847999899</c:v>
                </c:pt>
                <c:pt idx="29">
                  <c:v>88.93190292100013</c:v>
                </c:pt>
              </c:numCache>
            </c:numRef>
          </c:val>
          <c:extLst xmlns:c16r2="http://schemas.microsoft.com/office/drawing/2015/06/chart">
            <c:ext xmlns:c16="http://schemas.microsoft.com/office/drawing/2014/chart" uri="{C3380CC4-5D6E-409C-BE32-E72D297353CC}">
              <c16:uniqueId val="{00000000-F8F5-4CC6-94B5-E4C21BB93224}"/>
            </c:ext>
          </c:extLst>
        </c:ser>
        <c:ser>
          <c:idx val="1"/>
          <c:order val="1"/>
          <c:tx>
            <c:strRef>
              <c:f>'1980+'!$A$3</c:f>
              <c:strCache>
                <c:ptCount val="1"/>
                <c:pt idx="0">
                  <c:v>Aquaculture</c:v>
                </c:pt>
              </c:strCache>
            </c:strRef>
          </c:tx>
          <c:spPr>
            <a:solidFill>
              <a:srgbClr val="FFFFFF"/>
            </a:solidFill>
            <a:ln>
              <a:noFill/>
            </a:ln>
          </c:spPr>
          <c:cat>
            <c:numRef>
              <c:f>'1980+'!$B$1:$AE$1</c:f>
              <c:numCache>
                <c:formatCode>General</c:formatCode>
                <c:ptCount val="3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numCache>
            </c:numRef>
          </c:cat>
          <c:val>
            <c:numRef>
              <c:f>'1980+'!$B$3:$AE$3</c:f>
              <c:numCache>
                <c:formatCode>General</c:formatCode>
                <c:ptCount val="30"/>
                <c:pt idx="0">
                  <c:v>4.7058410000000004</c:v>
                </c:pt>
                <c:pt idx="1">
                  <c:v>5.2429569999999934</c:v>
                </c:pt>
                <c:pt idx="2">
                  <c:v>5.6715200000000001</c:v>
                </c:pt>
                <c:pt idx="3">
                  <c:v>6.2232880000000002</c:v>
                </c:pt>
                <c:pt idx="4">
                  <c:v>6.9444139999999965</c:v>
                </c:pt>
                <c:pt idx="5">
                  <c:v>8.0218892060000027</c:v>
                </c:pt>
                <c:pt idx="6">
                  <c:v>9.1639341040000026</c:v>
                </c:pt>
                <c:pt idx="7">
                  <c:v>10.565499000000022</c:v>
                </c:pt>
                <c:pt idx="8">
                  <c:v>11.681771999999999</c:v>
                </c:pt>
                <c:pt idx="9">
                  <c:v>12.315246000000014</c:v>
                </c:pt>
                <c:pt idx="10">
                  <c:v>13.074789000000004</c:v>
                </c:pt>
                <c:pt idx="11">
                  <c:v>13.726197999999998</c:v>
                </c:pt>
                <c:pt idx="12">
                  <c:v>15.409780900000014</c:v>
                </c:pt>
                <c:pt idx="13">
                  <c:v>17.802748205999968</c:v>
                </c:pt>
                <c:pt idx="14">
                  <c:v>20.840613960000002</c:v>
                </c:pt>
                <c:pt idx="15">
                  <c:v>24.383240699000002</c:v>
                </c:pt>
                <c:pt idx="16">
                  <c:v>26.593865380000029</c:v>
                </c:pt>
                <c:pt idx="17">
                  <c:v>27.322745321999989</c:v>
                </c:pt>
                <c:pt idx="18">
                  <c:v>28.413239000999965</c:v>
                </c:pt>
                <c:pt idx="19">
                  <c:v>30.732060841999989</c:v>
                </c:pt>
                <c:pt idx="20">
                  <c:v>32.417715871000006</c:v>
                </c:pt>
                <c:pt idx="21">
                  <c:v>34.613283623999997</c:v>
                </c:pt>
                <c:pt idx="22">
                  <c:v>36.785347601000005</c:v>
                </c:pt>
                <c:pt idx="23">
                  <c:v>38.914277557999917</c:v>
                </c:pt>
                <c:pt idx="24">
                  <c:v>41.919978327000003</c:v>
                </c:pt>
                <c:pt idx="25">
                  <c:v>44.310825838999996</c:v>
                </c:pt>
                <c:pt idx="26">
                  <c:v>47.299485148000066</c:v>
                </c:pt>
                <c:pt idx="27">
                  <c:v>49.929076951000006</c:v>
                </c:pt>
                <c:pt idx="28">
                  <c:v>52.954512322000049</c:v>
                </c:pt>
                <c:pt idx="29">
                  <c:v>55.701859449000004</c:v>
                </c:pt>
              </c:numCache>
            </c:numRef>
          </c:val>
          <c:extLst xmlns:c16r2="http://schemas.microsoft.com/office/drawing/2015/06/chart">
            <c:ext xmlns:c16="http://schemas.microsoft.com/office/drawing/2014/chart" uri="{C3380CC4-5D6E-409C-BE32-E72D297353CC}">
              <c16:uniqueId val="{00000001-F8F5-4CC6-94B5-E4C21BB93224}"/>
            </c:ext>
          </c:extLst>
        </c:ser>
        <c:dLbls>
          <c:showLegendKey val="0"/>
          <c:showVal val="0"/>
          <c:showCatName val="0"/>
          <c:showSerName val="0"/>
          <c:showPercent val="0"/>
          <c:showBubbleSize val="0"/>
        </c:dLbls>
        <c:axId val="801282368"/>
        <c:axId val="801282928"/>
      </c:areaChart>
      <c:catAx>
        <c:axId val="801282368"/>
        <c:scaling>
          <c:orientation val="minMax"/>
        </c:scaling>
        <c:delete val="0"/>
        <c:axPos val="b"/>
        <c:numFmt formatCode="General" sourceLinked="1"/>
        <c:majorTickMark val="out"/>
        <c:minorTickMark val="none"/>
        <c:tickLblPos val="nextTo"/>
        <c:spPr>
          <a:ln>
            <a:solidFill>
              <a:srgbClr val="FFFF00"/>
            </a:solidFill>
          </a:ln>
        </c:spPr>
        <c:txPr>
          <a:bodyPr/>
          <a:lstStyle/>
          <a:p>
            <a:pPr>
              <a:defRPr sz="2000">
                <a:solidFill>
                  <a:schemeClr val="bg2"/>
                </a:solidFill>
              </a:defRPr>
            </a:pPr>
            <a:endParaRPr lang="en-US"/>
          </a:p>
        </c:txPr>
        <c:crossAx val="801282928"/>
        <c:crosses val="autoZero"/>
        <c:auto val="1"/>
        <c:lblAlgn val="ctr"/>
        <c:lblOffset val="100"/>
        <c:tickLblSkip val="5"/>
        <c:tickMarkSkip val="5"/>
        <c:noMultiLvlLbl val="0"/>
      </c:catAx>
      <c:valAx>
        <c:axId val="801282928"/>
        <c:scaling>
          <c:orientation val="minMax"/>
        </c:scaling>
        <c:delete val="0"/>
        <c:axPos val="l"/>
        <c:title>
          <c:tx>
            <c:rich>
              <a:bodyPr rot="-5400000" vert="horz"/>
              <a:lstStyle/>
              <a:p>
                <a:pPr>
                  <a:defRPr>
                    <a:solidFill>
                      <a:schemeClr val="bg2"/>
                    </a:solidFill>
                  </a:defRPr>
                </a:pPr>
                <a:r>
                  <a:rPr lang="en-US">
                    <a:solidFill>
                      <a:schemeClr val="bg2"/>
                    </a:solidFill>
                  </a:rPr>
                  <a:t>Yield (MMT)</a:t>
                </a:r>
              </a:p>
            </c:rich>
          </c:tx>
          <c:overlay val="0"/>
        </c:title>
        <c:numFmt formatCode="General" sourceLinked="1"/>
        <c:majorTickMark val="out"/>
        <c:minorTickMark val="none"/>
        <c:tickLblPos val="nextTo"/>
        <c:spPr>
          <a:ln>
            <a:solidFill>
              <a:srgbClr val="FFFFFF"/>
            </a:solidFill>
          </a:ln>
        </c:spPr>
        <c:txPr>
          <a:bodyPr/>
          <a:lstStyle/>
          <a:p>
            <a:pPr>
              <a:defRPr sz="2000">
                <a:solidFill>
                  <a:schemeClr val="bg2"/>
                </a:solidFill>
              </a:defRPr>
            </a:pPr>
            <a:endParaRPr lang="en-US"/>
          </a:p>
        </c:txPr>
        <c:crossAx val="801282368"/>
        <c:crosses val="autoZero"/>
        <c:crossBetween val="midCat"/>
      </c:valAx>
    </c:plotArea>
    <c:legend>
      <c:legendPos val="l"/>
      <c:legendEntry>
        <c:idx val="0"/>
        <c:txPr>
          <a:bodyPr/>
          <a:lstStyle/>
          <a:p>
            <a:pPr>
              <a:defRPr sz="2500">
                <a:solidFill>
                  <a:schemeClr val="bg2"/>
                </a:solidFill>
              </a:defRPr>
            </a:pPr>
            <a:endParaRPr lang="en-US"/>
          </a:p>
        </c:txPr>
      </c:legendEntry>
      <c:legendEntry>
        <c:idx val="1"/>
        <c:txPr>
          <a:bodyPr/>
          <a:lstStyle/>
          <a:p>
            <a:pPr>
              <a:defRPr sz="2500">
                <a:solidFill>
                  <a:schemeClr val="bg2"/>
                </a:solidFill>
              </a:defRPr>
            </a:pPr>
            <a:endParaRPr lang="en-US"/>
          </a:p>
        </c:txPr>
      </c:legendEntry>
      <c:layout>
        <c:manualLayout>
          <c:xMode val="edge"/>
          <c:yMode val="edge"/>
          <c:x val="0.12450704667209216"/>
          <c:y val="4.7483026556772286E-2"/>
          <c:w val="0.33979805315597689"/>
          <c:h val="0.25017687728058385"/>
        </c:manualLayout>
      </c:layout>
      <c:overlay val="1"/>
      <c:txPr>
        <a:bodyPr/>
        <a:lstStyle/>
        <a:p>
          <a:pPr>
            <a:defRPr sz="2500"/>
          </a:pPr>
          <a:endParaRPr lang="en-US"/>
        </a:p>
      </c:txPr>
    </c:legend>
    <c:plotVisOnly val="1"/>
    <c:dispBlanksAs val="zero"/>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43693067778293"/>
          <c:y val="5.7402699662542189E-2"/>
          <c:w val="0.82754342431761752"/>
          <c:h val="0.82545454545454544"/>
        </c:manualLayout>
      </c:layout>
      <c:areaChart>
        <c:grouping val="stacked"/>
        <c:varyColors val="0"/>
        <c:ser>
          <c:idx val="6"/>
          <c:order val="0"/>
          <c:tx>
            <c:strRef>
              <c:f>Sheet1!$A$2</c:f>
              <c:strCache>
                <c:ptCount val="1"/>
                <c:pt idx="0">
                  <c:v>Capture</c:v>
                </c:pt>
              </c:strCache>
            </c:strRef>
          </c:tx>
          <c:spPr>
            <a:solidFill>
              <a:schemeClr val="accent1"/>
            </a:solidFill>
            <a:ln w="12695">
              <a:solidFill>
                <a:srgbClr val="000000"/>
              </a:solidFill>
              <a:prstDash val="solid"/>
            </a:ln>
          </c:spPr>
          <c:cat>
            <c:numRef>
              <c:f>Sheet1!$B$1:$AU$1</c:f>
              <c:numCache>
                <c:formatCode>General</c:formatCode>
                <c:ptCount val="4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numCache>
            </c:numRef>
          </c:cat>
          <c:val>
            <c:numRef>
              <c:f>Sheet1!$B$2:$AU$2</c:f>
              <c:numCache>
                <c:formatCode>General</c:formatCode>
                <c:ptCount val="46"/>
                <c:pt idx="0">
                  <c:v>68.240458000000004</c:v>
                </c:pt>
                <c:pt idx="1">
                  <c:v>70.288019000000006</c:v>
                </c:pt>
                <c:pt idx="2">
                  <c:v>72.115502699999993</c:v>
                </c:pt>
                <c:pt idx="3">
                  <c:v>71.946886399999997</c:v>
                </c:pt>
                <c:pt idx="4">
                  <c:v>77.640522899999993</c:v>
                </c:pt>
                <c:pt idx="5">
                  <c:v>79.349867700000004</c:v>
                </c:pt>
                <c:pt idx="6">
                  <c:v>84.8862551</c:v>
                </c:pt>
                <c:pt idx="7">
                  <c:v>85.540107500000005</c:v>
                </c:pt>
                <c:pt idx="8">
                  <c:v>89.002117200000001</c:v>
                </c:pt>
                <c:pt idx="9">
                  <c:v>89.517006199999997</c:v>
                </c:pt>
                <c:pt idx="10">
                  <c:v>85.954795399999995</c:v>
                </c:pt>
                <c:pt idx="11">
                  <c:v>84.799226300000001</c:v>
                </c:pt>
                <c:pt idx="12">
                  <c:v>86.321345600000001</c:v>
                </c:pt>
                <c:pt idx="13">
                  <c:v>87.666791500000002</c:v>
                </c:pt>
                <c:pt idx="14">
                  <c:v>93.265223000000006</c:v>
                </c:pt>
                <c:pt idx="15">
                  <c:v>93.607176699999997</c:v>
                </c:pt>
                <c:pt idx="16">
                  <c:v>95.064218999999994</c:v>
                </c:pt>
                <c:pt idx="17">
                  <c:v>95.575016399999996</c:v>
                </c:pt>
                <c:pt idx="18">
                  <c:v>88.700948199999999</c:v>
                </c:pt>
                <c:pt idx="19">
                  <c:v>94.874374299999999</c:v>
                </c:pt>
                <c:pt idx="20">
                  <c:v>96.864365800000002</c:v>
                </c:pt>
                <c:pt idx="21">
                  <c:v>94.329333700000007</c:v>
                </c:pt>
                <c:pt idx="22">
                  <c:v>94.559514699999994</c:v>
                </c:pt>
                <c:pt idx="23">
                  <c:v>91.827713700000004</c:v>
                </c:pt>
                <c:pt idx="24">
                  <c:v>96.462432800000002</c:v>
                </c:pt>
                <c:pt idx="25">
                  <c:v>96.462432800000002</c:v>
                </c:pt>
                <c:pt idx="26">
                  <c:v>96.462432800000002</c:v>
                </c:pt>
                <c:pt idx="27">
                  <c:v>96.462432800000002</c:v>
                </c:pt>
                <c:pt idx="28">
                  <c:v>96.462432800000002</c:v>
                </c:pt>
                <c:pt idx="29">
                  <c:v>96.462432800000002</c:v>
                </c:pt>
                <c:pt idx="30">
                  <c:v>96.462432800000002</c:v>
                </c:pt>
                <c:pt idx="31">
                  <c:v>96.462432800000002</c:v>
                </c:pt>
                <c:pt idx="32">
                  <c:v>96.462432800000002</c:v>
                </c:pt>
                <c:pt idx="33">
                  <c:v>96.462432800000002</c:v>
                </c:pt>
                <c:pt idx="34">
                  <c:v>96.462432800000002</c:v>
                </c:pt>
                <c:pt idx="35">
                  <c:v>96.462432800000002</c:v>
                </c:pt>
                <c:pt idx="36">
                  <c:v>96.462432800000002</c:v>
                </c:pt>
                <c:pt idx="37">
                  <c:v>96.462432800000002</c:v>
                </c:pt>
                <c:pt idx="38">
                  <c:v>96.462432800000002</c:v>
                </c:pt>
                <c:pt idx="39">
                  <c:v>96.462432800000002</c:v>
                </c:pt>
                <c:pt idx="40">
                  <c:v>96.462432800000002</c:v>
                </c:pt>
                <c:pt idx="41">
                  <c:v>96.462432800000002</c:v>
                </c:pt>
                <c:pt idx="42">
                  <c:v>96.462432800000002</c:v>
                </c:pt>
                <c:pt idx="43">
                  <c:v>96.462432800000002</c:v>
                </c:pt>
                <c:pt idx="44">
                  <c:v>96.462432800000002</c:v>
                </c:pt>
                <c:pt idx="45">
                  <c:v>96.462432800000002</c:v>
                </c:pt>
              </c:numCache>
            </c:numRef>
          </c:val>
          <c:extLst xmlns:c16r2="http://schemas.microsoft.com/office/drawing/2015/06/chart">
            <c:ext xmlns:c16="http://schemas.microsoft.com/office/drawing/2014/chart" uri="{C3380CC4-5D6E-409C-BE32-E72D297353CC}">
              <c16:uniqueId val="{00000000-A575-4872-9E84-7ADCB0CFB1E1}"/>
            </c:ext>
          </c:extLst>
        </c:ser>
        <c:ser>
          <c:idx val="4"/>
          <c:order val="1"/>
          <c:tx>
            <c:strRef>
              <c:f>Sheet1!$A$3</c:f>
              <c:strCache>
                <c:ptCount val="1"/>
                <c:pt idx="0">
                  <c:v>Aquaculture</c:v>
                </c:pt>
              </c:strCache>
            </c:strRef>
          </c:tx>
          <c:spPr>
            <a:solidFill>
              <a:schemeClr val="tx2"/>
            </a:solidFill>
            <a:ln w="12695">
              <a:noFill/>
              <a:prstDash val="solid"/>
            </a:ln>
          </c:spPr>
          <c:cat>
            <c:numRef>
              <c:f>Sheet1!$B$1:$AU$1</c:f>
              <c:numCache>
                <c:formatCode>General</c:formatCode>
                <c:ptCount val="4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numCache>
            </c:numRef>
          </c:cat>
          <c:val>
            <c:numRef>
              <c:f>Sheet1!$B$3:$AU$3</c:f>
              <c:numCache>
                <c:formatCode>General</c:formatCode>
                <c:ptCount val="46"/>
                <c:pt idx="0">
                  <c:v>7.3470069999999996</c:v>
                </c:pt>
                <c:pt idx="1">
                  <c:v>7.8183639999999999</c:v>
                </c:pt>
                <c:pt idx="2">
                  <c:v>8.2132109999999994</c:v>
                </c:pt>
                <c:pt idx="3">
                  <c:v>9.0890310000000003</c:v>
                </c:pt>
                <c:pt idx="4">
                  <c:v>10.191272</c:v>
                </c:pt>
                <c:pt idx="5">
                  <c:v>11.353448</c:v>
                </c:pt>
                <c:pt idx="6">
                  <c:v>12.662853</c:v>
                </c:pt>
                <c:pt idx="7">
                  <c:v>13.961575</c:v>
                </c:pt>
                <c:pt idx="8">
                  <c:v>15.526460999999999</c:v>
                </c:pt>
                <c:pt idx="9">
                  <c:v>16.477972999999999</c:v>
                </c:pt>
                <c:pt idx="10">
                  <c:v>16.827096000000001</c:v>
                </c:pt>
                <c:pt idx="11">
                  <c:v>18.279032999999998</c:v>
                </c:pt>
                <c:pt idx="12">
                  <c:v>21.189305999999998</c:v>
                </c:pt>
                <c:pt idx="13">
                  <c:v>24.453567</c:v>
                </c:pt>
                <c:pt idx="14">
                  <c:v>27.775006999999999</c:v>
                </c:pt>
                <c:pt idx="15">
                  <c:v>31.195352</c:v>
                </c:pt>
                <c:pt idx="16">
                  <c:v>33.795530999999997</c:v>
                </c:pt>
                <c:pt idx="17">
                  <c:v>35.841009999999997</c:v>
                </c:pt>
                <c:pt idx="18">
                  <c:v>39.083475999999997</c:v>
                </c:pt>
                <c:pt idx="19">
                  <c:v>43.000078999999999</c:v>
                </c:pt>
                <c:pt idx="20">
                  <c:v>45.657772999999999</c:v>
                </c:pt>
                <c:pt idx="21">
                  <c:v>48.555041000000003</c:v>
                </c:pt>
                <c:pt idx="22">
                  <c:v>51.971882000000001</c:v>
                </c:pt>
                <c:pt idx="23">
                  <c:v>55.183013000000003</c:v>
                </c:pt>
                <c:pt idx="24">
                  <c:v>59.408444000000003</c:v>
                </c:pt>
                <c:pt idx="25">
                  <c:v>63.816550540000001</c:v>
                </c:pt>
                <c:pt idx="26">
                  <c:v>68.551738599999993</c:v>
                </c:pt>
                <c:pt idx="27">
                  <c:v>73.638277599999995</c:v>
                </c:pt>
                <c:pt idx="28">
                  <c:v>79.102237799999997</c:v>
                </c:pt>
                <c:pt idx="29">
                  <c:v>84.971623840000007</c:v>
                </c:pt>
                <c:pt idx="30">
                  <c:v>91.276518330000002</c:v>
                </c:pt>
                <c:pt idx="31">
                  <c:v>98.04923599</c:v>
                </c:pt>
                <c:pt idx="32">
                  <c:v>105.3244893</c:v>
                </c:pt>
                <c:pt idx="33">
                  <c:v>113.13956640000001</c:v>
                </c:pt>
                <c:pt idx="34">
                  <c:v>121.5345222</c:v>
                </c:pt>
                <c:pt idx="35">
                  <c:v>130.5523838</c:v>
                </c:pt>
                <c:pt idx="36">
                  <c:v>140.23937069999999</c:v>
                </c:pt>
                <c:pt idx="37">
                  <c:v>150.64513199999999</c:v>
                </c:pt>
                <c:pt idx="38">
                  <c:v>161.82300079999999</c:v>
                </c:pt>
                <c:pt idx="39">
                  <c:v>173.8302674</c:v>
                </c:pt>
                <c:pt idx="40">
                  <c:v>186.72847329999999</c:v>
                </c:pt>
                <c:pt idx="41">
                  <c:v>200.58372600000001</c:v>
                </c:pt>
                <c:pt idx="42">
                  <c:v>215.46703840000001</c:v>
                </c:pt>
                <c:pt idx="43">
                  <c:v>231.45469270000001</c:v>
                </c:pt>
                <c:pt idx="44">
                  <c:v>248.62863089999999</c:v>
                </c:pt>
                <c:pt idx="45">
                  <c:v>267.07687529999998</c:v>
                </c:pt>
              </c:numCache>
            </c:numRef>
          </c:val>
          <c:extLst xmlns:c16r2="http://schemas.microsoft.com/office/drawing/2015/06/chart">
            <c:ext xmlns:c16="http://schemas.microsoft.com/office/drawing/2014/chart" uri="{C3380CC4-5D6E-409C-BE32-E72D297353CC}">
              <c16:uniqueId val="{00000001-A575-4872-9E84-7ADCB0CFB1E1}"/>
            </c:ext>
          </c:extLst>
        </c:ser>
        <c:dLbls>
          <c:showLegendKey val="0"/>
          <c:showVal val="0"/>
          <c:showCatName val="0"/>
          <c:showSerName val="0"/>
          <c:showPercent val="0"/>
          <c:showBubbleSize val="0"/>
        </c:dLbls>
        <c:axId val="801285728"/>
        <c:axId val="801286288"/>
      </c:areaChart>
      <c:catAx>
        <c:axId val="801285728"/>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801286288"/>
        <c:crosses val="autoZero"/>
        <c:auto val="1"/>
        <c:lblAlgn val="ctr"/>
        <c:lblOffset val="100"/>
        <c:tickLblSkip val="5"/>
        <c:tickMarkSkip val="5"/>
        <c:noMultiLvlLbl val="0"/>
      </c:catAx>
      <c:valAx>
        <c:axId val="801286288"/>
        <c:scaling>
          <c:orientation val="minMax"/>
          <c:max val="375"/>
        </c:scaling>
        <c:delete val="0"/>
        <c:axPos val="l"/>
        <c:title>
          <c:tx>
            <c:rich>
              <a:bodyPr/>
              <a:lstStyle/>
              <a:p>
                <a:pPr>
                  <a:defRPr sz="1800" b="1" i="0" u="none" strike="noStrike" baseline="0">
                    <a:solidFill>
                      <a:srgbClr val="000000"/>
                    </a:solidFill>
                    <a:latin typeface="Times New Roman"/>
                    <a:ea typeface="Times New Roman"/>
                    <a:cs typeface="Times New Roman"/>
                  </a:defRPr>
                </a:pPr>
                <a:r>
                  <a:rPr lang="en-US" dirty="0">
                    <a:solidFill>
                      <a:schemeClr val="tx1"/>
                    </a:solidFill>
                  </a:rPr>
                  <a:t>Yield MMT.</a:t>
                </a:r>
              </a:p>
            </c:rich>
          </c:tx>
          <c:layout>
            <c:manualLayout>
              <c:xMode val="edge"/>
              <c:yMode val="edge"/>
              <c:x val="0"/>
              <c:y val="0.34545444319460067"/>
            </c:manualLayout>
          </c:layout>
          <c:overlay val="0"/>
          <c:spPr>
            <a:noFill/>
            <a:ln w="25390">
              <a:noFill/>
            </a:ln>
          </c:spPr>
        </c:title>
        <c:numFmt formatCode="General"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801285728"/>
        <c:crosses val="autoZero"/>
        <c:crossBetween val="midCat"/>
        <c:majorUnit val="25"/>
        <c:minorUnit val="1"/>
      </c:valAx>
      <c:spPr>
        <a:noFill/>
        <a:ln w="12695">
          <a:solidFill>
            <a:schemeClr val="tx1"/>
          </a:solidFill>
          <a:prstDash val="solid"/>
        </a:ln>
      </c:spPr>
    </c:plotArea>
    <c:legend>
      <c:legendPos val="r"/>
      <c:legendEntry>
        <c:idx val="0"/>
        <c:txPr>
          <a:bodyPr/>
          <a:lstStyle/>
          <a:p>
            <a:pPr>
              <a:defRPr sz="1655" b="0" i="0" u="none" strike="noStrike" baseline="0">
                <a:solidFill>
                  <a:schemeClr val="tx2"/>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defRPr>
            </a:pPr>
            <a:endParaRPr lang="en-US"/>
          </a:p>
        </c:txPr>
      </c:legendEntry>
      <c:legendEntry>
        <c:idx val="1"/>
        <c:txPr>
          <a:bodyPr/>
          <a:lstStyle/>
          <a:p>
            <a:pPr>
              <a:defRPr sz="1655" b="0" i="0" u="none" strike="noStrike" baseline="0">
                <a:solidFill>
                  <a:schemeClr val="accent1"/>
                </a:solidFill>
                <a:latin typeface="Times New Roman"/>
                <a:ea typeface="Times New Roman"/>
                <a:cs typeface="Times New Roman"/>
              </a:defRPr>
            </a:pPr>
            <a:endParaRPr lang="en-US"/>
          </a:p>
        </c:txPr>
      </c:legendEntry>
      <c:layout>
        <c:manualLayout>
          <c:xMode val="edge"/>
          <c:yMode val="edge"/>
          <c:x val="0.16004962779156329"/>
          <c:y val="7.8181818181818186E-2"/>
          <c:w val="0.23216566311563996"/>
          <c:h val="0.12181818181818183"/>
        </c:manualLayout>
      </c:layout>
      <c:overlay val="0"/>
      <c:spPr>
        <a:noFill/>
        <a:ln w="25390">
          <a:noFill/>
        </a:ln>
      </c:spPr>
      <c:txPr>
        <a:bodyPr/>
        <a:lstStyle/>
        <a:p>
          <a:pPr>
            <a:defRPr sz="1655" b="0" i="0" u="none" strike="noStrike" baseline="0">
              <a:solidFill>
                <a:schemeClr val="tx1"/>
              </a:solidFill>
              <a:latin typeface="Times New Roman"/>
              <a:ea typeface="Times New Roman"/>
              <a:cs typeface="Times New Roman"/>
            </a:defRPr>
          </a:pPr>
          <a:endParaRPr lang="en-US"/>
        </a:p>
      </c:txPr>
    </c:legend>
    <c:plotVisOnly val="1"/>
    <c:dispBlanksAs val="zero"/>
    <c:showDLblsOverMax val="0"/>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05683642062728"/>
          <c:y val="3.1356639825518173E-2"/>
          <c:w val="0.88052373158756159"/>
          <c:h val="0.65376344086021509"/>
        </c:manualLayout>
      </c:layout>
      <c:barChart>
        <c:barDir val="col"/>
        <c:grouping val="clustered"/>
        <c:varyColors val="0"/>
        <c:ser>
          <c:idx val="0"/>
          <c:order val="0"/>
          <c:tx>
            <c:strRef>
              <c:f>'data-fig2'!$B$1</c:f>
              <c:strCache>
                <c:ptCount val="1"/>
                <c:pt idx="0">
                  <c:v>Capture</c:v>
                </c:pt>
              </c:strCache>
            </c:strRef>
          </c:tx>
          <c:spPr>
            <a:solidFill>
              <a:srgbClr val="FF0000"/>
            </a:solidFill>
            <a:ln w="12700">
              <a:solidFill>
                <a:srgbClr val="000000"/>
              </a:solidFill>
              <a:prstDash val="solid"/>
            </a:ln>
          </c:spPr>
          <c:invertIfNegative val="0"/>
          <c:cat>
            <c:strRef>
              <c:f>'data-fig2'!$A$2:$A$25</c:f>
              <c:strCache>
                <c:ptCount val="24"/>
                <c:pt idx="0">
                  <c:v>Anchoveta</c:v>
                </c:pt>
                <c:pt idx="1">
                  <c:v>Japanese kelp</c:v>
                </c:pt>
                <c:pt idx="2">
                  <c:v>Pacific cupped oyster</c:v>
                </c:pt>
                <c:pt idx="3">
                  <c:v>Silver carp</c:v>
                </c:pt>
                <c:pt idx="4">
                  <c:v>Grass carp</c:v>
                </c:pt>
                <c:pt idx="5">
                  <c:v>Common carp</c:v>
                </c:pt>
                <c:pt idx="6">
                  <c:v>Japanese carpet shell</c:v>
                </c:pt>
                <c:pt idx="7">
                  <c:v>Alaska pollock</c:v>
                </c:pt>
                <c:pt idx="8">
                  <c:v>Wakame</c:v>
                </c:pt>
                <c:pt idx="9">
                  <c:v>Blue whiting</c:v>
                </c:pt>
                <c:pt idx="10">
                  <c:v>Bighead carp</c:v>
                </c:pt>
                <c:pt idx="11">
                  <c:v>Skipjack tuna</c:v>
                </c:pt>
                <c:pt idx="12">
                  <c:v>Atlantic herring</c:v>
                </c:pt>
                <c:pt idx="13">
                  <c:v>Chub mackerel</c:v>
                </c:pt>
                <c:pt idx="14">
                  <c:v>Crucian carp</c:v>
                </c:pt>
                <c:pt idx="15">
                  <c:v>Japanese anchovy</c:v>
                </c:pt>
                <c:pt idx="16">
                  <c:v>Chilean jack mackerel</c:v>
                </c:pt>
                <c:pt idx="17">
                  <c:v>Nile tilapia</c:v>
                </c:pt>
                <c:pt idx="18">
                  <c:v>Largehead hairtail</c:v>
                </c:pt>
                <c:pt idx="19">
                  <c:v>Yesso scallop</c:v>
                </c:pt>
                <c:pt idx="20">
                  <c:v>Laver (Nori)</c:v>
                </c:pt>
                <c:pt idx="21">
                  <c:v>Whiteleg shrimp</c:v>
                </c:pt>
                <c:pt idx="22">
                  <c:v>Yellowfin tuna</c:v>
                </c:pt>
                <c:pt idx="23">
                  <c:v>Atlantic salmon</c:v>
                </c:pt>
              </c:strCache>
            </c:strRef>
          </c:cat>
          <c:val>
            <c:numRef>
              <c:f>'data-fig2'!$B$2:$B$25</c:f>
              <c:numCache>
                <c:formatCode>General</c:formatCode>
                <c:ptCount val="24"/>
                <c:pt idx="0">
                  <c:v>10.679338</c:v>
                </c:pt>
                <c:pt idx="1">
                  <c:v>9.1122000000000064E-2</c:v>
                </c:pt>
                <c:pt idx="2">
                  <c:v>2.7231000000000078E-2</c:v>
                </c:pt>
                <c:pt idx="3">
                  <c:v>8.7250000000000175E-3</c:v>
                </c:pt>
                <c:pt idx="4">
                  <c:v>3.0855000000000059E-2</c:v>
                </c:pt>
                <c:pt idx="5">
                  <c:v>7.9415000000000124E-2</c:v>
                </c:pt>
                <c:pt idx="6">
                  <c:v>4.9081000000000034E-2</c:v>
                </c:pt>
                <c:pt idx="7">
                  <c:v>2.6919390000000001</c:v>
                </c:pt>
                <c:pt idx="8">
                  <c:v>3.6730000000000074E-3</c:v>
                </c:pt>
                <c:pt idx="9">
                  <c:v>2.4278619999999997</c:v>
                </c:pt>
                <c:pt idx="10">
                  <c:v>1.3050000000000021E-3</c:v>
                </c:pt>
                <c:pt idx="11">
                  <c:v>2.0923559999999957</c:v>
                </c:pt>
                <c:pt idx="12">
                  <c:v>2.019933</c:v>
                </c:pt>
                <c:pt idx="13">
                  <c:v>2.0172759999999967</c:v>
                </c:pt>
                <c:pt idx="14">
                  <c:v>5.2720000000000119E-3</c:v>
                </c:pt>
                <c:pt idx="15">
                  <c:v>1.7958439999999998</c:v>
                </c:pt>
                <c:pt idx="16">
                  <c:v>1.7787770000000009</c:v>
                </c:pt>
                <c:pt idx="17">
                  <c:v>0.23673500000000028</c:v>
                </c:pt>
                <c:pt idx="18">
                  <c:v>1.5874509999999999</c:v>
                </c:pt>
                <c:pt idx="19">
                  <c:v>0.31678800000000062</c:v>
                </c:pt>
                <c:pt idx="20">
                  <c:v>9.0000000000000273E-6</c:v>
                </c:pt>
                <c:pt idx="21">
                  <c:v>8.3300000000000214E-4</c:v>
                </c:pt>
                <c:pt idx="22">
                  <c:v>1.3843580000000022</c:v>
                </c:pt>
                <c:pt idx="23">
                  <c:v>3.4480000000000062E-3</c:v>
                </c:pt>
              </c:numCache>
            </c:numRef>
          </c:val>
          <c:extLst xmlns:c16r2="http://schemas.microsoft.com/office/drawing/2015/06/chart">
            <c:ext xmlns:c16="http://schemas.microsoft.com/office/drawing/2014/chart" uri="{C3380CC4-5D6E-409C-BE32-E72D297353CC}">
              <c16:uniqueId val="{00000000-9F6B-4DFA-BC86-B2960BD34077}"/>
            </c:ext>
          </c:extLst>
        </c:ser>
        <c:ser>
          <c:idx val="1"/>
          <c:order val="1"/>
          <c:tx>
            <c:strRef>
              <c:f>'data-fig2'!$C$1</c:f>
              <c:strCache>
                <c:ptCount val="1"/>
                <c:pt idx="0">
                  <c:v>Culture</c:v>
                </c:pt>
              </c:strCache>
            </c:strRef>
          </c:tx>
          <c:spPr>
            <a:solidFill>
              <a:srgbClr val="FFFF00"/>
            </a:solidFill>
            <a:ln w="12700">
              <a:solidFill>
                <a:srgbClr val="000000"/>
              </a:solidFill>
              <a:prstDash val="solid"/>
            </a:ln>
          </c:spPr>
          <c:invertIfNegative val="0"/>
          <c:cat>
            <c:strRef>
              <c:f>'data-fig2'!$A$2:$A$25</c:f>
              <c:strCache>
                <c:ptCount val="24"/>
                <c:pt idx="0">
                  <c:v>Anchoveta</c:v>
                </c:pt>
                <c:pt idx="1">
                  <c:v>Japanese kelp</c:v>
                </c:pt>
                <c:pt idx="2">
                  <c:v>Pacific cupped oyster</c:v>
                </c:pt>
                <c:pt idx="3">
                  <c:v>Silver carp</c:v>
                </c:pt>
                <c:pt idx="4">
                  <c:v>Grass carp</c:v>
                </c:pt>
                <c:pt idx="5">
                  <c:v>Common carp</c:v>
                </c:pt>
                <c:pt idx="6">
                  <c:v>Japanese carpet shell</c:v>
                </c:pt>
                <c:pt idx="7">
                  <c:v>Alaska pollock</c:v>
                </c:pt>
                <c:pt idx="8">
                  <c:v>Wakame</c:v>
                </c:pt>
                <c:pt idx="9">
                  <c:v>Blue whiting</c:v>
                </c:pt>
                <c:pt idx="10">
                  <c:v>Bighead carp</c:v>
                </c:pt>
                <c:pt idx="11">
                  <c:v>Skipjack tuna</c:v>
                </c:pt>
                <c:pt idx="12">
                  <c:v>Atlantic herring</c:v>
                </c:pt>
                <c:pt idx="13">
                  <c:v>Chub mackerel</c:v>
                </c:pt>
                <c:pt idx="14">
                  <c:v>Crucian carp</c:v>
                </c:pt>
                <c:pt idx="15">
                  <c:v>Japanese anchovy</c:v>
                </c:pt>
                <c:pt idx="16">
                  <c:v>Chilean jack mackerel</c:v>
                </c:pt>
                <c:pt idx="17">
                  <c:v>Nile tilapia</c:v>
                </c:pt>
                <c:pt idx="18">
                  <c:v>Largehead hairtail</c:v>
                </c:pt>
                <c:pt idx="19">
                  <c:v>Yesso scallop</c:v>
                </c:pt>
                <c:pt idx="20">
                  <c:v>Laver (Nori)</c:v>
                </c:pt>
                <c:pt idx="21">
                  <c:v>Whiteleg shrimp</c:v>
                </c:pt>
                <c:pt idx="22">
                  <c:v>Yellowfin tuna</c:v>
                </c:pt>
                <c:pt idx="23">
                  <c:v>Atlantic salmon</c:v>
                </c:pt>
              </c:strCache>
            </c:strRef>
          </c:cat>
          <c:val>
            <c:numRef>
              <c:f>'data-fig2'!$C$2:$C$25</c:f>
              <c:numCache>
                <c:formatCode>General</c:formatCode>
                <c:ptCount val="24"/>
                <c:pt idx="0">
                  <c:v>0</c:v>
                </c:pt>
                <c:pt idx="1">
                  <c:v>4.5197010000000004</c:v>
                </c:pt>
                <c:pt idx="2">
                  <c:v>4.4293370000000003</c:v>
                </c:pt>
                <c:pt idx="3">
                  <c:v>3.9792919999999987</c:v>
                </c:pt>
                <c:pt idx="4">
                  <c:v>3.8768679999999942</c:v>
                </c:pt>
                <c:pt idx="5">
                  <c:v>3.387918</c:v>
                </c:pt>
                <c:pt idx="6">
                  <c:v>2.8601519999999998</c:v>
                </c:pt>
                <c:pt idx="7">
                  <c:v>0</c:v>
                </c:pt>
                <c:pt idx="8">
                  <c:v>2.5198799999999957</c:v>
                </c:pt>
                <c:pt idx="9">
                  <c:v>0</c:v>
                </c:pt>
                <c:pt idx="10">
                  <c:v>2.1016879999999998</c:v>
                </c:pt>
                <c:pt idx="11">
                  <c:v>0</c:v>
                </c:pt>
                <c:pt idx="12">
                  <c:v>0</c:v>
                </c:pt>
                <c:pt idx="13">
                  <c:v>0</c:v>
                </c:pt>
                <c:pt idx="14">
                  <c:v>1.9497580000000001</c:v>
                </c:pt>
                <c:pt idx="15">
                  <c:v>0</c:v>
                </c:pt>
                <c:pt idx="16">
                  <c:v>0</c:v>
                </c:pt>
                <c:pt idx="17">
                  <c:v>1.495743999999998</c:v>
                </c:pt>
                <c:pt idx="18">
                  <c:v>0</c:v>
                </c:pt>
                <c:pt idx="19">
                  <c:v>1.1261590000000001</c:v>
                </c:pt>
                <c:pt idx="20">
                  <c:v>1.3976599999999999</c:v>
                </c:pt>
                <c:pt idx="21">
                  <c:v>1.3863820000000022</c:v>
                </c:pt>
                <c:pt idx="22">
                  <c:v>0</c:v>
                </c:pt>
                <c:pt idx="23">
                  <c:v>1.244637</c:v>
                </c:pt>
              </c:numCache>
            </c:numRef>
          </c:val>
          <c:extLst xmlns:c16r2="http://schemas.microsoft.com/office/drawing/2015/06/chart">
            <c:ext xmlns:c16="http://schemas.microsoft.com/office/drawing/2014/chart" uri="{C3380CC4-5D6E-409C-BE32-E72D297353CC}">
              <c16:uniqueId val="{00000001-9F6B-4DFA-BC86-B2960BD34077}"/>
            </c:ext>
          </c:extLst>
        </c:ser>
        <c:dLbls>
          <c:showLegendKey val="0"/>
          <c:showVal val="0"/>
          <c:showCatName val="0"/>
          <c:showSerName val="0"/>
          <c:showPercent val="0"/>
          <c:showBubbleSize val="0"/>
        </c:dLbls>
        <c:gapWidth val="150"/>
        <c:axId val="801289088"/>
        <c:axId val="801289648"/>
      </c:barChart>
      <c:catAx>
        <c:axId val="801289088"/>
        <c:scaling>
          <c:orientation val="minMax"/>
        </c:scaling>
        <c:delete val="0"/>
        <c:axPos val="b"/>
        <c:title>
          <c:tx>
            <c:rich>
              <a:bodyPr/>
              <a:lstStyle/>
              <a:p>
                <a:pPr>
                  <a:defRPr sz="1400" b="1">
                    <a:latin typeface="Arial" panose="020B0604020202020204" pitchFamily="34" charset="0"/>
                    <a:cs typeface="Arial" panose="020B0604020202020204" pitchFamily="34" charset="0"/>
                  </a:defRPr>
                </a:pPr>
                <a:r>
                  <a:rPr lang="en-US" sz="1400" b="1">
                    <a:latin typeface="Arial" panose="020B0604020202020204" pitchFamily="34" charset="0"/>
                    <a:cs typeface="Arial" panose="020B0604020202020204" pitchFamily="34" charset="0"/>
                  </a:rPr>
                  <a:t>Common name</a:t>
                </a:r>
              </a:p>
            </c:rich>
          </c:tx>
          <c:overlay val="0"/>
        </c:title>
        <c:numFmt formatCode="General" sourceLinked="1"/>
        <c:majorTickMark val="out"/>
        <c:minorTickMark val="none"/>
        <c:tickLblPos val="nextTo"/>
        <c:spPr>
          <a:ln w="3175">
            <a:solidFill>
              <a:srgbClr val="FFFF00"/>
            </a:solidFill>
            <a:prstDash val="solid"/>
          </a:ln>
        </c:spPr>
        <c:txPr>
          <a:bodyPr rot="-1860000" vert="horz"/>
          <a:lstStyle/>
          <a:p>
            <a:pPr>
              <a:defRPr>
                <a:latin typeface="Arial" panose="020B0604020202020204" pitchFamily="34" charset="0"/>
                <a:cs typeface="Arial" panose="020B0604020202020204" pitchFamily="34" charset="0"/>
              </a:defRPr>
            </a:pPr>
            <a:endParaRPr lang="en-US"/>
          </a:p>
        </c:txPr>
        <c:crossAx val="801289648"/>
        <c:crosses val="autoZero"/>
        <c:auto val="1"/>
        <c:lblAlgn val="ctr"/>
        <c:lblOffset val="100"/>
        <c:tickLblSkip val="1"/>
        <c:tickMarkSkip val="1"/>
        <c:noMultiLvlLbl val="0"/>
      </c:catAx>
      <c:valAx>
        <c:axId val="801289648"/>
        <c:scaling>
          <c:orientation val="minMax"/>
        </c:scaling>
        <c:delete val="0"/>
        <c:axPos val="l"/>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Yield (million tons)</a:t>
                </a:r>
              </a:p>
            </c:rich>
          </c:tx>
          <c:layout>
            <c:manualLayout>
              <c:xMode val="edge"/>
              <c:yMode val="edge"/>
              <c:x val="1.6366583618672111E-2"/>
              <c:y val="0.22867403479327"/>
            </c:manualLayout>
          </c:layout>
          <c:overlay val="0"/>
          <c:spPr>
            <a:noFill/>
            <a:ln w="25400">
              <a:noFill/>
            </a:ln>
          </c:spPr>
        </c:title>
        <c:numFmt formatCode="General" sourceLinked="1"/>
        <c:majorTickMark val="out"/>
        <c:minorTickMark val="none"/>
        <c:tickLblPos val="nextTo"/>
        <c:spPr>
          <a:ln w="3175">
            <a:solidFill>
              <a:srgbClr val="FFFF00"/>
            </a:solidFill>
            <a:prstDash val="solid"/>
          </a:ln>
        </c:spPr>
        <c:txPr>
          <a:bodyPr rot="0" vert="horz"/>
          <a:lstStyle/>
          <a:p>
            <a:pPr>
              <a:defRPr/>
            </a:pPr>
            <a:endParaRPr lang="en-US"/>
          </a:p>
        </c:txPr>
        <c:crossAx val="801289088"/>
        <c:crosses val="autoZero"/>
        <c:crossBetween val="between"/>
      </c:valAx>
      <c:spPr>
        <a:noFill/>
        <a:ln w="12700">
          <a:solidFill>
            <a:srgbClr val="808080"/>
          </a:solidFill>
          <a:prstDash val="solid"/>
        </a:ln>
      </c:spPr>
    </c:plotArea>
    <c:legend>
      <c:legendPos val="r"/>
      <c:legendEntry>
        <c:idx val="0"/>
        <c:txPr>
          <a:bodyPr/>
          <a:lstStyle/>
          <a:p>
            <a:pPr>
              <a:defRPr>
                <a:solidFill>
                  <a:srgbClr val="EC2212"/>
                </a:solidFill>
                <a:latin typeface="Arial" panose="020B0604020202020204" pitchFamily="34" charset="0"/>
                <a:cs typeface="Arial" panose="020B0604020202020204" pitchFamily="34" charset="0"/>
              </a:defRPr>
            </a:pPr>
            <a:endParaRPr lang="en-US"/>
          </a:p>
        </c:txPr>
      </c:legendEntry>
      <c:layout>
        <c:manualLayout>
          <c:xMode val="edge"/>
          <c:yMode val="edge"/>
          <c:x val="0.17303227024679468"/>
          <c:y val="3.1267158064334596E-2"/>
          <c:w val="0.11947630911618298"/>
          <c:h val="0.10537635176555328"/>
        </c:manualLayout>
      </c:layout>
      <c:overlay val="0"/>
      <c:spPr>
        <a:noFill/>
        <a:ln w="25400">
          <a:noFill/>
        </a:ln>
      </c:spPr>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w="9525">
      <a:noFill/>
    </a:ln>
  </c:spPr>
  <c:txPr>
    <a:bodyPr/>
    <a:lstStyle/>
    <a:p>
      <a:pPr>
        <a:defRPr sz="1200" b="0" i="0" u="none" strike="noStrike" baseline="0">
          <a:solidFill>
            <a:srgbClr val="FFFF00"/>
          </a:solidFill>
          <a:latin typeface="Times New Roman"/>
          <a:ea typeface="Times New Roman"/>
          <a:cs typeface="Times New Roman"/>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391621991400013"/>
          <c:y val="0.31505395158938482"/>
          <c:w val="0.78655106941419561"/>
          <c:h val="0.49026246719160438"/>
        </c:manualLayout>
      </c:layout>
      <c:barChart>
        <c:barDir val="bar"/>
        <c:grouping val="clustered"/>
        <c:varyColors val="0"/>
        <c:ser>
          <c:idx val="0"/>
          <c:order val="0"/>
          <c:tx>
            <c:strRef>
              <c:f>'Total (2)'!$AD$1</c:f>
              <c:strCache>
                <c:ptCount val="1"/>
                <c:pt idx="0">
                  <c:v>Farms</c:v>
                </c:pt>
              </c:strCache>
            </c:strRef>
          </c:tx>
          <c:spPr>
            <a:solidFill>
              <a:srgbClr val="004D86">
                <a:alpha val="83000"/>
              </a:srgbClr>
            </a:solidFill>
          </c:spPr>
          <c:invertIfNegative val="0"/>
          <c:cat>
            <c:numRef>
              <c:f>'Total (2)'!$AC$2:$AC$4</c:f>
              <c:numCache>
                <c:formatCode>General</c:formatCode>
                <c:ptCount val="3"/>
                <c:pt idx="0">
                  <c:v>1998</c:v>
                </c:pt>
                <c:pt idx="1">
                  <c:v>2005</c:v>
                </c:pt>
                <c:pt idx="2">
                  <c:v>2013</c:v>
                </c:pt>
              </c:numCache>
            </c:numRef>
          </c:cat>
          <c:val>
            <c:numRef>
              <c:f>NCR!$W$99:$W$101</c:f>
              <c:numCache>
                <c:formatCode>General</c:formatCode>
                <c:ptCount val="3"/>
                <c:pt idx="0">
                  <c:v>47</c:v>
                </c:pt>
                <c:pt idx="1">
                  <c:v>34</c:v>
                </c:pt>
                <c:pt idx="2">
                  <c:v>32</c:v>
                </c:pt>
              </c:numCache>
            </c:numRef>
          </c:val>
          <c:extLst xmlns:c16r2="http://schemas.microsoft.com/office/drawing/2015/06/chart">
            <c:ext xmlns:c16="http://schemas.microsoft.com/office/drawing/2014/chart" uri="{C3380CC4-5D6E-409C-BE32-E72D297353CC}">
              <c16:uniqueId val="{00000000-04FE-4806-9076-19BC37541A08}"/>
            </c:ext>
          </c:extLst>
        </c:ser>
        <c:dLbls>
          <c:showLegendKey val="0"/>
          <c:showVal val="0"/>
          <c:showCatName val="0"/>
          <c:showSerName val="0"/>
          <c:showPercent val="0"/>
          <c:showBubbleSize val="0"/>
        </c:dLbls>
        <c:gapWidth val="57"/>
        <c:overlap val="99"/>
        <c:axId val="801292448"/>
        <c:axId val="801293008"/>
      </c:barChart>
      <c:barChart>
        <c:barDir val="bar"/>
        <c:grouping val="clustered"/>
        <c:varyColors val="0"/>
        <c:ser>
          <c:idx val="1"/>
          <c:order val="1"/>
          <c:tx>
            <c:v>Value </c:v>
          </c:tx>
          <c:spPr>
            <a:solidFill>
              <a:schemeClr val="accent6">
                <a:lumMod val="75000"/>
              </a:schemeClr>
            </a:solidFill>
          </c:spPr>
          <c:invertIfNegative val="0"/>
          <c:cat>
            <c:numRef>
              <c:f>'Total (2)'!$AC$2:$AC$4</c:f>
              <c:numCache>
                <c:formatCode>General</c:formatCode>
                <c:ptCount val="3"/>
                <c:pt idx="0">
                  <c:v>1998</c:v>
                </c:pt>
                <c:pt idx="1">
                  <c:v>2005</c:v>
                </c:pt>
                <c:pt idx="2">
                  <c:v>2013</c:v>
                </c:pt>
              </c:numCache>
            </c:numRef>
          </c:cat>
          <c:val>
            <c:numRef>
              <c:f>NCR!$X$99:$X$101</c:f>
              <c:numCache>
                <c:formatCode>0.00</c:formatCode>
                <c:ptCount val="3"/>
                <c:pt idx="0">
                  <c:v>2.028</c:v>
                </c:pt>
                <c:pt idx="1">
                  <c:v>2.3979999999999997</c:v>
                </c:pt>
                <c:pt idx="2">
                  <c:v>1.5291669999999991</c:v>
                </c:pt>
              </c:numCache>
            </c:numRef>
          </c:val>
          <c:extLst xmlns:c16r2="http://schemas.microsoft.com/office/drawing/2015/06/chart">
            <c:ext xmlns:c16="http://schemas.microsoft.com/office/drawing/2014/chart" uri="{C3380CC4-5D6E-409C-BE32-E72D297353CC}">
              <c16:uniqueId val="{00000001-04FE-4806-9076-19BC37541A08}"/>
            </c:ext>
          </c:extLst>
        </c:ser>
        <c:dLbls>
          <c:showLegendKey val="0"/>
          <c:showVal val="0"/>
          <c:showCatName val="0"/>
          <c:showSerName val="0"/>
          <c:showPercent val="0"/>
          <c:showBubbleSize val="0"/>
        </c:dLbls>
        <c:gapWidth val="498"/>
        <c:overlap val="28"/>
        <c:axId val="801294128"/>
        <c:axId val="801293568"/>
      </c:barChart>
      <c:catAx>
        <c:axId val="801292448"/>
        <c:scaling>
          <c:orientation val="minMax"/>
        </c:scaling>
        <c:delete val="0"/>
        <c:axPos val="l"/>
        <c:numFmt formatCode="General" sourceLinked="1"/>
        <c:majorTickMark val="out"/>
        <c:minorTickMark val="none"/>
        <c:tickLblPos val="nextTo"/>
        <c:crossAx val="801293008"/>
        <c:crosses val="autoZero"/>
        <c:auto val="1"/>
        <c:lblAlgn val="ctr"/>
        <c:lblOffset val="100"/>
        <c:noMultiLvlLbl val="0"/>
      </c:catAx>
      <c:valAx>
        <c:axId val="801293008"/>
        <c:scaling>
          <c:orientation val="minMax"/>
          <c:max val="60"/>
          <c:min val="0"/>
        </c:scaling>
        <c:delete val="0"/>
        <c:axPos val="b"/>
        <c:majorGridlines/>
        <c:title>
          <c:tx>
            <c:rich>
              <a:bodyPr/>
              <a:lstStyle/>
              <a:p>
                <a:pPr>
                  <a:defRPr/>
                </a:pPr>
                <a:r>
                  <a:rPr lang="en-US" dirty="0"/>
                  <a:t># Farms</a:t>
                </a:r>
              </a:p>
            </c:rich>
          </c:tx>
          <c:overlay val="0"/>
        </c:title>
        <c:numFmt formatCode="#,##0" sourceLinked="0"/>
        <c:majorTickMark val="out"/>
        <c:minorTickMark val="none"/>
        <c:tickLblPos val="nextTo"/>
        <c:crossAx val="801292448"/>
        <c:crosses val="autoZero"/>
        <c:crossBetween val="between"/>
      </c:valAx>
      <c:valAx>
        <c:axId val="801293568"/>
        <c:scaling>
          <c:orientation val="minMax"/>
          <c:max val="4"/>
        </c:scaling>
        <c:delete val="0"/>
        <c:axPos val="t"/>
        <c:title>
          <c:tx>
            <c:rich>
              <a:bodyPr/>
              <a:lstStyle/>
              <a:p>
                <a:pPr>
                  <a:defRPr/>
                </a:pPr>
                <a:r>
                  <a:rPr lang="en-US" dirty="0"/>
                  <a:t>Value ($ million)</a:t>
                </a:r>
              </a:p>
            </c:rich>
          </c:tx>
          <c:overlay val="0"/>
        </c:title>
        <c:numFmt formatCode="#,##0" sourceLinked="0"/>
        <c:majorTickMark val="out"/>
        <c:minorTickMark val="none"/>
        <c:tickLblPos val="nextTo"/>
        <c:crossAx val="801294128"/>
        <c:crosses val="max"/>
        <c:crossBetween val="between"/>
      </c:valAx>
      <c:catAx>
        <c:axId val="801294128"/>
        <c:scaling>
          <c:orientation val="minMax"/>
        </c:scaling>
        <c:delete val="1"/>
        <c:axPos val="l"/>
        <c:numFmt formatCode="General" sourceLinked="1"/>
        <c:majorTickMark val="out"/>
        <c:minorTickMark val="none"/>
        <c:tickLblPos val="none"/>
        <c:crossAx val="801293568"/>
        <c:crosses val="autoZero"/>
        <c:auto val="1"/>
        <c:lblAlgn val="ctr"/>
        <c:lblOffset val="100"/>
        <c:noMultiLvlLbl val="0"/>
      </c:catAx>
    </c:plotArea>
    <c:legend>
      <c:legendPos val="r"/>
      <c:layout>
        <c:manualLayout>
          <c:xMode val="edge"/>
          <c:yMode val="edge"/>
          <c:x val="0.64305865378460103"/>
          <c:y val="0.35146799358413577"/>
          <c:w val="0.16883165167205885"/>
          <c:h val="0.16743438320210077"/>
        </c:manualLayout>
      </c:layout>
      <c:overlay val="0"/>
    </c:legend>
    <c:plotVisOnly val="1"/>
    <c:dispBlanksAs val="gap"/>
    <c:showDLblsOverMax val="0"/>
  </c:chart>
  <c:spPr>
    <a:ln>
      <a:noFill/>
    </a:ln>
  </c:spPr>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0.24348</cdr:x>
      <cdr:y>0.31034</cdr:y>
    </cdr:from>
    <cdr:to>
      <cdr:x>0.24368</cdr:x>
      <cdr:y>0.39606</cdr:y>
    </cdr:to>
    <cdr:sp macro="" textlink="">
      <cdr:nvSpPr>
        <cdr:cNvPr id="6" name="Straight Arrow Connector 5"/>
        <cdr:cNvSpPr/>
      </cdr:nvSpPr>
      <cdr:spPr bwMode="auto">
        <a:xfrm xmlns:a="http://schemas.openxmlformats.org/drawingml/2006/main" rot="5400000">
          <a:off x="1881940" y="2080460"/>
          <a:ext cx="505072" cy="1753"/>
        </a:xfrm>
        <a:prstGeom xmlns:a="http://schemas.openxmlformats.org/drawingml/2006/main" prst="straightConnector1">
          <a:avLst/>
        </a:prstGeom>
        <a:ln xmlns:a="http://schemas.openxmlformats.org/drawingml/2006/main">
          <a:headEnd type="none" w="sm" len="sm"/>
          <a:tailEnd type="arrow"/>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0.24348</cdr:x>
      <cdr:y>0.28448</cdr:y>
    </cdr:from>
    <cdr:to>
      <cdr:x>0.35132</cdr:x>
      <cdr:y>0.37019</cdr:y>
    </cdr:to>
    <cdr:sp macro="" textlink="">
      <cdr:nvSpPr>
        <cdr:cNvPr id="7" name="TextBox 6"/>
        <cdr:cNvSpPr txBox="1"/>
      </cdr:nvSpPr>
      <cdr:spPr>
        <a:xfrm xmlns:a="http://schemas.openxmlformats.org/drawingml/2006/main">
          <a:off x="2133600" y="1676400"/>
          <a:ext cx="945002" cy="505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bg2"/>
              </a:solidFill>
            </a:rPr>
            <a:t>9.2%</a:t>
          </a:r>
        </a:p>
        <a:p xmlns:a="http://schemas.openxmlformats.org/drawingml/2006/main">
          <a:endParaRPr lang="en-US" sz="1100" dirty="0"/>
        </a:p>
      </cdr:txBody>
    </cdr:sp>
  </cdr:relSizeAnchor>
  <cdr:relSizeAnchor xmlns:cdr="http://schemas.openxmlformats.org/drawingml/2006/chartDrawing">
    <cdr:from>
      <cdr:x>0.86087</cdr:x>
      <cdr:y>0.05172</cdr:y>
    </cdr:from>
    <cdr:to>
      <cdr:x>0.9393</cdr:x>
      <cdr:y>0.10315</cdr:y>
    </cdr:to>
    <cdr:sp macro="" textlink="">
      <cdr:nvSpPr>
        <cdr:cNvPr id="11" name="Straight Arrow Connector 10"/>
        <cdr:cNvSpPr/>
      </cdr:nvSpPr>
      <cdr:spPr bwMode="auto">
        <a:xfrm xmlns:a="http://schemas.openxmlformats.org/drawingml/2006/main">
          <a:off x="7543800" y="304800"/>
          <a:ext cx="687282" cy="303066"/>
        </a:xfrm>
        <a:prstGeom xmlns:a="http://schemas.openxmlformats.org/drawingml/2006/main" prst="straightConnector1">
          <a:avLst/>
        </a:prstGeom>
        <a:ln xmlns:a="http://schemas.openxmlformats.org/drawingml/2006/main">
          <a:headEnd type="none" w="sm" len="sm"/>
          <a:tailEnd type="arrow"/>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0.78261</cdr:x>
      <cdr:y>0.01293</cdr:y>
    </cdr:from>
    <cdr:to>
      <cdr:x>0.87085</cdr:x>
      <cdr:y>0.10722</cdr:y>
    </cdr:to>
    <cdr:sp macro="" textlink="">
      <cdr:nvSpPr>
        <cdr:cNvPr id="12" name="TextBox 11"/>
        <cdr:cNvSpPr txBox="1"/>
      </cdr:nvSpPr>
      <cdr:spPr>
        <a:xfrm xmlns:a="http://schemas.openxmlformats.org/drawingml/2006/main">
          <a:off x="6858000" y="76200"/>
          <a:ext cx="773247" cy="555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solidFill>
                <a:schemeClr val="bg2"/>
              </a:solidFill>
            </a:rPr>
            <a:t>38%</a:t>
          </a:r>
          <a:endParaRPr lang="en-US" sz="1600" b="1" dirty="0">
            <a:solidFill>
              <a:schemeClr val="bg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0.37986</cdr:x>
      <cdr:y>0.02897</cdr:y>
    </cdr:from>
    <cdr:to>
      <cdr:x>0.98993</cdr:x>
      <cdr:y>0.35354</cdr:y>
    </cdr:to>
    <cdr:sp macro="" textlink="">
      <cdr:nvSpPr>
        <cdr:cNvPr id="2" name="TextBox 3"/>
        <cdr:cNvSpPr txBox="1">
          <a:spLocks xmlns:a="http://schemas.openxmlformats.org/drawingml/2006/main" noChangeArrowheads="1"/>
        </cdr:cNvSpPr>
      </cdr:nvSpPr>
      <cdr:spPr bwMode="auto">
        <a:xfrm xmlns:a="http://schemas.openxmlformats.org/drawingml/2006/main">
          <a:off x="3010283" y="123637"/>
          <a:ext cx="4834698" cy="138499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xmlns:a="http://schemas.openxmlformats.org/drawingml/2006/main">
          <a:pPr eaLnBrk="1" hangingPunct="1">
            <a:buFont typeface="Arial" charset="0"/>
            <a:buChar char="•"/>
          </a:pPr>
          <a:r>
            <a:rPr lang="en-US" altLang="en-US" sz="1200" dirty="0">
              <a:solidFill>
                <a:srgbClr val="FFFF00"/>
              </a:solidFill>
            </a:rPr>
            <a:t>14 of the </a:t>
          </a:r>
          <a:r>
            <a:rPr lang="en-US" altLang="en-US" sz="1200" dirty="0" smtClean="0">
              <a:solidFill>
                <a:srgbClr val="FFFF00"/>
              </a:solidFill>
            </a:rPr>
            <a:t>24 </a:t>
          </a:r>
          <a:r>
            <a:rPr lang="en-US" altLang="en-US" sz="1200" dirty="0">
              <a:solidFill>
                <a:srgbClr val="FFFF00"/>
              </a:solidFill>
            </a:rPr>
            <a:t>top species are cultured</a:t>
          </a:r>
        </a:p>
        <a:p xmlns:a="http://schemas.openxmlformats.org/drawingml/2006/main">
          <a:pPr eaLnBrk="1" hangingPunct="1">
            <a:buFont typeface="Arial" charset="0"/>
            <a:buChar char="•"/>
          </a:pPr>
          <a:endParaRPr lang="en-US" altLang="en-US" sz="1200" dirty="0">
            <a:solidFill>
              <a:srgbClr val="FFFF00"/>
            </a:solidFill>
          </a:endParaRPr>
        </a:p>
        <a:p xmlns:a="http://schemas.openxmlformats.org/drawingml/2006/main">
          <a:pPr>
            <a:buFont typeface="Arial" charset="0"/>
            <a:buChar char="•"/>
          </a:pPr>
          <a:r>
            <a:rPr lang="en-US" altLang="en-US" sz="1200" dirty="0">
              <a:solidFill>
                <a:srgbClr val="FFFF00"/>
              </a:solidFill>
            </a:rPr>
            <a:t>12 of the 14 cultured species are low trophic level and mainly reared semi-intensively – probably over 60% of  culture production today is </a:t>
          </a:r>
          <a:r>
            <a:rPr lang="en-US" altLang="en-US" sz="1200" dirty="0" smtClean="0">
              <a:solidFill>
                <a:srgbClr val="FFFF00"/>
              </a:solidFill>
            </a:rPr>
            <a:t>done without using </a:t>
          </a:r>
          <a:r>
            <a:rPr lang="en-US" altLang="en-US" sz="1200" dirty="0">
              <a:solidFill>
                <a:srgbClr val="FFFF00"/>
              </a:solidFill>
            </a:rPr>
            <a:t>formulated feeds </a:t>
          </a:r>
          <a:r>
            <a:rPr lang="en-US" altLang="en-US" sz="1200" dirty="0" smtClean="0">
              <a:solidFill>
                <a:srgbClr val="FFFF00"/>
              </a:solidFill>
            </a:rPr>
            <a:t>completely</a:t>
          </a:r>
        </a:p>
        <a:p xmlns:a="http://schemas.openxmlformats.org/drawingml/2006/main">
          <a:pPr eaLnBrk="1" hangingPunct="1">
            <a:buFont typeface="Arial" charset="0"/>
            <a:buChar char="•"/>
          </a:pPr>
          <a:endParaRPr lang="en-US" altLang="en-US" sz="1200" dirty="0">
            <a:solidFill>
              <a:srgbClr val="FFFF00"/>
            </a:solidFill>
          </a:endParaRPr>
        </a:p>
        <a:p xmlns:a="http://schemas.openxmlformats.org/drawingml/2006/main">
          <a:pPr eaLnBrk="1" hangingPunct="1">
            <a:buFont typeface="Arial" charset="0"/>
            <a:buChar char="•"/>
          </a:pPr>
          <a:r>
            <a:rPr lang="en-US" altLang="en-US" sz="1200" dirty="0">
              <a:solidFill>
                <a:srgbClr val="FFFF00"/>
              </a:solidFill>
            </a:rPr>
            <a:t>2 of the </a:t>
          </a:r>
          <a:r>
            <a:rPr lang="en-US" altLang="en-US" sz="1200" dirty="0" smtClean="0">
              <a:solidFill>
                <a:srgbClr val="FFFF00"/>
              </a:solidFill>
            </a:rPr>
            <a:t>10 </a:t>
          </a:r>
          <a:r>
            <a:rPr lang="en-US" altLang="en-US" sz="1200" dirty="0">
              <a:solidFill>
                <a:srgbClr val="FFFF00"/>
              </a:solidFill>
            </a:rPr>
            <a:t>capture species are for reduction to fishmeal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7D5C9B-285C-6A43-9A1B-9E68BC0CEE50}" type="datetime1">
              <a:rPr lang="en-US" smtClean="0"/>
              <a:t>4/14/2017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D6776B-5DB7-6942-8C6B-C8557735026A}" type="slidenum">
              <a:rPr lang="en-US" smtClean="0"/>
              <a:t>‹#›</a:t>
            </a:fld>
            <a:endParaRPr lang="en-US" dirty="0"/>
          </a:p>
        </p:txBody>
      </p:sp>
    </p:spTree>
    <p:extLst>
      <p:ext uri="{BB962C8B-B14F-4D97-AF65-F5344CB8AC3E}">
        <p14:creationId xmlns:p14="http://schemas.microsoft.com/office/powerpoint/2010/main" val="8828526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BF4389-29CF-6A40-B729-F0E2F38BB586}" type="datetime1">
              <a:rPr lang="en-US" smtClean="0"/>
              <a:t>4/14/2017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FB1EEE-1F50-9343-9DB5-A8E91D214CD2}" type="slidenum">
              <a:rPr lang="en-US" smtClean="0"/>
              <a:t>‹#›</a:t>
            </a:fld>
            <a:endParaRPr lang="en-US" dirty="0"/>
          </a:p>
        </p:txBody>
      </p:sp>
    </p:spTree>
    <p:extLst>
      <p:ext uri="{BB962C8B-B14F-4D97-AF65-F5344CB8AC3E}">
        <p14:creationId xmlns:p14="http://schemas.microsoft.com/office/powerpoint/2010/main" val="40975125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x.doi.org/10.1787/agr_outlook-2013-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1</a:t>
            </a:fld>
            <a:endParaRPr lang="en-US" dirty="0"/>
          </a:p>
        </p:txBody>
      </p:sp>
    </p:spTree>
    <p:extLst>
      <p:ext uri="{BB962C8B-B14F-4D97-AF65-F5344CB8AC3E}">
        <p14:creationId xmlns:p14="http://schemas.microsoft.com/office/powerpoint/2010/main" val="3377222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Mostly grown for release into public waters stocking private ponds</a:t>
            </a:r>
          </a:p>
          <a:p>
            <a:r>
              <a:rPr lang="en-US" dirty="0" smtClean="0"/>
              <a:t>High potential as a food species </a:t>
            </a:r>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31</a:t>
            </a:fld>
            <a:endParaRPr lang="en-US" dirty="0"/>
          </a:p>
        </p:txBody>
      </p:sp>
    </p:spTree>
    <p:extLst>
      <p:ext uri="{BB962C8B-B14F-4D97-AF65-F5344CB8AC3E}">
        <p14:creationId xmlns:p14="http://schemas.microsoft.com/office/powerpoint/2010/main" val="2231396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Mostly grown for release into public waters stocking private ponds</a:t>
            </a:r>
          </a:p>
          <a:p>
            <a:r>
              <a:rPr lang="en-US" dirty="0" smtClean="0"/>
              <a:t>High potential as a food species </a:t>
            </a:r>
          </a:p>
          <a:p>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32</a:t>
            </a:fld>
            <a:endParaRPr lang="en-US" dirty="0"/>
          </a:p>
        </p:txBody>
      </p:sp>
    </p:spTree>
    <p:extLst>
      <p:ext uri="{BB962C8B-B14F-4D97-AF65-F5344CB8AC3E}">
        <p14:creationId xmlns:p14="http://schemas.microsoft.com/office/powerpoint/2010/main" val="4036152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Mostly grown for release into public waters or for stocking private ponds</a:t>
            </a:r>
          </a:p>
          <a:p>
            <a:r>
              <a:rPr lang="en-US" dirty="0" smtClean="0"/>
              <a:t>Some small potential as a food species </a:t>
            </a:r>
          </a:p>
          <a:p>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33</a:t>
            </a:fld>
            <a:endParaRPr lang="en-US" dirty="0"/>
          </a:p>
        </p:txBody>
      </p:sp>
    </p:spTree>
    <p:extLst>
      <p:ext uri="{BB962C8B-B14F-4D97-AF65-F5344CB8AC3E}">
        <p14:creationId xmlns:p14="http://schemas.microsoft.com/office/powerpoint/2010/main" val="2099901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Baitfish</a:t>
            </a:r>
            <a:r>
              <a:rPr lang="en-US" baseline="0" dirty="0" smtClean="0"/>
              <a:t> industry mostly wild caught. Potential for aquaculture as well</a:t>
            </a:r>
          </a:p>
          <a:p>
            <a:endParaRPr lang="en-US" baseline="0" dirty="0" smtClean="0"/>
          </a:p>
          <a:p>
            <a:r>
              <a:rPr lang="en-US" baseline="0" dirty="0" smtClean="0"/>
              <a:t>Many game species grown for public and private stocking </a:t>
            </a:r>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34</a:t>
            </a:fld>
            <a:endParaRPr lang="en-US" dirty="0"/>
          </a:p>
        </p:txBody>
      </p:sp>
    </p:spTree>
    <p:extLst>
      <p:ext uri="{BB962C8B-B14F-4D97-AF65-F5344CB8AC3E}">
        <p14:creationId xmlns:p14="http://schemas.microsoft.com/office/powerpoint/2010/main" val="610249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inputs</a:t>
            </a:r>
            <a:r>
              <a:rPr lang="en-US" baseline="0" dirty="0" smtClean="0"/>
              <a:t> (i.e. what you need to put into the water) </a:t>
            </a:r>
            <a:endParaRPr lang="en-US" dirty="0" smtClean="0"/>
          </a:p>
          <a:p>
            <a:pPr marL="228600" indent="-228600">
              <a:buAutoNum type="arabicParenR"/>
            </a:pPr>
            <a:r>
              <a:rPr lang="en-US" baseline="0" dirty="0" smtClean="0"/>
              <a:t>Have to continually put oxygen into water</a:t>
            </a:r>
          </a:p>
          <a:p>
            <a:pPr marL="228600" indent="-228600">
              <a:buAutoNum type="arabicParenR"/>
            </a:pPr>
            <a:r>
              <a:rPr lang="en-US" baseline="0" dirty="0" smtClean="0"/>
              <a:t>Have to continually put food into water in correct amounts</a:t>
            </a:r>
          </a:p>
          <a:p>
            <a:pPr marL="228600" indent="-228600">
              <a:buAutoNum type="arabicParenR"/>
            </a:pPr>
            <a:r>
              <a:rPr lang="en-US" baseline="0" dirty="0" smtClean="0"/>
              <a:t>May have to continually put water in as well</a:t>
            </a:r>
          </a:p>
          <a:p>
            <a:pPr marL="228600" indent="-228600">
              <a:buAutoNum type="arabicParenR"/>
            </a:pPr>
            <a:r>
              <a:rPr lang="en-US" baseline="0" dirty="0" smtClean="0"/>
              <a:t>Need to add new young fish (fry) when tanks are empty </a:t>
            </a:r>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38</a:t>
            </a:fld>
            <a:endParaRPr lang="en-US" dirty="0"/>
          </a:p>
        </p:txBody>
      </p:sp>
    </p:spTree>
    <p:extLst>
      <p:ext uri="{BB962C8B-B14F-4D97-AF65-F5344CB8AC3E}">
        <p14:creationId xmlns:p14="http://schemas.microsoft.com/office/powerpoint/2010/main" val="388654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a:t>
            </a:r>
            <a:r>
              <a:rPr lang="en-US" baseline="0" dirty="0" smtClean="0"/>
              <a:t> to take out of the water</a:t>
            </a:r>
          </a:p>
          <a:p>
            <a:pPr marL="228600" indent="-228600">
              <a:buAutoNum type="arabicParenR"/>
            </a:pPr>
            <a:r>
              <a:rPr lang="en-US" baseline="0" dirty="0" smtClean="0"/>
              <a:t>Have to dissolve CO2 out of the water. Some water may also have too much Nitrogen Gas in it when it comes in and that needs to be dissolved out as well.  Chlorine needs to be removed from municipal </a:t>
            </a:r>
          </a:p>
          <a:p>
            <a:pPr marL="228600" indent="-228600">
              <a:buAutoNum type="arabicParenR"/>
            </a:pPr>
            <a:r>
              <a:rPr lang="en-US" baseline="0" dirty="0" smtClean="0"/>
              <a:t>Fish waste can be solid or can be dissolved into water and is a liquid (effluent). Liquid waste concern is primarily </a:t>
            </a:r>
            <a:r>
              <a:rPr lang="en-US" baseline="0" dirty="0" err="1" smtClean="0"/>
              <a:t>Amonia</a:t>
            </a:r>
            <a:r>
              <a:rPr lang="en-US" baseline="0" dirty="0" smtClean="0"/>
              <a:t>, a form of nitrogen waste that is toxic in high amounts</a:t>
            </a:r>
          </a:p>
          <a:p>
            <a:pPr marL="228600" indent="-228600">
              <a:buAutoNum type="arabicParenR"/>
            </a:pPr>
            <a:r>
              <a:rPr lang="en-US" baseline="0" dirty="0" smtClean="0"/>
              <a:t>Need to harvest fish. May have to grade fish out based on size (not all fish grow at equal rates) </a:t>
            </a:r>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39</a:t>
            </a:fld>
            <a:endParaRPr lang="en-US" dirty="0"/>
          </a:p>
        </p:txBody>
      </p:sp>
    </p:spTree>
    <p:extLst>
      <p:ext uri="{BB962C8B-B14F-4D97-AF65-F5344CB8AC3E}">
        <p14:creationId xmlns:p14="http://schemas.microsoft.com/office/powerpoint/2010/main" val="461629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Cage</a:t>
            </a:r>
            <a:r>
              <a:rPr lang="en-US" baseline="0" dirty="0" smtClean="0"/>
              <a:t> culture in Great Lakes is in Lake Huron in Ontario Waters. Has been there for 30 years. </a:t>
            </a:r>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41</a:t>
            </a:fld>
            <a:endParaRPr lang="en-US" dirty="0"/>
          </a:p>
        </p:txBody>
      </p:sp>
    </p:spTree>
    <p:extLst>
      <p:ext uri="{BB962C8B-B14F-4D97-AF65-F5344CB8AC3E}">
        <p14:creationId xmlns:p14="http://schemas.microsoft.com/office/powerpoint/2010/main" val="2772934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Indian Brook Trout farm in Jackson.</a:t>
            </a:r>
            <a:r>
              <a:rPr lang="en-US" baseline="0" dirty="0" smtClean="0"/>
              <a:t> </a:t>
            </a:r>
          </a:p>
          <a:p>
            <a:r>
              <a:rPr lang="en-US" baseline="0" dirty="0" smtClean="0"/>
              <a:t>Grayling Fish Hatchery</a:t>
            </a:r>
          </a:p>
          <a:p>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45</a:t>
            </a:fld>
            <a:endParaRPr lang="en-US" dirty="0"/>
          </a:p>
        </p:txBody>
      </p:sp>
    </p:spTree>
    <p:extLst>
      <p:ext uri="{BB962C8B-B14F-4D97-AF65-F5344CB8AC3E}">
        <p14:creationId xmlns:p14="http://schemas.microsoft.com/office/powerpoint/2010/main" val="2034621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47</a:t>
            </a:fld>
            <a:endParaRPr lang="en-US" dirty="0"/>
          </a:p>
        </p:txBody>
      </p:sp>
    </p:spTree>
    <p:extLst>
      <p:ext uri="{BB962C8B-B14F-4D97-AF65-F5344CB8AC3E}">
        <p14:creationId xmlns:p14="http://schemas.microsoft.com/office/powerpoint/2010/main" val="2947264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Dissolved Nitrogen waste</a:t>
            </a:r>
            <a:r>
              <a:rPr lang="en-US" baseline="0" dirty="0" smtClean="0"/>
              <a:t> is a major concern. Fish Produce Ammonia, which is toxic to fish at certain thresholds. </a:t>
            </a:r>
            <a:endParaRPr lang="en-US" dirty="0" smtClean="0"/>
          </a:p>
          <a:p>
            <a:r>
              <a:rPr lang="en-US" dirty="0" smtClean="0"/>
              <a:t>Bacteria Convert</a:t>
            </a:r>
            <a:r>
              <a:rPr lang="en-US" baseline="0" dirty="0" smtClean="0"/>
              <a:t> Nitrogen as Follows: </a:t>
            </a:r>
          </a:p>
          <a:p>
            <a:r>
              <a:rPr lang="en-US" baseline="0" dirty="0" smtClean="0"/>
              <a:t>Ammonia -&gt; Nitrite -&gt; Nitrate (usable by plants) -&gt; Nitrogen Gas (N</a:t>
            </a:r>
            <a:r>
              <a:rPr lang="en-US" baseline="30000" dirty="0" smtClean="0"/>
              <a:t>2</a:t>
            </a:r>
            <a:r>
              <a:rPr lang="en-US" baseline="0" dirty="0" smtClean="0"/>
              <a:t>) which is 70% of our atmosphere </a:t>
            </a:r>
            <a:endParaRPr lang="en-US" baseline="0" dirty="0"/>
          </a:p>
        </p:txBody>
      </p:sp>
      <p:sp>
        <p:nvSpPr>
          <p:cNvPr id="4" name="Slide Number Placeholder 3"/>
          <p:cNvSpPr>
            <a:spLocks noGrp="1"/>
          </p:cNvSpPr>
          <p:nvPr>
            <p:ph type="sldNum" sz="quarter" idx="10"/>
          </p:nvPr>
        </p:nvSpPr>
        <p:spPr/>
        <p:txBody>
          <a:bodyPr/>
          <a:lstStyle/>
          <a:p>
            <a:fld id="{E1FB1EEE-1F50-9343-9DB5-A8E91D214CD2}" type="slidenum">
              <a:rPr lang="en-US" smtClean="0"/>
              <a:t>50</a:t>
            </a:fld>
            <a:endParaRPr lang="en-US" dirty="0"/>
          </a:p>
        </p:txBody>
      </p:sp>
    </p:spTree>
    <p:extLst>
      <p:ext uri="{BB962C8B-B14F-4D97-AF65-F5344CB8AC3E}">
        <p14:creationId xmlns:p14="http://schemas.microsoft.com/office/powerpoint/2010/main" val="317168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a:t>
            </a:r>
            <a:r>
              <a:rPr lang="en-US" baseline="0" dirty="0" smtClean="0"/>
              <a:t> what’s on slide</a:t>
            </a:r>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3</a:t>
            </a:fld>
            <a:endParaRPr lang="en-US" dirty="0"/>
          </a:p>
        </p:txBody>
      </p:sp>
    </p:spTree>
    <p:extLst>
      <p:ext uri="{BB962C8B-B14F-4D97-AF65-F5344CB8AC3E}">
        <p14:creationId xmlns:p14="http://schemas.microsoft.com/office/powerpoint/2010/main" val="2085391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Okemos</a:t>
            </a:r>
            <a:r>
              <a:rPr lang="en-US" baseline="0" dirty="0" smtClean="0"/>
              <a:t> Shrimp Farmer </a:t>
            </a:r>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52</a:t>
            </a:fld>
            <a:endParaRPr lang="en-US" dirty="0"/>
          </a:p>
        </p:txBody>
      </p:sp>
    </p:spTree>
    <p:extLst>
      <p:ext uri="{BB962C8B-B14F-4D97-AF65-F5344CB8AC3E}">
        <p14:creationId xmlns:p14="http://schemas.microsoft.com/office/powerpoint/2010/main" val="2738345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system,</a:t>
            </a:r>
            <a:r>
              <a:rPr lang="en-US" baseline="0" dirty="0" smtClean="0"/>
              <a:t> Nitrates are used by plants instead of allowed to be converted to Nitrogen Gas </a:t>
            </a:r>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53</a:t>
            </a:fld>
            <a:endParaRPr lang="en-US" dirty="0"/>
          </a:p>
        </p:txBody>
      </p:sp>
    </p:spTree>
    <p:extLst>
      <p:ext uri="{BB962C8B-B14F-4D97-AF65-F5344CB8AC3E}">
        <p14:creationId xmlns:p14="http://schemas.microsoft.com/office/powerpoint/2010/main" val="4269938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Skill sets</a:t>
            </a:r>
            <a:r>
              <a:rPr lang="en-US" baseline="0" dirty="0" smtClean="0"/>
              <a:t> needed to be successful in Aquaculture </a:t>
            </a:r>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60</a:t>
            </a:fld>
            <a:endParaRPr lang="en-US" dirty="0"/>
          </a:p>
        </p:txBody>
      </p:sp>
    </p:spTree>
    <p:extLst>
      <p:ext uri="{BB962C8B-B14F-4D97-AF65-F5344CB8AC3E}">
        <p14:creationId xmlns:p14="http://schemas.microsoft.com/office/powerpoint/2010/main" val="630502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AIM Roadmap Document </a:t>
            </a:r>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61</a:t>
            </a:fld>
            <a:endParaRPr lang="en-US" dirty="0"/>
          </a:p>
        </p:txBody>
      </p:sp>
    </p:spTree>
    <p:extLst>
      <p:ext uri="{BB962C8B-B14F-4D97-AF65-F5344CB8AC3E}">
        <p14:creationId xmlns:p14="http://schemas.microsoft.com/office/powerpoint/2010/main" val="657452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fill out an additional application to grow species not on the pre-approved list </a:t>
            </a:r>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66</a:t>
            </a:fld>
            <a:endParaRPr lang="en-US" dirty="0"/>
          </a:p>
        </p:txBody>
      </p:sp>
    </p:spTree>
    <p:extLst>
      <p:ext uri="{BB962C8B-B14F-4D97-AF65-F5344CB8AC3E}">
        <p14:creationId xmlns:p14="http://schemas.microsoft.com/office/powerpoint/2010/main" val="510218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AIM Roadmap document </a:t>
            </a:r>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71</a:t>
            </a:fld>
            <a:endParaRPr lang="en-US" dirty="0"/>
          </a:p>
        </p:txBody>
      </p:sp>
    </p:spTree>
    <p:extLst>
      <p:ext uri="{BB962C8B-B14F-4D97-AF65-F5344CB8AC3E}">
        <p14:creationId xmlns:p14="http://schemas.microsoft.com/office/powerpoint/2010/main" val="2554770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912C946-B0E5-9F4B-9F6D-007F6B10524D}" type="slidenum">
              <a:rPr lang="en-US" sz="1200"/>
              <a:pPr/>
              <a:t>74</a:t>
            </a:fld>
            <a:endParaRPr lang="en-US" sz="1200" dirty="0"/>
          </a:p>
        </p:txBody>
      </p:sp>
    </p:spTree>
    <p:extLst>
      <p:ext uri="{BB962C8B-B14F-4D97-AF65-F5344CB8AC3E}">
        <p14:creationId xmlns:p14="http://schemas.microsoft.com/office/powerpoint/2010/main" val="358652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office </a:t>
            </a:r>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5</a:t>
            </a:fld>
            <a:endParaRPr lang="en-US" dirty="0"/>
          </a:p>
        </p:txBody>
      </p:sp>
    </p:spTree>
    <p:extLst>
      <p:ext uri="{BB962C8B-B14F-4D97-AF65-F5344CB8AC3E}">
        <p14:creationId xmlns:p14="http://schemas.microsoft.com/office/powerpoint/2010/main" val="202764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7181F-51B5-4D70-B11E-1505C0A8A5E0}" type="slidenum">
              <a:rPr lang="en-US" smtClean="0"/>
              <a:t>7</a:t>
            </a:fld>
            <a:endParaRPr lang="en-US" dirty="0"/>
          </a:p>
        </p:txBody>
      </p:sp>
    </p:spTree>
    <p:extLst>
      <p:ext uri="{BB962C8B-B14F-4D97-AF65-F5344CB8AC3E}">
        <p14:creationId xmlns:p14="http://schemas.microsoft.com/office/powerpoint/2010/main" val="369146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breeding, rearing, and harvesting of plants and animals in all types of water environments </a:t>
            </a:r>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10</a:t>
            </a:fld>
            <a:endParaRPr lang="en-US" dirty="0"/>
          </a:p>
        </p:txBody>
      </p:sp>
    </p:spTree>
    <p:extLst>
      <p:ext uri="{BB962C8B-B14F-4D97-AF65-F5344CB8AC3E}">
        <p14:creationId xmlns:p14="http://schemas.microsoft.com/office/powerpoint/2010/main" val="511280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1) OECD/FAO (2013), </a:t>
            </a:r>
            <a:r>
              <a:rPr lang="en-US" sz="1200" b="0" i="1" kern="1200" dirty="0" smtClean="0">
                <a:solidFill>
                  <a:schemeClr val="tx1"/>
                </a:solidFill>
                <a:effectLst/>
                <a:latin typeface="+mn-lt"/>
                <a:ea typeface="+mn-ea"/>
                <a:cs typeface="+mn-cs"/>
              </a:rPr>
              <a:t>OECD-FAO Agricultural Outlook 2013</a:t>
            </a:r>
            <a:r>
              <a:rPr lang="en-US" sz="1200" b="0" i="0" kern="1200" dirty="0" smtClean="0">
                <a:solidFill>
                  <a:schemeClr val="tx1"/>
                </a:solidFill>
                <a:effectLst/>
                <a:latin typeface="+mn-lt"/>
                <a:ea typeface="+mn-ea"/>
                <a:cs typeface="+mn-cs"/>
              </a:rPr>
              <a:t>, OECD Publishing, Paris.</a:t>
            </a:r>
            <a:r>
              <a:rPr lang="en-US" dirty="0" smtClean="0"/>
              <a:t/>
            </a:r>
            <a:br>
              <a:rPr lang="en-US" dirty="0" smtClean="0"/>
            </a:br>
            <a:r>
              <a:rPr lang="en-US" sz="1200" b="0" i="0" kern="1200" dirty="0" smtClean="0">
                <a:solidFill>
                  <a:schemeClr val="tx1"/>
                </a:solidFill>
                <a:effectLst/>
                <a:latin typeface="+mn-lt"/>
                <a:ea typeface="+mn-ea"/>
                <a:cs typeface="+mn-cs"/>
              </a:rPr>
              <a:t>DOI: </a:t>
            </a:r>
            <a:r>
              <a:rPr lang="en-US" sz="1200" b="0" i="0" u="sng" kern="1200" dirty="0" smtClean="0">
                <a:solidFill>
                  <a:schemeClr val="tx1"/>
                </a:solidFill>
                <a:effectLst/>
                <a:latin typeface="+mn-lt"/>
                <a:ea typeface="+mn-ea"/>
                <a:cs typeface="+mn-cs"/>
                <a:hlinkClick r:id="rId3" tooltip="http://dx.doi.org/10.1787/agr_outlook-2013-en"/>
              </a:rPr>
              <a:t>http://dx.doi.org/10.1787/agr_outlook-2013-en</a:t>
            </a:r>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11</a:t>
            </a:fld>
            <a:endParaRPr lang="en-US" dirty="0"/>
          </a:p>
        </p:txBody>
      </p:sp>
    </p:spTree>
    <p:extLst>
      <p:ext uri="{BB962C8B-B14F-4D97-AF65-F5344CB8AC3E}">
        <p14:creationId xmlns:p14="http://schemas.microsoft.com/office/powerpoint/2010/main" val="203509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the US has an 11 billion seafood trade deficit </a:t>
            </a:r>
          </a:p>
          <a:p>
            <a:pPr lvl="1"/>
            <a:r>
              <a:rPr lang="en-US" dirty="0" smtClean="0"/>
              <a:t>This is second only to oil in natural resource trade deficits </a:t>
            </a:r>
          </a:p>
          <a:p>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13</a:t>
            </a:fld>
            <a:endParaRPr lang="en-US" dirty="0"/>
          </a:p>
        </p:txBody>
      </p:sp>
    </p:spTree>
    <p:extLst>
      <p:ext uri="{BB962C8B-B14F-4D97-AF65-F5344CB8AC3E}">
        <p14:creationId xmlns:p14="http://schemas.microsoft.com/office/powerpoint/2010/main" val="224327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Rainbow</a:t>
            </a:r>
            <a:r>
              <a:rPr lang="en-US" baseline="0" dirty="0" smtClean="0"/>
              <a:t> Trout grown for food as well as for release into public waters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Other species of trout mostly for public release. Some grown for stocking private ponds</a:t>
            </a:r>
            <a:endParaRPr lang="en-US" dirty="0" smtClean="0"/>
          </a:p>
          <a:p>
            <a:r>
              <a:rPr lang="en-US" baseline="0" dirty="0" smtClean="0"/>
              <a:t> </a:t>
            </a:r>
          </a:p>
          <a:p>
            <a:r>
              <a:rPr lang="en-US" baseline="0" dirty="0" smtClean="0"/>
              <a:t>Arctic Char not released into public waters, and not an approved species to grow for food in MI, but interest for food is rising. </a:t>
            </a:r>
          </a:p>
        </p:txBody>
      </p:sp>
      <p:sp>
        <p:nvSpPr>
          <p:cNvPr id="4" name="Slide Number Placeholder 3"/>
          <p:cNvSpPr>
            <a:spLocks noGrp="1"/>
          </p:cNvSpPr>
          <p:nvPr>
            <p:ph type="sldNum" sz="quarter" idx="10"/>
          </p:nvPr>
        </p:nvSpPr>
        <p:spPr/>
        <p:txBody>
          <a:bodyPr/>
          <a:lstStyle/>
          <a:p>
            <a:fld id="{E1FB1EEE-1F50-9343-9DB5-A8E91D214CD2}" type="slidenum">
              <a:rPr lang="en-US" smtClean="0"/>
              <a:t>29</a:t>
            </a:fld>
            <a:endParaRPr lang="en-US" dirty="0"/>
          </a:p>
        </p:txBody>
      </p:sp>
    </p:spTree>
    <p:extLst>
      <p:ext uri="{BB962C8B-B14F-4D97-AF65-F5344CB8AC3E}">
        <p14:creationId xmlns:p14="http://schemas.microsoft.com/office/powerpoint/2010/main" val="2506544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Grown for food</a:t>
            </a:r>
          </a:p>
          <a:p>
            <a:r>
              <a:rPr lang="en-US" dirty="0" smtClean="0"/>
              <a:t>Difficult to match price point </a:t>
            </a:r>
            <a:endParaRPr lang="en-US" dirty="0"/>
          </a:p>
        </p:txBody>
      </p:sp>
      <p:sp>
        <p:nvSpPr>
          <p:cNvPr id="4" name="Slide Number Placeholder 3"/>
          <p:cNvSpPr>
            <a:spLocks noGrp="1"/>
          </p:cNvSpPr>
          <p:nvPr>
            <p:ph type="sldNum" sz="quarter" idx="10"/>
          </p:nvPr>
        </p:nvSpPr>
        <p:spPr/>
        <p:txBody>
          <a:bodyPr/>
          <a:lstStyle/>
          <a:p>
            <a:fld id="{E1FB1EEE-1F50-9343-9DB5-A8E91D214CD2}" type="slidenum">
              <a:rPr lang="en-US" smtClean="0"/>
              <a:t>30</a:t>
            </a:fld>
            <a:endParaRPr lang="en-US" dirty="0"/>
          </a:p>
        </p:txBody>
      </p:sp>
    </p:spTree>
    <p:extLst>
      <p:ext uri="{BB962C8B-B14F-4D97-AF65-F5344CB8AC3E}">
        <p14:creationId xmlns:p14="http://schemas.microsoft.com/office/powerpoint/2010/main" val="172423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75779" name="Rectangle 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53302C07-12E6-0641-8911-F80880E750AD}" type="slidenum">
              <a:rPr lang="en-US"/>
              <a:pPr>
                <a:defRPr/>
              </a:pPr>
              <a:t>‹#›</a:t>
            </a:fld>
            <a:endParaRPr lang="en-US" dirty="0"/>
          </a:p>
        </p:txBody>
      </p:sp>
    </p:spTree>
    <p:extLst>
      <p:ext uri="{BB962C8B-B14F-4D97-AF65-F5344CB8AC3E}">
        <p14:creationId xmlns:p14="http://schemas.microsoft.com/office/powerpoint/2010/main" val="2513319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7F7AE7B6-3317-9543-AFC1-0C541817C841}" type="slidenum">
              <a:rPr lang="en-US"/>
              <a:pPr>
                <a:defRPr/>
              </a:pPr>
              <a:t>‹#›</a:t>
            </a:fld>
            <a:endParaRPr lang="en-US" dirty="0"/>
          </a:p>
        </p:txBody>
      </p:sp>
    </p:spTree>
    <p:extLst>
      <p:ext uri="{BB962C8B-B14F-4D97-AF65-F5344CB8AC3E}">
        <p14:creationId xmlns:p14="http://schemas.microsoft.com/office/powerpoint/2010/main" val="2281299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E2ACECC3-3C72-C243-9D14-5DA47CAD99F9}" type="slidenum">
              <a:rPr lang="en-US"/>
              <a:pPr>
                <a:defRPr/>
              </a:pPr>
              <a:t>‹#›</a:t>
            </a:fld>
            <a:endParaRPr lang="en-US" dirty="0"/>
          </a:p>
        </p:txBody>
      </p:sp>
    </p:spTree>
    <p:extLst>
      <p:ext uri="{BB962C8B-B14F-4D97-AF65-F5344CB8AC3E}">
        <p14:creationId xmlns:p14="http://schemas.microsoft.com/office/powerpoint/2010/main" val="54057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42B757D-A98E-F84A-A8BE-6E7FFEF26141}" type="slidenum">
              <a:rPr lang="en-US"/>
              <a:pPr>
                <a:defRPr/>
              </a:pPr>
              <a:t>‹#›</a:t>
            </a:fld>
            <a:endParaRPr lang="en-US" dirty="0"/>
          </a:p>
        </p:txBody>
      </p:sp>
    </p:spTree>
    <p:extLst>
      <p:ext uri="{BB962C8B-B14F-4D97-AF65-F5344CB8AC3E}">
        <p14:creationId xmlns:p14="http://schemas.microsoft.com/office/powerpoint/2010/main" val="1425069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E8B6D17E-A4E7-B44C-B200-2226A5561809}" type="slidenum">
              <a:rPr lang="en-US"/>
              <a:pPr>
                <a:defRPr/>
              </a:pPr>
              <a:t>‹#›</a:t>
            </a:fld>
            <a:endParaRPr lang="en-US" dirty="0"/>
          </a:p>
        </p:txBody>
      </p:sp>
    </p:spTree>
    <p:extLst>
      <p:ext uri="{BB962C8B-B14F-4D97-AF65-F5344CB8AC3E}">
        <p14:creationId xmlns:p14="http://schemas.microsoft.com/office/powerpoint/2010/main" val="4247933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371600"/>
            <a:ext cx="7772400" cy="5334000"/>
          </a:xfrm>
        </p:spPr>
        <p:txBody>
          <a:bodyPr/>
          <a:lstStyle/>
          <a:p>
            <a:pPr lvl="0"/>
            <a:endParaRPr lang="en-US" noProof="0" dirty="0" smtClean="0"/>
          </a:p>
        </p:txBody>
      </p:sp>
    </p:spTree>
    <p:extLst>
      <p:ext uri="{BB962C8B-B14F-4D97-AF65-F5344CB8AC3E}">
        <p14:creationId xmlns:p14="http://schemas.microsoft.com/office/powerpoint/2010/main" val="180620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6E82D7A-1E78-F24F-BB75-E8BAA62D6C92}" type="slidenum">
              <a:rPr lang="en-US"/>
              <a:pPr>
                <a:defRPr/>
              </a:pPr>
              <a:t>‹#›</a:t>
            </a:fld>
            <a:endParaRPr lang="en-US" dirty="0"/>
          </a:p>
        </p:txBody>
      </p:sp>
    </p:spTree>
    <p:extLst>
      <p:ext uri="{BB962C8B-B14F-4D97-AF65-F5344CB8AC3E}">
        <p14:creationId xmlns:p14="http://schemas.microsoft.com/office/powerpoint/2010/main" val="126975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59F27DF-3D6E-154B-AEB6-EC685CCAA58B}" type="slidenum">
              <a:rPr lang="en-US"/>
              <a:pPr>
                <a:defRPr/>
              </a:pPr>
              <a:t>‹#›</a:t>
            </a:fld>
            <a:endParaRPr lang="en-US" dirty="0"/>
          </a:p>
        </p:txBody>
      </p:sp>
    </p:spTree>
    <p:extLst>
      <p:ext uri="{BB962C8B-B14F-4D97-AF65-F5344CB8AC3E}">
        <p14:creationId xmlns:p14="http://schemas.microsoft.com/office/powerpoint/2010/main" val="45164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9B5269F-D148-AD4E-B9E8-C180F28F807E}" type="slidenum">
              <a:rPr lang="en-US"/>
              <a:pPr>
                <a:defRPr/>
              </a:pPr>
              <a:t>‹#›</a:t>
            </a:fld>
            <a:endParaRPr lang="en-US" dirty="0"/>
          </a:p>
        </p:txBody>
      </p:sp>
    </p:spTree>
    <p:extLst>
      <p:ext uri="{BB962C8B-B14F-4D97-AF65-F5344CB8AC3E}">
        <p14:creationId xmlns:p14="http://schemas.microsoft.com/office/powerpoint/2010/main" val="107121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7D43B0D-081C-454E-8349-895B629AFBE5}" type="slidenum">
              <a:rPr lang="en-US"/>
              <a:pPr>
                <a:defRPr/>
              </a:pPr>
              <a:t>‹#›</a:t>
            </a:fld>
            <a:endParaRPr lang="en-US" dirty="0"/>
          </a:p>
        </p:txBody>
      </p:sp>
    </p:spTree>
    <p:extLst>
      <p:ext uri="{BB962C8B-B14F-4D97-AF65-F5344CB8AC3E}">
        <p14:creationId xmlns:p14="http://schemas.microsoft.com/office/powerpoint/2010/main" val="297489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33C8FB9A-FF99-3F4B-92E6-2AB61EA107D8}" type="slidenum">
              <a:rPr lang="en-US"/>
              <a:pPr>
                <a:defRPr/>
              </a:pPr>
              <a:t>‹#›</a:t>
            </a:fld>
            <a:endParaRPr lang="en-US" dirty="0"/>
          </a:p>
        </p:txBody>
      </p:sp>
    </p:spTree>
    <p:extLst>
      <p:ext uri="{BB962C8B-B14F-4D97-AF65-F5344CB8AC3E}">
        <p14:creationId xmlns:p14="http://schemas.microsoft.com/office/powerpoint/2010/main" val="123701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5F15D32-9D4E-0A42-AF5C-EE2D5D0EB683}" type="slidenum">
              <a:rPr lang="en-US"/>
              <a:pPr>
                <a:defRPr/>
              </a:pPr>
              <a:t>‹#›</a:t>
            </a:fld>
            <a:endParaRPr lang="en-US" dirty="0"/>
          </a:p>
        </p:txBody>
      </p:sp>
    </p:spTree>
    <p:extLst>
      <p:ext uri="{BB962C8B-B14F-4D97-AF65-F5344CB8AC3E}">
        <p14:creationId xmlns:p14="http://schemas.microsoft.com/office/powerpoint/2010/main" val="127078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640FDD5B-5AD9-F447-B3FC-2F5B7DC2B5C4}" type="slidenum">
              <a:rPr lang="en-US"/>
              <a:pPr>
                <a:defRPr/>
              </a:pPr>
              <a:t>‹#›</a:t>
            </a:fld>
            <a:endParaRPr lang="en-US" dirty="0"/>
          </a:p>
        </p:txBody>
      </p:sp>
    </p:spTree>
    <p:extLst>
      <p:ext uri="{BB962C8B-B14F-4D97-AF65-F5344CB8AC3E}">
        <p14:creationId xmlns:p14="http://schemas.microsoft.com/office/powerpoint/2010/main" val="304905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72BDCDF0-1868-1344-9DF8-EAFF03662D25}" type="slidenum">
              <a:rPr lang="en-US"/>
              <a:pPr>
                <a:defRPr/>
              </a:pPr>
              <a:t>‹#›</a:t>
            </a:fld>
            <a:endParaRPr lang="en-US" dirty="0"/>
          </a:p>
        </p:txBody>
      </p:sp>
    </p:spTree>
    <p:extLst>
      <p:ext uri="{BB962C8B-B14F-4D97-AF65-F5344CB8AC3E}">
        <p14:creationId xmlns:p14="http://schemas.microsoft.com/office/powerpoint/2010/main" val="194485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747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xStyles>
    <p:titleStyle>
      <a:lvl1pPr algn="ctr" rtl="0" eaLnBrk="1" fontAlgn="base" hangingPunct="1">
        <a:spcBef>
          <a:spcPct val="0"/>
        </a:spcBef>
        <a:spcAft>
          <a:spcPct val="0"/>
        </a:spcAft>
        <a:defRPr sz="4400">
          <a:solidFill>
            <a:schemeClr val="bg2">
              <a:lumMod val="75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lr>
          <a:schemeClr val="accent6">
            <a:lumMod val="50000"/>
          </a:schemeClr>
        </a:buClr>
        <a:buFont typeface="Wingdings" charset="0"/>
        <a:buChar char="w"/>
        <a:defRPr sz="3200">
          <a:solidFill>
            <a:schemeClr val="bg2">
              <a:lumMod val="75000"/>
            </a:schemeClr>
          </a:solidFill>
          <a:latin typeface="+mn-lt"/>
          <a:ea typeface="+mn-ea"/>
          <a:cs typeface="+mn-cs"/>
        </a:defRPr>
      </a:lvl1pPr>
      <a:lvl2pPr marL="742950" indent="-285750" algn="l" rtl="0" eaLnBrk="1" fontAlgn="base" hangingPunct="1">
        <a:spcBef>
          <a:spcPct val="20000"/>
        </a:spcBef>
        <a:spcAft>
          <a:spcPct val="0"/>
        </a:spcAft>
        <a:buClr>
          <a:schemeClr val="accent6">
            <a:lumMod val="50000"/>
          </a:schemeClr>
        </a:buClr>
        <a:buFont typeface="Wingdings" charset="0"/>
        <a:buChar char="w"/>
        <a:defRPr sz="2800">
          <a:solidFill>
            <a:schemeClr val="bg2">
              <a:lumMod val="75000"/>
            </a:schemeClr>
          </a:solidFill>
          <a:latin typeface="+mn-lt"/>
          <a:ea typeface="+mn-ea"/>
        </a:defRPr>
      </a:lvl2pPr>
      <a:lvl3pPr marL="1143000" indent="-228600" algn="l" rtl="0" eaLnBrk="1" fontAlgn="base" hangingPunct="1">
        <a:spcBef>
          <a:spcPct val="20000"/>
        </a:spcBef>
        <a:spcAft>
          <a:spcPct val="0"/>
        </a:spcAft>
        <a:buClr>
          <a:schemeClr val="accent6">
            <a:lumMod val="50000"/>
          </a:schemeClr>
        </a:buClr>
        <a:buFont typeface="Wingdings" charset="0"/>
        <a:buChar char="w"/>
        <a:defRPr sz="2400">
          <a:solidFill>
            <a:schemeClr val="bg2">
              <a:lumMod val="75000"/>
            </a:schemeClr>
          </a:solidFill>
          <a:latin typeface="+mn-lt"/>
          <a:ea typeface="+mn-ea"/>
        </a:defRPr>
      </a:lvl3pPr>
      <a:lvl4pPr marL="1600200" indent="-228600" algn="l" rtl="0" eaLnBrk="1" fontAlgn="base" hangingPunct="1">
        <a:spcBef>
          <a:spcPct val="20000"/>
        </a:spcBef>
        <a:spcAft>
          <a:spcPct val="0"/>
        </a:spcAft>
        <a:buClr>
          <a:schemeClr val="accent6">
            <a:lumMod val="50000"/>
          </a:schemeClr>
        </a:buClr>
        <a:buFont typeface="Wingdings" charset="0"/>
        <a:buChar char="w"/>
        <a:defRPr sz="2000">
          <a:solidFill>
            <a:schemeClr val="bg2">
              <a:lumMod val="75000"/>
            </a:schemeClr>
          </a:solidFill>
          <a:latin typeface="+mn-lt"/>
          <a:ea typeface="+mn-ea"/>
        </a:defRPr>
      </a:lvl4pPr>
      <a:lvl5pPr marL="2057400" indent="-228600" algn="l" rtl="0" eaLnBrk="1" fontAlgn="base" hangingPunct="1">
        <a:spcBef>
          <a:spcPct val="20000"/>
        </a:spcBef>
        <a:spcAft>
          <a:spcPct val="0"/>
        </a:spcAft>
        <a:buClr>
          <a:schemeClr val="accent6">
            <a:lumMod val="50000"/>
          </a:schemeClr>
        </a:buClr>
        <a:buFont typeface="Wingdings" charset="0"/>
        <a:buChar char="w"/>
        <a:defRPr sz="2000">
          <a:solidFill>
            <a:schemeClr val="bg2">
              <a:lumMod val="75000"/>
            </a:schemeClr>
          </a:solidFill>
          <a:latin typeface="+mn-lt"/>
          <a:ea typeface="+mn-ea"/>
        </a:defRPr>
      </a:lvl5pPr>
      <a:lvl6pPr marL="2514600" indent="-228600" algn="l" rtl="0" eaLnBrk="1" fontAlgn="base" hangingPunct="1">
        <a:spcBef>
          <a:spcPct val="20000"/>
        </a:spcBef>
        <a:spcAft>
          <a:spcPct val="0"/>
        </a:spcAft>
        <a:buClr>
          <a:srgbClr val="FFCC66"/>
        </a:buClr>
        <a:buFont typeface="Wingdings" charset="2"/>
        <a:buChar char="w"/>
        <a:defRPr sz="2000">
          <a:solidFill>
            <a:schemeClr val="tx1"/>
          </a:solidFill>
          <a:latin typeface="+mn-lt"/>
          <a:ea typeface="+mn-ea"/>
        </a:defRPr>
      </a:lvl6pPr>
      <a:lvl7pPr marL="2971800" indent="-228600" algn="l" rtl="0" eaLnBrk="1" fontAlgn="base" hangingPunct="1">
        <a:spcBef>
          <a:spcPct val="20000"/>
        </a:spcBef>
        <a:spcAft>
          <a:spcPct val="0"/>
        </a:spcAft>
        <a:buClr>
          <a:srgbClr val="FFCC66"/>
        </a:buClr>
        <a:buFont typeface="Wingdings" charset="2"/>
        <a:buChar char="w"/>
        <a:defRPr sz="2000">
          <a:solidFill>
            <a:schemeClr val="tx1"/>
          </a:solidFill>
          <a:latin typeface="+mn-lt"/>
          <a:ea typeface="+mn-ea"/>
        </a:defRPr>
      </a:lvl7pPr>
      <a:lvl8pPr marL="3429000" indent="-228600" algn="l" rtl="0" eaLnBrk="1" fontAlgn="base" hangingPunct="1">
        <a:spcBef>
          <a:spcPct val="20000"/>
        </a:spcBef>
        <a:spcAft>
          <a:spcPct val="0"/>
        </a:spcAft>
        <a:buClr>
          <a:srgbClr val="FFCC66"/>
        </a:buClr>
        <a:buFont typeface="Wingdings" charset="2"/>
        <a:buChar char="w"/>
        <a:defRPr sz="2000">
          <a:solidFill>
            <a:schemeClr val="tx1"/>
          </a:solidFill>
          <a:latin typeface="+mn-lt"/>
          <a:ea typeface="+mn-ea"/>
        </a:defRPr>
      </a:lvl8pPr>
      <a:lvl9pPr marL="3886200" indent="-228600" algn="l" rtl="0" eaLnBrk="1" fontAlgn="base" hangingPunct="1">
        <a:spcBef>
          <a:spcPct val="20000"/>
        </a:spcBef>
        <a:spcAft>
          <a:spcPct val="0"/>
        </a:spcAft>
        <a:buClr>
          <a:srgbClr val="FFCC66"/>
        </a:buClr>
        <a:buFont typeface="Wingdings" charset="2"/>
        <a:buChar char="w"/>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48.jpeg"/></Relationships>
</file>

<file path=ppt/slides/_rels/slide5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3.xml"/><Relationship Id="rId1" Type="http://schemas.openxmlformats.org/officeDocument/2006/relationships/video" Target="https://www.youtube.com/embed/2U_im6GcunA"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www.michigan.gov/mdard/0,4610,7-125-48096_48099_48140-345145--,00.html" TargetMode="External"/><Relationship Id="rId7" Type="http://schemas.openxmlformats.org/officeDocument/2006/relationships/hyperlink" Target="http://www.miseagrant.umich.edu/" TargetMode="External"/><Relationship Id="rId2" Type="http://schemas.openxmlformats.org/officeDocument/2006/relationships/hyperlink" Target="http://michiganaquaculture.org/" TargetMode="External"/><Relationship Id="rId1" Type="http://schemas.openxmlformats.org/officeDocument/2006/relationships/slideLayout" Target="../slideLayouts/slideLayout13.xml"/><Relationship Id="rId6" Type="http://schemas.openxmlformats.org/officeDocument/2006/relationships/hyperlink" Target="http://www.ncrac.org/" TargetMode="External"/><Relationship Id="rId5" Type="http://schemas.openxmlformats.org/officeDocument/2006/relationships/hyperlink" Target="https://aqua.wisc.edu/publications/PDFs/AquacultureBMP.pdf" TargetMode="External"/><Relationship Id="rId4" Type="http://schemas.openxmlformats.org/officeDocument/2006/relationships/hyperlink" Target="http://www.wisconsinaquaculture.com/"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michigan.gov/documents/mdard/Financial_Assistance_Programs_-_JH_edits_356064_7.pdf" TargetMode="External"/><Relationship Id="rId2" Type="http://schemas.openxmlformats.org/officeDocument/2006/relationships/hyperlink" Target="http://www.sare.org/Grants" TargetMode="External"/><Relationship Id="rId1" Type="http://schemas.openxmlformats.org/officeDocument/2006/relationships/slideLayout" Target="../slideLayouts/slideLayout13.xml"/><Relationship Id="rId4" Type="http://schemas.openxmlformats.org/officeDocument/2006/relationships/hyperlink" Target="http://www.michigan.gov/documents/mda/MDA_guide_335948_7.pdf"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hyperlink" Target="http://www.miseagrant.umich.edu/" TargetMode="External"/><Relationship Id="rId4" Type="http://schemas.openxmlformats.org/officeDocument/2006/relationships/hyperlink" Target="mailto:elliotne@msu.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371600" y="3352800"/>
            <a:ext cx="6400800" cy="685800"/>
          </a:xfrm>
          <a:prstGeom prst="rect">
            <a:avLst/>
          </a:prstGeom>
          <a:noFill/>
          <a:ln w="9525">
            <a:noFill/>
            <a:miter lim="800000"/>
            <a:headEnd/>
            <a:tailEnd/>
          </a:ln>
          <a:effectLst>
            <a:outerShdw blurRad="63500" dist="12700" dir="2700000" algn="ctr" rotWithShape="0">
              <a:srgbClr val="000000">
                <a:alpha val="75000"/>
              </a:srgbClr>
            </a:outerShdw>
          </a:effectLst>
        </p:spPr>
        <p:txBody>
          <a:bodyPr/>
          <a:lstStyle/>
          <a:p>
            <a:pPr algn="ctr" eaLnBrk="1" hangingPunct="1">
              <a:spcBef>
                <a:spcPct val="20000"/>
              </a:spcBef>
              <a:buClr>
                <a:srgbClr val="FFCC66"/>
              </a:buClr>
              <a:buFont typeface="Wingdings" charset="2"/>
              <a:buNone/>
              <a:defRPr/>
            </a:pPr>
            <a:endParaRPr lang="en-US" sz="3200" dirty="0">
              <a:latin typeface="Verdana" charset="0"/>
              <a:ea typeface="ＭＳ Ｐゴシック" charset="-128"/>
              <a:cs typeface="ＭＳ Ｐゴシック" charset="-128"/>
            </a:endParaRPr>
          </a:p>
        </p:txBody>
      </p:sp>
      <p:sp>
        <p:nvSpPr>
          <p:cNvPr id="15363" name="Rectangle 6"/>
          <p:cNvSpPr>
            <a:spLocks noChangeArrowheads="1"/>
          </p:cNvSpPr>
          <p:nvPr/>
        </p:nvSpPr>
        <p:spPr bwMode="auto">
          <a:xfrm>
            <a:off x="5467350" y="46005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a:p>
        </p:txBody>
      </p:sp>
      <p:sp>
        <p:nvSpPr>
          <p:cNvPr id="15364" name="Rectangle 7"/>
          <p:cNvSpPr>
            <a:spLocks noChangeArrowheads="1"/>
          </p:cNvSpPr>
          <p:nvPr/>
        </p:nvSpPr>
        <p:spPr bwMode="auto">
          <a:xfrm>
            <a:off x="1520825" y="655796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dirty="0"/>
          </a:p>
        </p:txBody>
      </p:sp>
      <p:sp>
        <p:nvSpPr>
          <p:cNvPr id="7" name="Rectangle 4"/>
          <p:cNvSpPr>
            <a:spLocks noChangeArrowheads="1"/>
          </p:cNvSpPr>
          <p:nvPr/>
        </p:nvSpPr>
        <p:spPr bwMode="auto">
          <a:xfrm>
            <a:off x="1371600" y="3352800"/>
            <a:ext cx="6400800" cy="685800"/>
          </a:xfrm>
          <a:prstGeom prst="rect">
            <a:avLst/>
          </a:prstGeom>
          <a:noFill/>
          <a:ln w="9525">
            <a:noFill/>
            <a:miter lim="800000"/>
            <a:headEnd/>
            <a:tailEnd/>
          </a:ln>
          <a:effectLst>
            <a:outerShdw blurRad="63500" dist="12700" dir="2700000" algn="ctr" rotWithShape="0">
              <a:srgbClr val="000000">
                <a:alpha val="75000"/>
              </a:srgbClr>
            </a:outerShdw>
          </a:effectLst>
        </p:spPr>
        <p:txBody>
          <a:bodyPr/>
          <a:lstStyle/>
          <a:p>
            <a:pPr algn="ctr" eaLnBrk="1" hangingPunct="1">
              <a:spcBef>
                <a:spcPct val="20000"/>
              </a:spcBef>
              <a:buClr>
                <a:srgbClr val="FFCC66"/>
              </a:buClr>
              <a:buFont typeface="Wingdings" pitchFamily="-112" charset="2"/>
              <a:buNone/>
              <a:defRPr/>
            </a:pPr>
            <a:endParaRPr lang="en-US" sz="3200" dirty="0">
              <a:latin typeface="Verdana" pitchFamily="-112" charset="0"/>
              <a:ea typeface="ＭＳ Ｐゴシック" pitchFamily="-112" charset="-128"/>
              <a:cs typeface="ＭＳ Ｐゴシック" pitchFamily="-112" charset="-128"/>
            </a:endParaRPr>
          </a:p>
        </p:txBody>
      </p:sp>
      <p:sp>
        <p:nvSpPr>
          <p:cNvPr id="12" name="Rectangle 13"/>
          <p:cNvSpPr txBox="1">
            <a:spLocks noChangeArrowheads="1"/>
          </p:cNvSpPr>
          <p:nvPr/>
        </p:nvSpPr>
        <p:spPr bwMode="auto">
          <a:xfrm>
            <a:off x="0" y="609600"/>
            <a:ext cx="9144000" cy="1600200"/>
          </a:xfrm>
          <a:prstGeom prst="rect">
            <a:avLst/>
          </a:prstGeom>
          <a:noFill/>
          <a:ln w="9525">
            <a:noFill/>
            <a:miter lim="800000"/>
            <a:headEnd/>
            <a:tailEnd/>
          </a:ln>
          <a:effectLst>
            <a:outerShdw blurRad="63500" dist="12700"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9pPr>
          </a:lstStyle>
          <a:p>
            <a:r>
              <a:rPr lang="en-US" sz="4000" dirty="0" smtClean="0">
                <a:solidFill>
                  <a:schemeClr val="tx1"/>
                </a:solidFill>
                <a:latin typeface="Times New Roman"/>
                <a:cs typeface="Times New Roman"/>
              </a:rPr>
              <a:t>Beginning Farmer Webinar: </a:t>
            </a:r>
          </a:p>
          <a:p>
            <a:r>
              <a:rPr lang="en-US" sz="4000" dirty="0" smtClean="0">
                <a:solidFill>
                  <a:schemeClr val="tx1"/>
                </a:solidFill>
                <a:latin typeface="Times New Roman"/>
                <a:cs typeface="Times New Roman"/>
              </a:rPr>
              <a:t>Getting Started with Aquaculture </a:t>
            </a:r>
            <a:r>
              <a:rPr lang="en-US" sz="2800" b="1" dirty="0" smtClean="0">
                <a:solidFill>
                  <a:schemeClr val="tx1"/>
                </a:solidFill>
                <a:latin typeface="Times New Roman"/>
                <a:cs typeface="Times New Roman"/>
              </a:rPr>
              <a:t/>
            </a:r>
            <a:br>
              <a:rPr lang="en-US" sz="2800" b="1" dirty="0" smtClean="0">
                <a:solidFill>
                  <a:schemeClr val="tx1"/>
                </a:solidFill>
                <a:latin typeface="Times New Roman"/>
                <a:cs typeface="Times New Roman"/>
              </a:rPr>
            </a:br>
            <a:r>
              <a:rPr lang="en-US" sz="1100" dirty="0" smtClean="0">
                <a:solidFill>
                  <a:schemeClr val="tx1"/>
                </a:solidFill>
                <a:latin typeface="Arial Black" charset="0"/>
              </a:rPr>
              <a:t/>
            </a:r>
            <a:br>
              <a:rPr lang="en-US" sz="1100" dirty="0" smtClean="0">
                <a:solidFill>
                  <a:schemeClr val="tx1"/>
                </a:solidFill>
                <a:latin typeface="Arial Black" charset="0"/>
              </a:rPr>
            </a:br>
            <a:r>
              <a:rPr lang="en-US" sz="2000" dirty="0" smtClean="0">
                <a:solidFill>
                  <a:schemeClr val="tx1"/>
                </a:solidFill>
                <a:latin typeface="Arial Black" charset="0"/>
              </a:rPr>
              <a:t>Elliot Nelson, Extension Educator </a:t>
            </a:r>
            <a:br>
              <a:rPr lang="en-US" sz="2000" dirty="0" smtClean="0">
                <a:solidFill>
                  <a:schemeClr val="tx1"/>
                </a:solidFill>
                <a:latin typeface="Arial Black" charset="0"/>
              </a:rPr>
            </a:br>
            <a:r>
              <a:rPr lang="en-US" sz="1600" dirty="0" smtClean="0">
                <a:solidFill>
                  <a:schemeClr val="tx1"/>
                </a:solidFill>
                <a:latin typeface="Arial"/>
                <a:cs typeface="Arial"/>
              </a:rPr>
              <a:t>Michigan Sea Grant College Program – Michigan State University Extension </a:t>
            </a:r>
            <a:endParaRPr lang="en-US" sz="1600" dirty="0">
              <a:latin typeface="Arial"/>
              <a:cs typeface="Arial"/>
            </a:endParaRPr>
          </a:p>
        </p:txBody>
      </p:sp>
      <p:sp>
        <p:nvSpPr>
          <p:cNvPr id="2" name="Footer Placeholder 1"/>
          <p:cNvSpPr>
            <a:spLocks noGrp="1"/>
          </p:cNvSpPr>
          <p:nvPr>
            <p:ph type="ftr" sz="quarter" idx="11"/>
          </p:nvPr>
        </p:nvSpPr>
        <p:spPr>
          <a:xfrm>
            <a:off x="0" y="5334000"/>
            <a:ext cx="9144000" cy="1524000"/>
          </a:xfrm>
        </p:spPr>
        <p:txBody>
          <a:bodyPr/>
          <a:lstStyle/>
          <a:p>
            <a:pPr>
              <a:defRPr/>
            </a:pP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5334873"/>
            <a:ext cx="9144000" cy="1534160"/>
          </a:xfrm>
          <a:prstGeom prst="rect">
            <a:avLst/>
          </a:prstGeom>
        </p:spPr>
      </p:pic>
      <p:pic>
        <p:nvPicPr>
          <p:cNvPr id="11" name="Picture 2" descr="Image result for msu extension logo whit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15793" y="5796972"/>
            <a:ext cx="1346971" cy="5980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Aquaculture</a:t>
            </a:r>
            <a:r>
              <a:rPr lang="en-US" dirty="0"/>
              <a:t>?</a:t>
            </a:r>
          </a:p>
        </p:txBody>
      </p:sp>
      <p:pic>
        <p:nvPicPr>
          <p:cNvPr id="3074" name="Picture 2" descr="Image result for perch aquacultur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737360"/>
            <a:ext cx="5709919" cy="42824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perch aquacultur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0" y="2514600"/>
            <a:ext cx="3685905" cy="24860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quaculture shri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460" y="1516380"/>
            <a:ext cx="3581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aquaculture shellfi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6865" y="1737360"/>
            <a:ext cx="3038475" cy="40481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seaweed aquacultur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987935" y="3282128"/>
            <a:ext cx="3337809" cy="250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40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aquaculture matter?</a:t>
            </a:r>
            <a:endParaRPr lang="en-US" dirty="0"/>
          </a:p>
        </p:txBody>
      </p:sp>
      <p:sp>
        <p:nvSpPr>
          <p:cNvPr id="3" name="Content Placeholder 2"/>
          <p:cNvSpPr>
            <a:spLocks noGrp="1"/>
          </p:cNvSpPr>
          <p:nvPr>
            <p:ph sz="half" idx="1"/>
          </p:nvPr>
        </p:nvSpPr>
        <p:spPr>
          <a:xfrm>
            <a:off x="30480" y="1981200"/>
            <a:ext cx="4236720" cy="4114800"/>
          </a:xfrm>
        </p:spPr>
        <p:txBody>
          <a:bodyPr/>
          <a:lstStyle/>
          <a:p>
            <a:r>
              <a:rPr lang="en-US" dirty="0" smtClean="0"/>
              <a:t>Globally demand for seafood is expected to rise</a:t>
            </a:r>
            <a:r>
              <a:rPr lang="en-US" baseline="30000" dirty="0" smtClean="0"/>
              <a:t>1</a:t>
            </a:r>
          </a:p>
          <a:p>
            <a:pPr lvl="1"/>
            <a:r>
              <a:rPr lang="en-US" baseline="30000" dirty="0" smtClean="0"/>
              <a:t>20% in North America over next 20</a:t>
            </a:r>
            <a:r>
              <a:rPr lang="en-US" dirty="0" smtClean="0"/>
              <a:t> </a:t>
            </a:r>
            <a:r>
              <a:rPr lang="en-US" baseline="30000" dirty="0" smtClean="0"/>
              <a:t>years</a:t>
            </a:r>
          </a:p>
          <a:p>
            <a:pPr lvl="1"/>
            <a:r>
              <a:rPr lang="en-US" baseline="30000" dirty="0" smtClean="0"/>
              <a:t>50% in China and other nearby Asian countries over next 20 years</a:t>
            </a:r>
            <a:endParaRPr lang="en-US" baseline="30000" dirty="0"/>
          </a:p>
        </p:txBody>
      </p:sp>
      <p:pic>
        <p:nvPicPr>
          <p:cNvPr id="5" name="Picture 4"/>
          <p:cNvPicPr>
            <a:picLocks noChangeAspect="1"/>
          </p:cNvPicPr>
          <p:nvPr/>
        </p:nvPicPr>
        <p:blipFill>
          <a:blip r:embed="rId3"/>
          <a:stretch>
            <a:fillRect/>
          </a:stretch>
        </p:blipFill>
        <p:spPr>
          <a:xfrm>
            <a:off x="4258733" y="1921933"/>
            <a:ext cx="4805855" cy="3567371"/>
          </a:xfrm>
          <a:prstGeom prst="rect">
            <a:avLst/>
          </a:prstGeom>
        </p:spPr>
      </p:pic>
    </p:spTree>
    <p:extLst>
      <p:ext uri="{BB962C8B-B14F-4D97-AF65-F5344CB8AC3E}">
        <p14:creationId xmlns:p14="http://schemas.microsoft.com/office/powerpoint/2010/main" val="135096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0705"/>
            <a:ext cx="7772400" cy="1143000"/>
          </a:xfrm>
        </p:spPr>
        <p:txBody>
          <a:bodyPr/>
          <a:lstStyle/>
          <a:p>
            <a:r>
              <a:rPr lang="en-US" sz="1500" dirty="0"/>
              <a:t>http://www.nmfs.noaa.gov/aquaculture/faqs/faq_aq_101.html</a:t>
            </a:r>
          </a:p>
        </p:txBody>
      </p:sp>
      <p:sp>
        <p:nvSpPr>
          <p:cNvPr id="3" name="Content Placeholder 2"/>
          <p:cNvSpPr>
            <a:spLocks noGrp="1"/>
          </p:cNvSpPr>
          <p:nvPr>
            <p:ph idx="1"/>
          </p:nvPr>
        </p:nvSpPr>
        <p:spPr/>
        <p:txBody>
          <a:bodyPr/>
          <a:lstStyle/>
          <a:p>
            <a:r>
              <a:rPr lang="en-US" dirty="0"/>
              <a:t>http://www.nmfs.noaa.gov/aquaculture/faqs/faq_aq_101.html</a:t>
            </a:r>
          </a:p>
        </p:txBody>
      </p:sp>
      <p:pic>
        <p:nvPicPr>
          <p:cNvPr id="4" name="Picture 3"/>
          <p:cNvPicPr>
            <a:picLocks noChangeAspect="1"/>
          </p:cNvPicPr>
          <p:nvPr/>
        </p:nvPicPr>
        <p:blipFill rotWithShape="1">
          <a:blip r:embed="rId2"/>
          <a:srcRect l="1817" t="4706" r="2799" b="5882"/>
          <a:stretch/>
        </p:blipFill>
        <p:spPr>
          <a:xfrm>
            <a:off x="90237" y="1600200"/>
            <a:ext cx="9053763" cy="3276600"/>
          </a:xfrm>
          <a:prstGeom prst="rect">
            <a:avLst/>
          </a:prstGeom>
        </p:spPr>
      </p:pic>
    </p:spTree>
    <p:extLst>
      <p:ext uri="{BB962C8B-B14F-4D97-AF65-F5344CB8AC3E}">
        <p14:creationId xmlns:p14="http://schemas.microsoft.com/office/powerpoint/2010/main" val="4238989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aquaculture </a:t>
            </a:r>
            <a:r>
              <a:rPr lang="en-US" dirty="0"/>
              <a:t>m</a:t>
            </a:r>
            <a:r>
              <a:rPr lang="en-US" dirty="0" smtClean="0"/>
              <a:t>atter?</a:t>
            </a:r>
            <a:endParaRPr lang="en-US" dirty="0"/>
          </a:p>
        </p:txBody>
      </p:sp>
      <p:sp>
        <p:nvSpPr>
          <p:cNvPr id="3" name="Content Placeholder 2"/>
          <p:cNvSpPr>
            <a:spLocks noGrp="1"/>
          </p:cNvSpPr>
          <p:nvPr>
            <p:ph sz="half" idx="1"/>
          </p:nvPr>
        </p:nvSpPr>
        <p:spPr>
          <a:xfrm>
            <a:off x="2628" y="1752600"/>
            <a:ext cx="3160460" cy="4114800"/>
          </a:xfrm>
        </p:spPr>
        <p:txBody>
          <a:bodyPr/>
          <a:lstStyle/>
          <a:p>
            <a:r>
              <a:rPr lang="en-US" dirty="0"/>
              <a:t>Currently the US has an 11 billion seafood trade deficit </a:t>
            </a:r>
          </a:p>
          <a:p>
            <a:pPr lvl="1"/>
            <a:r>
              <a:rPr lang="en-US" dirty="0"/>
              <a:t>This is second only to oil in natural resource trade deficits </a:t>
            </a:r>
          </a:p>
          <a:p>
            <a:endParaRPr lang="en-US" dirty="0"/>
          </a:p>
        </p:txBody>
      </p:sp>
      <p:pic>
        <p:nvPicPr>
          <p:cNvPr id="5" name="Picture 4"/>
          <p:cNvPicPr>
            <a:picLocks noChangeAspect="1"/>
          </p:cNvPicPr>
          <p:nvPr/>
        </p:nvPicPr>
        <p:blipFill>
          <a:blip r:embed="rId3"/>
          <a:stretch>
            <a:fillRect/>
          </a:stretch>
        </p:blipFill>
        <p:spPr>
          <a:xfrm>
            <a:off x="3298737" y="2298317"/>
            <a:ext cx="5821615" cy="3480566"/>
          </a:xfrm>
          <a:prstGeom prst="rect">
            <a:avLst/>
          </a:prstGeom>
        </p:spPr>
      </p:pic>
    </p:spTree>
    <p:extLst>
      <p:ext uri="{BB962C8B-B14F-4D97-AF65-F5344CB8AC3E}">
        <p14:creationId xmlns:p14="http://schemas.microsoft.com/office/powerpoint/2010/main" val="175736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4000" b="1" dirty="0">
                <a:latin typeface="Arial" panose="020B0604020202020204" pitchFamily="34" charset="0"/>
                <a:cs typeface="Arial" panose="020B0604020202020204" pitchFamily="34" charset="0"/>
              </a:rPr>
              <a:t>Changes in Culture Production</a:t>
            </a:r>
          </a:p>
        </p:txBody>
      </p:sp>
      <p:graphicFrame>
        <p:nvGraphicFramePr>
          <p:cNvPr id="8" name="Chart Placeholder 7"/>
          <p:cNvGraphicFramePr>
            <a:graphicFrameLocks noGrp="1"/>
          </p:cNvGraphicFramePr>
          <p:nvPr>
            <p:ph type="chart" idx="1"/>
            <p:extLst/>
          </p:nvPr>
        </p:nvGraphicFramePr>
        <p:xfrm>
          <a:off x="685800" y="1714500"/>
          <a:ext cx="7772400" cy="4445000"/>
        </p:xfrm>
        <a:graphic>
          <a:graphicData uri="http://schemas.openxmlformats.org/drawingml/2006/chart">
            <c:chart xmlns:c="http://schemas.openxmlformats.org/drawingml/2006/chart" xmlns:r="http://schemas.openxmlformats.org/officeDocument/2006/relationships" r:id="rId2"/>
          </a:graphicData>
        </a:graphic>
      </p:graphicFrame>
      <p:sp>
        <p:nvSpPr>
          <p:cNvPr id="13316" name="TextBox 3"/>
          <p:cNvSpPr txBox="1">
            <a:spLocks noChangeArrowheads="1"/>
          </p:cNvSpPr>
          <p:nvPr/>
        </p:nvSpPr>
        <p:spPr bwMode="auto">
          <a:xfrm>
            <a:off x="5867400" y="1981201"/>
            <a:ext cx="236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sz="1200" dirty="0"/>
              <a:t>There is much room for expansion in areas other than Asia</a:t>
            </a:r>
          </a:p>
        </p:txBody>
      </p:sp>
      <p:sp>
        <p:nvSpPr>
          <p:cNvPr id="5" name="Text Box 4"/>
          <p:cNvSpPr txBox="1">
            <a:spLocks noChangeArrowheads="1"/>
          </p:cNvSpPr>
          <p:nvPr/>
        </p:nvSpPr>
        <p:spPr bwMode="auto">
          <a:xfrm>
            <a:off x="7162800" y="6032501"/>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spcBef>
                <a:spcPct val="50000"/>
              </a:spcBef>
            </a:pPr>
            <a:r>
              <a:rPr lang="en-US" altLang="en-US" sz="1200" dirty="0"/>
              <a:t>FAO 2011</a:t>
            </a:r>
          </a:p>
        </p:txBody>
      </p:sp>
    </p:spTree>
    <p:extLst>
      <p:ext uri="{BB962C8B-B14F-4D97-AF65-F5344CB8AC3E}">
        <p14:creationId xmlns:p14="http://schemas.microsoft.com/office/powerpoint/2010/main" val="1624612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772400" cy="1143000"/>
          </a:xfrm>
        </p:spPr>
        <p:txBody>
          <a:bodyPr/>
          <a:lstStyle/>
          <a:p>
            <a:r>
              <a:rPr lang="en-US" dirty="0" smtClean="0"/>
              <a:t>Over 90% of Seafood eaten in Michigan is imported  </a:t>
            </a:r>
            <a:endParaRPr lang="en-US" dirty="0"/>
          </a:p>
        </p:txBody>
      </p:sp>
    </p:spTree>
    <p:extLst>
      <p:ext uri="{BB962C8B-B14F-4D97-AF65-F5344CB8AC3E}">
        <p14:creationId xmlns:p14="http://schemas.microsoft.com/office/powerpoint/2010/main" val="465336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772400" cy="1143000"/>
          </a:xfrm>
        </p:spPr>
        <p:txBody>
          <a:bodyPr/>
          <a:lstStyle/>
          <a:p>
            <a:r>
              <a:rPr lang="en-US" dirty="0" smtClean="0"/>
              <a:t>Where will Seafood come from to meet the demand?</a:t>
            </a:r>
            <a:endParaRPr lang="en-US" dirty="0"/>
          </a:p>
        </p:txBody>
      </p:sp>
    </p:spTree>
    <p:extLst>
      <p:ext uri="{BB962C8B-B14F-4D97-AF65-F5344CB8AC3E}">
        <p14:creationId xmlns:p14="http://schemas.microsoft.com/office/powerpoint/2010/main" val="3723187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Lake Huron</a:t>
            </a:r>
            <a:endParaRPr lang="en-US" dirty="0"/>
          </a:p>
        </p:txBody>
      </p:sp>
      <p:graphicFrame>
        <p:nvGraphicFramePr>
          <p:cNvPr id="6" name="Content Placeholder 5"/>
          <p:cNvGraphicFramePr>
            <a:graphicFrameLocks noGrp="1"/>
          </p:cNvGraphicFramePr>
          <p:nvPr>
            <p:ph idx="1"/>
            <p:extLst/>
          </p:nvPr>
        </p:nvGraphicFramePr>
        <p:xfrm>
          <a:off x="685800" y="1714500"/>
          <a:ext cx="7772400" cy="444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9541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 y="571500"/>
            <a:ext cx="9144000" cy="762000"/>
          </a:xfrm>
        </p:spPr>
        <p:txBody>
          <a:bodyPr/>
          <a:lstStyle/>
          <a:p>
            <a:r>
              <a:rPr lang="en-US" dirty="0" smtClean="0"/>
              <a:t>Trends in Lake Michigan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7850473"/>
              </p:ext>
            </p:extLst>
          </p:nvPr>
        </p:nvGraphicFramePr>
        <p:xfrm>
          <a:off x="685800" y="1714500"/>
          <a:ext cx="7772400" cy="444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1881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 y="571500"/>
            <a:ext cx="9144000" cy="762000"/>
          </a:xfrm>
        </p:spPr>
        <p:txBody>
          <a:bodyPr/>
          <a:lstStyle/>
          <a:p>
            <a:r>
              <a:rPr lang="en-US" dirty="0" smtClean="0"/>
              <a:t>Trends in Lake Michigan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2386359"/>
              </p:ext>
            </p:extLst>
          </p:nvPr>
        </p:nvGraphicFramePr>
        <p:xfrm>
          <a:off x="685800" y="1714500"/>
          <a:ext cx="7772400" cy="444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7617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76200" y="477397"/>
            <a:ext cx="4800600" cy="5181600"/>
          </a:xfrm>
        </p:spPr>
        <p:txBody>
          <a:bodyPr/>
          <a:lstStyle/>
          <a:p>
            <a:r>
              <a:rPr lang="en-US" sz="2500" dirty="0"/>
              <a:t>MSU is an affirmative-action, equal-opportunity employer. Michigan State University Extension programs and materials are open to all without regard to race, color, national origin, sex, gender, gender identity, religion, age, height, weight, disability, political beliefs, sexual orientation, marital status, family status or veteran status. </a:t>
            </a:r>
          </a:p>
          <a:p>
            <a:pPr marL="0" indent="0">
              <a:buNone/>
            </a:pPr>
            <a:endParaRPr lang="en-US" sz="2500" dirty="0"/>
          </a:p>
        </p:txBody>
      </p:sp>
      <p:pic>
        <p:nvPicPr>
          <p:cNvPr id="4" name="Picture 1" descr="&quot;and justice for all&quot;"/>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477397"/>
            <a:ext cx="4166755" cy="551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410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235032403"/>
              </p:ext>
            </p:extLst>
          </p:nvPr>
        </p:nvGraphicFramePr>
        <p:xfrm>
          <a:off x="228600" y="304800"/>
          <a:ext cx="8763000" cy="589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2822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582706"/>
            <a:ext cx="9144000" cy="762000"/>
          </a:xfrm>
        </p:spPr>
        <p:txBody>
          <a:bodyPr/>
          <a:lstStyle/>
          <a:p>
            <a:r>
              <a:rPr lang="en-US" altLang="en-US" sz="3600" dirty="0"/>
              <a:t>Future Trends in Seafood Production</a:t>
            </a:r>
          </a:p>
        </p:txBody>
      </p:sp>
      <p:graphicFrame>
        <p:nvGraphicFramePr>
          <p:cNvPr id="9" name="Object 3"/>
          <p:cNvGraphicFramePr>
            <a:graphicFrameLocks noGrp="1" noChangeAspect="1"/>
          </p:cNvGraphicFramePr>
          <p:nvPr>
            <p:ph idx="1"/>
            <p:extLst>
              <p:ext uri="{D42A27DB-BD31-4B8C-83A1-F6EECF244321}">
                <p14:modId xmlns:p14="http://schemas.microsoft.com/office/powerpoint/2010/main" val="1816638152"/>
              </p:ext>
            </p:extLst>
          </p:nvPr>
        </p:nvGraphicFramePr>
        <p:xfrm>
          <a:off x="914400" y="1460500"/>
          <a:ext cx="7162800" cy="4445000"/>
        </p:xfrm>
        <a:graphic>
          <a:graphicData uri="http://schemas.openxmlformats.org/drawingml/2006/chart">
            <c:chart xmlns:c="http://schemas.openxmlformats.org/drawingml/2006/chart" xmlns:r="http://schemas.openxmlformats.org/officeDocument/2006/relationships" r:id="rId2"/>
          </a:graphicData>
        </a:graphic>
      </p:graphicFrame>
      <p:sp>
        <p:nvSpPr>
          <p:cNvPr id="50186" name="Line 10"/>
          <p:cNvSpPr>
            <a:spLocks noChangeShapeType="1"/>
          </p:cNvSpPr>
          <p:nvPr/>
        </p:nvSpPr>
        <p:spPr bwMode="auto">
          <a:xfrm flipV="1">
            <a:off x="5778500" y="3048000"/>
            <a:ext cx="0" cy="508000"/>
          </a:xfrm>
          <a:prstGeom prst="line">
            <a:avLst/>
          </a:prstGeom>
          <a:noFill/>
          <a:ln w="63500">
            <a:solidFill>
              <a:schemeClr val="bg2"/>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sz="2000"/>
          </a:p>
        </p:txBody>
      </p:sp>
      <p:sp>
        <p:nvSpPr>
          <p:cNvPr id="50187" name="Text Box 11"/>
          <p:cNvSpPr txBox="1">
            <a:spLocks noChangeArrowheads="1"/>
          </p:cNvSpPr>
          <p:nvPr/>
        </p:nvSpPr>
        <p:spPr bwMode="auto">
          <a:xfrm>
            <a:off x="5461000" y="2476500"/>
            <a:ext cx="698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500" dirty="0">
                <a:solidFill>
                  <a:schemeClr val="bg2"/>
                </a:solidFill>
                <a:effectLst>
                  <a:outerShdw blurRad="38100" dist="38100" dir="2700000" algn="tl">
                    <a:srgbClr val="000000">
                      <a:alpha val="43137"/>
                    </a:srgbClr>
                  </a:outerShdw>
                </a:effectLst>
              </a:rPr>
              <a:t>2011 50%</a:t>
            </a:r>
          </a:p>
        </p:txBody>
      </p:sp>
      <p:sp>
        <p:nvSpPr>
          <p:cNvPr id="50188" name="Line 12"/>
          <p:cNvSpPr>
            <a:spLocks noChangeShapeType="1"/>
          </p:cNvSpPr>
          <p:nvPr/>
        </p:nvSpPr>
        <p:spPr bwMode="auto">
          <a:xfrm flipH="1">
            <a:off x="6794500" y="1841500"/>
            <a:ext cx="698500" cy="0"/>
          </a:xfrm>
          <a:prstGeom prst="line">
            <a:avLst/>
          </a:prstGeom>
          <a:noFill/>
          <a:ln w="63500">
            <a:solidFill>
              <a:schemeClr val="bg2"/>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sz="2000"/>
          </a:p>
        </p:txBody>
      </p:sp>
      <p:sp>
        <p:nvSpPr>
          <p:cNvPr id="50189" name="Text Box 13"/>
          <p:cNvSpPr txBox="1">
            <a:spLocks noChangeArrowheads="1"/>
          </p:cNvSpPr>
          <p:nvPr/>
        </p:nvSpPr>
        <p:spPr bwMode="auto">
          <a:xfrm>
            <a:off x="6096000" y="1735325"/>
            <a:ext cx="635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500" dirty="0">
                <a:solidFill>
                  <a:schemeClr val="bg2"/>
                </a:solidFill>
                <a:effectLst>
                  <a:outerShdw blurRad="38100" dist="38100" dir="2700000" algn="tl">
                    <a:srgbClr val="000000">
                      <a:alpha val="43137"/>
                    </a:srgbClr>
                  </a:outerShdw>
                </a:effectLst>
              </a:rPr>
              <a:t>202573%</a:t>
            </a:r>
          </a:p>
        </p:txBody>
      </p:sp>
      <p:sp>
        <p:nvSpPr>
          <p:cNvPr id="19464" name="Text Box 14"/>
          <p:cNvSpPr txBox="1">
            <a:spLocks noChangeArrowheads="1"/>
          </p:cNvSpPr>
          <p:nvPr/>
        </p:nvSpPr>
        <p:spPr bwMode="auto">
          <a:xfrm>
            <a:off x="5715000" y="5905500"/>
            <a:ext cx="2222500" cy="27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sz="1167"/>
              <a:t>FAO data and Diana projection</a:t>
            </a:r>
          </a:p>
        </p:txBody>
      </p:sp>
    </p:spTree>
    <p:extLst>
      <p:ext uri="{BB962C8B-B14F-4D97-AF65-F5344CB8AC3E}">
        <p14:creationId xmlns:p14="http://schemas.microsoft.com/office/powerpoint/2010/main" val="1717343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8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6" grpId="0" animBg="1"/>
      <p:bldP spid="50187" grpId="0"/>
      <p:bldP spid="50188" grpId="0" animBg="1"/>
      <p:bldP spid="501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Top 24 </a:t>
            </a:r>
            <a:r>
              <a:rPr lang="en-US" altLang="en-US" dirty="0"/>
              <a:t>Species Produced Globally</a:t>
            </a:r>
            <a:endParaRPr lang="en-US" altLang="en-US" dirty="0" smtClean="0"/>
          </a:p>
        </p:txBody>
      </p:sp>
      <p:graphicFrame>
        <p:nvGraphicFramePr>
          <p:cNvPr id="5" name="Chart 4"/>
          <p:cNvGraphicFramePr>
            <a:graphicFrameLocks noGrp="1"/>
          </p:cNvGraphicFramePr>
          <p:nvPr>
            <p:extLst/>
          </p:nvPr>
        </p:nvGraphicFramePr>
        <p:xfrm>
          <a:off x="457200" y="1676400"/>
          <a:ext cx="79248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p:cNvSpPr txBox="1">
            <a:spLocks noChangeArrowheads="1"/>
          </p:cNvSpPr>
          <p:nvPr/>
        </p:nvSpPr>
        <p:spPr bwMode="auto">
          <a:xfrm>
            <a:off x="7162800" y="6032501"/>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spcBef>
                <a:spcPct val="50000"/>
              </a:spcBef>
            </a:pPr>
            <a:r>
              <a:rPr lang="en-US" altLang="en-US" sz="1200"/>
              <a:t>FAO 2011</a:t>
            </a:r>
          </a:p>
        </p:txBody>
      </p:sp>
    </p:spTree>
    <p:extLst>
      <p:ext uri="{BB962C8B-B14F-4D97-AF65-F5344CB8AC3E}">
        <p14:creationId xmlns:p14="http://schemas.microsoft.com/office/powerpoint/2010/main" val="1292512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t="9524" r="62322"/>
          <a:stretch>
            <a:fillRect/>
          </a:stretch>
        </p:blipFill>
        <p:spPr bwMode="auto">
          <a:xfrm>
            <a:off x="1295399" y="1243623"/>
            <a:ext cx="2500634" cy="4556427"/>
          </a:xfrm>
          <a:prstGeom prst="rect">
            <a:avLst/>
          </a:prstGeom>
          <a:noFill/>
          <a:ln w="9525">
            <a:noFill/>
            <a:miter lim="800000"/>
            <a:headEnd/>
            <a:tailEnd/>
          </a:ln>
          <a:effectLst/>
        </p:spPr>
      </p:pic>
      <p:sp>
        <p:nvSpPr>
          <p:cNvPr id="8" name="TextBox 7"/>
          <p:cNvSpPr txBox="1"/>
          <p:nvPr/>
        </p:nvSpPr>
        <p:spPr>
          <a:xfrm>
            <a:off x="1116479" y="5800050"/>
            <a:ext cx="2858475" cy="369332"/>
          </a:xfrm>
          <a:prstGeom prst="rect">
            <a:avLst/>
          </a:prstGeom>
          <a:noFill/>
        </p:spPr>
        <p:txBody>
          <a:bodyPr wrap="none" rtlCol="0">
            <a:spAutoFit/>
          </a:bodyPr>
          <a:lstStyle/>
          <a:p>
            <a:r>
              <a:rPr lang="en-US" sz="900" dirty="0"/>
              <a:t>U.S. Per-Capita Consumption By Species in Pounds</a:t>
            </a:r>
            <a:br>
              <a:rPr lang="en-US" sz="900" dirty="0"/>
            </a:br>
            <a:r>
              <a:rPr lang="en-US" sz="900" dirty="0"/>
              <a:t>Data from National Marine Fisheries Service.</a:t>
            </a:r>
          </a:p>
        </p:txBody>
      </p:sp>
      <p:sp>
        <p:nvSpPr>
          <p:cNvPr id="4" name="Title 1"/>
          <p:cNvSpPr>
            <a:spLocks noGrp="1"/>
          </p:cNvSpPr>
          <p:nvPr>
            <p:ph type="title"/>
          </p:nvPr>
        </p:nvSpPr>
        <p:spPr>
          <a:xfrm>
            <a:off x="0" y="228600"/>
            <a:ext cx="9144000" cy="914400"/>
          </a:xfrm>
        </p:spPr>
        <p:txBody>
          <a:bodyPr>
            <a:noAutofit/>
          </a:bodyPr>
          <a:lstStyle/>
          <a:p>
            <a:r>
              <a:rPr lang="en-US" sz="3600" dirty="0"/>
              <a:t>Top Seafood Products Consumed in  US</a:t>
            </a:r>
          </a:p>
        </p:txBody>
      </p:sp>
      <p:sp>
        <p:nvSpPr>
          <p:cNvPr id="5" name="TextBox 4"/>
          <p:cNvSpPr txBox="1"/>
          <p:nvPr/>
        </p:nvSpPr>
        <p:spPr>
          <a:xfrm>
            <a:off x="4353356" y="984080"/>
            <a:ext cx="3946914" cy="415498"/>
          </a:xfrm>
          <a:prstGeom prst="rect">
            <a:avLst/>
          </a:prstGeom>
          <a:noFill/>
        </p:spPr>
        <p:txBody>
          <a:bodyPr wrap="none" rtlCol="0">
            <a:spAutoFit/>
          </a:bodyPr>
          <a:lstStyle/>
          <a:p>
            <a:pPr algn="ctr"/>
            <a:r>
              <a:rPr lang="en-US" sz="2100" b="1" dirty="0" smtClean="0">
                <a:solidFill>
                  <a:srgbClr val="0070C0"/>
                </a:solidFill>
              </a:rPr>
              <a:t>Best </a:t>
            </a:r>
            <a:r>
              <a:rPr lang="en-US" sz="2100" b="1" dirty="0">
                <a:solidFill>
                  <a:srgbClr val="0070C0"/>
                </a:solidFill>
              </a:rPr>
              <a:t>potential growing in MI?</a:t>
            </a:r>
          </a:p>
        </p:txBody>
      </p:sp>
      <p:pic>
        <p:nvPicPr>
          <p:cNvPr id="4098" name="Picture 2" descr="Image result for great lakes fish"/>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1371600"/>
            <a:ext cx="3204826" cy="465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07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Aquaculture in Michigan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14400" y="1828800"/>
            <a:ext cx="7419975" cy="1395500"/>
          </a:xfrm>
          <a:prstGeom prst="rect">
            <a:avLst/>
          </a:prstGeom>
        </p:spPr>
      </p:pic>
      <p:pic>
        <p:nvPicPr>
          <p:cNvPr id="5" name="Picture 4"/>
          <p:cNvPicPr>
            <a:picLocks noChangeAspect="1"/>
          </p:cNvPicPr>
          <p:nvPr/>
        </p:nvPicPr>
        <p:blipFill>
          <a:blip r:embed="rId3"/>
          <a:stretch>
            <a:fillRect/>
          </a:stretch>
        </p:blipFill>
        <p:spPr>
          <a:xfrm>
            <a:off x="2290313" y="3205907"/>
            <a:ext cx="4563374" cy="2902306"/>
          </a:xfrm>
          <a:prstGeom prst="rect">
            <a:avLst/>
          </a:prstGeom>
        </p:spPr>
      </p:pic>
    </p:spTree>
    <p:extLst>
      <p:ext uri="{BB962C8B-B14F-4D97-AF65-F5344CB8AC3E}">
        <p14:creationId xmlns:p14="http://schemas.microsoft.com/office/powerpoint/2010/main" val="146306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000250" y="1600200"/>
          <a:ext cx="5372100" cy="39433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43050" y="5429251"/>
            <a:ext cx="3801169" cy="646331"/>
          </a:xfrm>
          <a:prstGeom prst="rect">
            <a:avLst/>
          </a:prstGeom>
          <a:noFill/>
        </p:spPr>
        <p:txBody>
          <a:bodyPr wrap="none" rtlCol="0">
            <a:spAutoFit/>
          </a:bodyPr>
          <a:lstStyle/>
          <a:p>
            <a:r>
              <a:rPr lang="en-US" sz="1800" dirty="0"/>
              <a:t>15 year track record</a:t>
            </a:r>
            <a:br>
              <a:rPr lang="en-US" sz="1800" dirty="0"/>
            </a:br>
            <a:r>
              <a:rPr lang="en-US" sz="1800" dirty="0"/>
              <a:t>Source: USDA Aquaculture Census</a:t>
            </a:r>
          </a:p>
        </p:txBody>
      </p:sp>
      <p:sp>
        <p:nvSpPr>
          <p:cNvPr id="6" name="Title 1"/>
          <p:cNvSpPr>
            <a:spLocks noGrp="1"/>
          </p:cNvSpPr>
          <p:nvPr>
            <p:ph type="title"/>
          </p:nvPr>
        </p:nvSpPr>
        <p:spPr>
          <a:xfrm>
            <a:off x="1485900" y="1063229"/>
            <a:ext cx="6172200" cy="857250"/>
          </a:xfrm>
        </p:spPr>
        <p:txBody>
          <a:bodyPr>
            <a:normAutofit fontScale="90000"/>
          </a:bodyPr>
          <a:lstStyle/>
          <a:p>
            <a:r>
              <a:rPr lang="en-US" b="1" dirty="0" smtClean="0"/>
              <a:t>Michigan Aquaculture</a:t>
            </a:r>
            <a:endParaRPr lang="en-US" dirty="0"/>
          </a:p>
        </p:txBody>
      </p:sp>
    </p:spTree>
    <p:extLst>
      <p:ext uri="{BB962C8B-B14F-4D97-AF65-F5344CB8AC3E}">
        <p14:creationId xmlns:p14="http://schemas.microsoft.com/office/powerpoint/2010/main" val="306403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7772400" cy="1143000"/>
          </a:xfrm>
        </p:spPr>
        <p:txBody>
          <a:bodyPr/>
          <a:lstStyle/>
          <a:p>
            <a:r>
              <a:rPr lang="en-US" dirty="0" smtClean="0"/>
              <a:t>What are people raising in MI?</a:t>
            </a:r>
            <a:endParaRPr lang="en-US" dirty="0"/>
          </a:p>
        </p:txBody>
      </p:sp>
      <p:sp>
        <p:nvSpPr>
          <p:cNvPr id="3" name="Content Placeholder 2"/>
          <p:cNvSpPr>
            <a:spLocks noGrp="1"/>
          </p:cNvSpPr>
          <p:nvPr>
            <p:ph idx="1"/>
          </p:nvPr>
        </p:nvSpPr>
        <p:spPr>
          <a:xfrm>
            <a:off x="1638300" y="3505200"/>
            <a:ext cx="5867400" cy="762000"/>
          </a:xfrm>
        </p:spPr>
        <p:txBody>
          <a:bodyPr/>
          <a:lstStyle/>
          <a:p>
            <a:pPr marL="0" indent="0">
              <a:buNone/>
            </a:pPr>
            <a:r>
              <a:rPr lang="en-US" dirty="0" smtClean="0"/>
              <a:t>…and why are they raising it?</a:t>
            </a:r>
            <a:endParaRPr lang="en-US" dirty="0"/>
          </a:p>
        </p:txBody>
      </p:sp>
    </p:spTree>
    <p:extLst>
      <p:ext uri="{BB962C8B-B14F-4D97-AF65-F5344CB8AC3E}">
        <p14:creationId xmlns:p14="http://schemas.microsoft.com/office/powerpoint/2010/main" val="2992899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dirty="0" smtClean="0"/>
              <a:t>Aquaculture Products in Michigan</a:t>
            </a:r>
            <a:endParaRPr lang="en-US" dirty="0"/>
          </a:p>
        </p:txBody>
      </p:sp>
      <p:sp>
        <p:nvSpPr>
          <p:cNvPr id="3" name="Content Placeholder 2"/>
          <p:cNvSpPr>
            <a:spLocks noGrp="1"/>
          </p:cNvSpPr>
          <p:nvPr>
            <p:ph sz="half" idx="1"/>
          </p:nvPr>
        </p:nvSpPr>
        <p:spPr/>
        <p:txBody>
          <a:bodyPr/>
          <a:lstStyle/>
          <a:p>
            <a:r>
              <a:rPr lang="en-US" dirty="0" smtClean="0"/>
              <a:t>Commodity and</a:t>
            </a:r>
            <a:r>
              <a:rPr lang="en-US" dirty="0"/>
              <a:t> </a:t>
            </a:r>
            <a:r>
              <a:rPr lang="en-US" dirty="0" smtClean="0"/>
              <a:t>Secondary Food Products</a:t>
            </a:r>
          </a:p>
          <a:p>
            <a:r>
              <a:rPr lang="en-US" dirty="0" smtClean="0"/>
              <a:t>Baitfish</a:t>
            </a:r>
          </a:p>
          <a:p>
            <a:r>
              <a:rPr lang="en-US" dirty="0" smtClean="0"/>
              <a:t>Fish for Stocking Private or Public Waters</a:t>
            </a:r>
          </a:p>
          <a:p>
            <a:endParaRPr lang="en-US" dirty="0" smtClean="0"/>
          </a:p>
          <a:p>
            <a:endParaRPr lang="en-US" dirty="0"/>
          </a:p>
        </p:txBody>
      </p:sp>
      <p:sp>
        <p:nvSpPr>
          <p:cNvPr id="4" name="Text Placeholder 3"/>
          <p:cNvSpPr>
            <a:spLocks noGrp="1"/>
          </p:cNvSpPr>
          <p:nvPr>
            <p:ph type="body" sz="half" idx="2"/>
          </p:nvPr>
        </p:nvSpPr>
        <p:spPr/>
        <p:txBody>
          <a:bodyPr/>
          <a:lstStyle/>
          <a:p>
            <a:r>
              <a:rPr lang="en-US" dirty="0" smtClean="0"/>
              <a:t>Egg and Fry/Juvenile Production </a:t>
            </a:r>
          </a:p>
          <a:p>
            <a:r>
              <a:rPr lang="en-US" dirty="0" smtClean="0"/>
              <a:t>Fish for aquarium trade</a:t>
            </a:r>
          </a:p>
          <a:p>
            <a:endParaRPr lang="en-US" dirty="0"/>
          </a:p>
        </p:txBody>
      </p:sp>
    </p:spTree>
    <p:extLst>
      <p:ext uri="{BB962C8B-B14F-4D97-AF65-F5344CB8AC3E}">
        <p14:creationId xmlns:p14="http://schemas.microsoft.com/office/powerpoint/2010/main" val="796560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Grow?</a:t>
            </a:r>
            <a:endParaRPr lang="en-US" dirty="0"/>
          </a:p>
        </p:txBody>
      </p:sp>
      <p:sp>
        <p:nvSpPr>
          <p:cNvPr id="3" name="Content Placeholder 2"/>
          <p:cNvSpPr>
            <a:spLocks noGrp="1"/>
          </p:cNvSpPr>
          <p:nvPr>
            <p:ph idx="1"/>
          </p:nvPr>
        </p:nvSpPr>
        <p:spPr/>
        <p:txBody>
          <a:bodyPr/>
          <a:lstStyle/>
          <a:p>
            <a:r>
              <a:rPr lang="en-US" dirty="0" smtClean="0"/>
              <a:t>Consider the following when choosing a species to grow</a:t>
            </a:r>
          </a:p>
          <a:p>
            <a:pPr lvl="1"/>
            <a:r>
              <a:rPr lang="en-US" dirty="0" smtClean="0"/>
              <a:t>Brood stock / egg and fry availability</a:t>
            </a:r>
          </a:p>
          <a:p>
            <a:pPr lvl="1"/>
            <a:r>
              <a:rPr lang="en-US" dirty="0" smtClean="0"/>
              <a:t>Formulated feed </a:t>
            </a:r>
            <a:r>
              <a:rPr lang="en-US" dirty="0"/>
              <a:t>a</a:t>
            </a:r>
            <a:r>
              <a:rPr lang="en-US" dirty="0" smtClean="0"/>
              <a:t>vailability</a:t>
            </a:r>
          </a:p>
          <a:p>
            <a:pPr lvl="1"/>
            <a:r>
              <a:rPr lang="en-US" dirty="0" smtClean="0"/>
              <a:t>Climate constraints</a:t>
            </a:r>
          </a:p>
          <a:p>
            <a:pPr lvl="1"/>
            <a:r>
              <a:rPr lang="en-US" dirty="0" smtClean="0"/>
              <a:t>Disease susceptibility</a:t>
            </a:r>
          </a:p>
          <a:p>
            <a:pPr marL="457200" lvl="1" indent="0">
              <a:buNone/>
            </a:pPr>
            <a:endParaRPr lang="en-US" dirty="0"/>
          </a:p>
        </p:txBody>
      </p:sp>
      <p:pic>
        <p:nvPicPr>
          <p:cNvPr id="7170" name="Picture 2" descr="http://www.miseagrant.umich.edu/wp-content/blogs.dir/1/files/aquaculture-ia/fkfort-platte-hatchery-07-2004-127-adjusted.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78625" y="4335463"/>
            <a:ext cx="2277183" cy="170891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miseagrant.umich.edu/wp-content/blogs.dir/1/files/aquaculture-ia/fishy-eggs-dsc_418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512339"/>
            <a:ext cx="1793160" cy="133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69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Aquaculture </a:t>
            </a:r>
            <a:r>
              <a:rPr lang="en-US" dirty="0" smtClean="0"/>
              <a:t>Species </a:t>
            </a:r>
            <a:r>
              <a:rPr lang="en-US" dirty="0"/>
              <a:t>in MI </a:t>
            </a:r>
          </a:p>
        </p:txBody>
      </p:sp>
      <p:sp>
        <p:nvSpPr>
          <p:cNvPr id="3" name="Content Placeholder 2"/>
          <p:cNvSpPr>
            <a:spLocks noGrp="1"/>
          </p:cNvSpPr>
          <p:nvPr>
            <p:ph idx="1"/>
          </p:nvPr>
        </p:nvSpPr>
        <p:spPr>
          <a:xfrm>
            <a:off x="685800" y="1778876"/>
            <a:ext cx="7772400" cy="4114800"/>
          </a:xfrm>
        </p:spPr>
        <p:txBody>
          <a:bodyPr/>
          <a:lstStyle/>
          <a:p>
            <a:r>
              <a:rPr lang="en-US" dirty="0" smtClean="0"/>
              <a:t>Rainbow Trout, and other cold water trout (Brook, Brown, Char) </a:t>
            </a:r>
            <a:endParaRPr lang="en-US" dirty="0"/>
          </a:p>
        </p:txBody>
      </p:sp>
      <p:pic>
        <p:nvPicPr>
          <p:cNvPr id="4" name="Picture 3"/>
          <p:cNvPicPr>
            <a:picLocks noChangeAspect="1"/>
          </p:cNvPicPr>
          <p:nvPr/>
        </p:nvPicPr>
        <p:blipFill>
          <a:blip r:embed="rId3"/>
          <a:stretch>
            <a:fillRect/>
          </a:stretch>
        </p:blipFill>
        <p:spPr>
          <a:xfrm>
            <a:off x="304800" y="2971799"/>
            <a:ext cx="5368834" cy="2672159"/>
          </a:xfrm>
          <a:prstGeom prst="rect">
            <a:avLst/>
          </a:prstGeom>
        </p:spPr>
      </p:pic>
      <p:pic>
        <p:nvPicPr>
          <p:cNvPr id="5122" name="Picture 2" descr="Photo of fried fish filet on a plat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26034" y="3126779"/>
            <a:ext cx="3149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02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sz="half" idx="1"/>
          </p:nvPr>
        </p:nvSpPr>
        <p:spPr>
          <a:xfrm>
            <a:off x="685800" y="1981200"/>
            <a:ext cx="3810000" cy="3352800"/>
          </a:xfrm>
          <a:effectLst/>
        </p:spPr>
        <p:txBody>
          <a:bodyPr/>
          <a:lstStyle/>
          <a:p>
            <a:pPr>
              <a:buFont typeface="Wingdings" charset="2"/>
              <a:buChar char="w"/>
              <a:defRPr/>
            </a:pPr>
            <a:r>
              <a:rPr lang="en-US" sz="2800" dirty="0" smtClean="0">
                <a:solidFill>
                  <a:schemeClr val="accent3">
                    <a:lumMod val="25000"/>
                  </a:schemeClr>
                </a:solidFill>
                <a:latin typeface="Arial"/>
                <a:cs typeface="Arial"/>
              </a:rPr>
              <a:t>A network of 33 state focused programs</a:t>
            </a:r>
          </a:p>
          <a:p>
            <a:pPr marL="0" indent="0">
              <a:buNone/>
              <a:defRPr/>
            </a:pPr>
            <a:endParaRPr lang="en-US" sz="2800" dirty="0" smtClean="0">
              <a:solidFill>
                <a:schemeClr val="accent3">
                  <a:lumMod val="25000"/>
                </a:schemeClr>
              </a:solidFill>
              <a:latin typeface="Arial"/>
              <a:cs typeface="Arial"/>
            </a:endParaRPr>
          </a:p>
        </p:txBody>
      </p:sp>
      <p:sp>
        <p:nvSpPr>
          <p:cNvPr id="77827" name="Rectangle 3"/>
          <p:cNvSpPr>
            <a:spLocks noGrp="1" noChangeArrowheads="1"/>
          </p:cNvSpPr>
          <p:nvPr>
            <p:ph type="title"/>
          </p:nvPr>
        </p:nvSpPr>
        <p:spPr>
          <a:effectLst/>
        </p:spPr>
        <p:txBody>
          <a:bodyPr/>
          <a:lstStyle/>
          <a:p>
            <a:pPr eaLnBrk="1" hangingPunct="1">
              <a:defRPr/>
            </a:pPr>
            <a:r>
              <a:rPr lang="en-US" dirty="0" smtClean="0">
                <a:solidFill>
                  <a:schemeClr val="accent3">
                    <a:lumMod val="25000"/>
                  </a:schemeClr>
                </a:solidFill>
                <a:latin typeface="Arial"/>
                <a:cs typeface="Arial"/>
              </a:rPr>
              <a:t>What is Sea Grant?</a:t>
            </a:r>
            <a:endParaRPr lang="en-US" dirty="0">
              <a:solidFill>
                <a:schemeClr val="accent3">
                  <a:lumMod val="25000"/>
                </a:schemeClr>
              </a:solidFill>
              <a:latin typeface="Arial"/>
              <a:cs typeface="Arial"/>
            </a:endParaRPr>
          </a:p>
        </p:txBody>
      </p:sp>
      <p:sp>
        <p:nvSpPr>
          <p:cNvPr id="77828" name="Rectangle 4"/>
          <p:cNvSpPr>
            <a:spLocks noGrp="1" noChangeArrowheads="1"/>
          </p:cNvSpPr>
          <p:nvPr>
            <p:ph type="body" sz="half" idx="2"/>
          </p:nvPr>
        </p:nvSpPr>
        <p:spPr>
          <a:xfrm>
            <a:off x="4648200" y="1981200"/>
            <a:ext cx="4038600" cy="3962400"/>
          </a:xfrm>
          <a:effectLst/>
        </p:spPr>
        <p:txBody>
          <a:bodyPr/>
          <a:lstStyle/>
          <a:p>
            <a:pPr>
              <a:buFont typeface="Wingdings" charset="2"/>
              <a:buChar char="§"/>
              <a:defRPr/>
            </a:pPr>
            <a:r>
              <a:rPr lang="en-US" sz="2800" dirty="0">
                <a:solidFill>
                  <a:schemeClr val="accent3">
                    <a:lumMod val="25000"/>
                  </a:schemeClr>
                </a:solidFill>
                <a:latin typeface="Arial"/>
                <a:cs typeface="Arial"/>
              </a:rPr>
              <a:t>Tasked with </a:t>
            </a:r>
            <a:r>
              <a:rPr lang="en-US" sz="2800" dirty="0" smtClean="0">
                <a:solidFill>
                  <a:schemeClr val="accent3">
                    <a:lumMod val="25000"/>
                  </a:schemeClr>
                </a:solidFill>
                <a:latin typeface="Arial"/>
                <a:cs typeface="Arial"/>
              </a:rPr>
              <a:t>protecting </a:t>
            </a:r>
            <a:r>
              <a:rPr lang="en-US" sz="2800" dirty="0">
                <a:solidFill>
                  <a:schemeClr val="accent3">
                    <a:lumMod val="25000"/>
                  </a:schemeClr>
                </a:solidFill>
                <a:latin typeface="Arial"/>
                <a:cs typeface="Arial"/>
              </a:rPr>
              <a:t>and promoting sustainable use of coastal </a:t>
            </a:r>
            <a:r>
              <a:rPr lang="en-US" sz="2800" dirty="0" smtClean="0">
                <a:solidFill>
                  <a:schemeClr val="accent3">
                    <a:lumMod val="25000"/>
                  </a:schemeClr>
                </a:solidFill>
                <a:latin typeface="Arial"/>
                <a:cs typeface="Arial"/>
              </a:rPr>
              <a:t>resources</a:t>
            </a:r>
          </a:p>
          <a:p>
            <a:pPr eaLnBrk="1" hangingPunct="1">
              <a:buFont typeface="Wingdings" charset="2"/>
              <a:buChar char="§"/>
              <a:defRPr/>
            </a:pPr>
            <a:r>
              <a:rPr lang="en-US" sz="2800" dirty="0" smtClean="0">
                <a:solidFill>
                  <a:schemeClr val="accent3">
                    <a:lumMod val="25000"/>
                  </a:schemeClr>
                </a:solidFill>
                <a:latin typeface="Arial"/>
                <a:cs typeface="Arial"/>
              </a:rPr>
              <a:t>Achieved through</a:t>
            </a:r>
          </a:p>
          <a:p>
            <a:pPr lvl="1">
              <a:buFont typeface="Wingdings" charset="2"/>
              <a:buChar char="§"/>
              <a:defRPr/>
            </a:pPr>
            <a:r>
              <a:rPr lang="en-US" sz="2400" dirty="0" smtClean="0">
                <a:solidFill>
                  <a:schemeClr val="accent3">
                    <a:lumMod val="25000"/>
                  </a:schemeClr>
                </a:solidFill>
                <a:latin typeface="Arial"/>
                <a:cs typeface="Arial"/>
              </a:rPr>
              <a:t>Research</a:t>
            </a:r>
          </a:p>
          <a:p>
            <a:pPr lvl="1">
              <a:buFont typeface="Wingdings" charset="2"/>
              <a:buChar char="§"/>
              <a:defRPr/>
            </a:pPr>
            <a:r>
              <a:rPr lang="en-US" sz="2400" dirty="0" smtClean="0">
                <a:solidFill>
                  <a:schemeClr val="accent3">
                    <a:lumMod val="25000"/>
                  </a:schemeClr>
                </a:solidFill>
                <a:latin typeface="Arial"/>
                <a:cs typeface="Arial"/>
              </a:rPr>
              <a:t>Education</a:t>
            </a:r>
          </a:p>
          <a:p>
            <a:pPr lvl="1">
              <a:buFont typeface="Wingdings" charset="2"/>
              <a:buChar char="§"/>
              <a:defRPr/>
            </a:pPr>
            <a:r>
              <a:rPr lang="en-US" sz="2400" dirty="0" smtClean="0">
                <a:solidFill>
                  <a:schemeClr val="accent3">
                    <a:lumMod val="25000"/>
                  </a:schemeClr>
                </a:solidFill>
                <a:latin typeface="Arial"/>
                <a:cs typeface="Arial"/>
              </a:rPr>
              <a:t>Outreach</a:t>
            </a: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l="49081"/>
          <a:stretch/>
        </p:blipFill>
        <p:spPr>
          <a:xfrm>
            <a:off x="347134" y="3733800"/>
            <a:ext cx="4114799" cy="1355835"/>
          </a:xfrm>
          <a:prstGeom prst="rect">
            <a:avLst/>
          </a:prstGeom>
        </p:spPr>
      </p:pic>
      <p:pic>
        <p:nvPicPr>
          <p:cNvPr id="6" name="Picture 2" descr="Image result for Michigan Sea Gran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52600" y="5116669"/>
            <a:ext cx="1245790" cy="891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8">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828">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828">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8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p:bldP spid="7782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Aquaculture Species</a:t>
            </a:r>
            <a:r>
              <a:rPr lang="en-US" dirty="0" smtClean="0"/>
              <a:t> </a:t>
            </a:r>
            <a:r>
              <a:rPr lang="en-US" dirty="0"/>
              <a:t>in MI </a:t>
            </a:r>
          </a:p>
        </p:txBody>
      </p:sp>
      <p:sp>
        <p:nvSpPr>
          <p:cNvPr id="3" name="Content Placeholder 2"/>
          <p:cNvSpPr>
            <a:spLocks noGrp="1"/>
          </p:cNvSpPr>
          <p:nvPr>
            <p:ph idx="1"/>
          </p:nvPr>
        </p:nvSpPr>
        <p:spPr>
          <a:xfrm>
            <a:off x="152400" y="1600200"/>
            <a:ext cx="7772400" cy="4114800"/>
          </a:xfrm>
        </p:spPr>
        <p:txBody>
          <a:bodyPr/>
          <a:lstStyle/>
          <a:p>
            <a:r>
              <a:rPr lang="en-US" dirty="0" smtClean="0"/>
              <a:t>Tropical or Warm Water Species </a:t>
            </a:r>
          </a:p>
          <a:p>
            <a:pPr lvl="1"/>
            <a:r>
              <a:rPr lang="en-US" dirty="0" smtClean="0"/>
              <a:t>Tilapia</a:t>
            </a:r>
          </a:p>
          <a:p>
            <a:pPr lvl="1"/>
            <a:r>
              <a:rPr lang="en-US" dirty="0" err="1" smtClean="0"/>
              <a:t>Barumundi</a:t>
            </a:r>
            <a:endParaRPr lang="en-US" dirty="0" smtClean="0"/>
          </a:p>
          <a:p>
            <a:pPr lvl="1"/>
            <a:r>
              <a:rPr lang="en-US" dirty="0" smtClean="0"/>
              <a:t>Shrimp </a:t>
            </a:r>
            <a:endParaRPr lang="en-US" dirty="0"/>
          </a:p>
        </p:txBody>
      </p:sp>
      <p:pic>
        <p:nvPicPr>
          <p:cNvPr id="4" name="Picture 3"/>
          <p:cNvPicPr>
            <a:picLocks noChangeAspect="1"/>
          </p:cNvPicPr>
          <p:nvPr/>
        </p:nvPicPr>
        <p:blipFill>
          <a:blip r:embed="rId3"/>
          <a:stretch>
            <a:fillRect/>
          </a:stretch>
        </p:blipFill>
        <p:spPr>
          <a:xfrm>
            <a:off x="3063665" y="2209800"/>
            <a:ext cx="6080335" cy="3862050"/>
          </a:xfrm>
          <a:prstGeom prst="rect">
            <a:avLst/>
          </a:prstGeom>
        </p:spPr>
      </p:pic>
    </p:spTree>
    <p:extLst>
      <p:ext uri="{BB962C8B-B14F-4D97-AF65-F5344CB8AC3E}">
        <p14:creationId xmlns:p14="http://schemas.microsoft.com/office/powerpoint/2010/main" val="21621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Walleye and </a:t>
            </a:r>
            <a:r>
              <a:rPr lang="en-US" dirty="0" err="1" smtClean="0"/>
              <a:t>Saugeye</a:t>
            </a:r>
            <a:r>
              <a:rPr lang="en-US" dirty="0" smtClean="0"/>
              <a:t> </a:t>
            </a:r>
            <a:endParaRPr lang="en-US" dirty="0"/>
          </a:p>
        </p:txBody>
      </p:sp>
      <p:pic>
        <p:nvPicPr>
          <p:cNvPr id="6146" name="Picture 2" descr="Image result for saugey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2819400"/>
            <a:ext cx="6473825" cy="3060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5597549"/>
            <a:ext cx="5715000" cy="461665"/>
          </a:xfrm>
          <a:prstGeom prst="rect">
            <a:avLst/>
          </a:prstGeom>
          <a:noFill/>
        </p:spPr>
        <p:txBody>
          <a:bodyPr wrap="square" rtlCol="0">
            <a:spAutoFit/>
          </a:bodyPr>
          <a:lstStyle/>
          <a:p>
            <a:r>
              <a:rPr lang="en-US" dirty="0" smtClean="0"/>
              <a:t>Credit: Oklahoma Wildlife Department </a:t>
            </a:r>
            <a:endParaRPr lang="en-US" dirty="0"/>
          </a:p>
        </p:txBody>
      </p:sp>
      <p:sp>
        <p:nvSpPr>
          <p:cNvPr id="7" name="Title 1"/>
          <p:cNvSpPr txBox="1">
            <a:spLocks/>
          </p:cNvSpPr>
          <p:nvPr/>
        </p:nvSpPr>
        <p:spPr bwMode="auto">
          <a:xfrm>
            <a:off x="838200" y="7620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bg2">
                    <a:lumMod val="75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9pPr>
          </a:lstStyle>
          <a:p>
            <a:r>
              <a:rPr lang="en-US" kern="0" dirty="0" smtClean="0"/>
              <a:t>Aquaculture </a:t>
            </a:r>
            <a:r>
              <a:rPr lang="en-US" dirty="0"/>
              <a:t>Species</a:t>
            </a:r>
            <a:r>
              <a:rPr lang="en-US" kern="0" dirty="0" smtClean="0"/>
              <a:t> in MI </a:t>
            </a:r>
            <a:endParaRPr lang="en-US" kern="0" dirty="0"/>
          </a:p>
        </p:txBody>
      </p:sp>
    </p:spTree>
    <p:extLst>
      <p:ext uri="{BB962C8B-B14F-4D97-AF65-F5344CB8AC3E}">
        <p14:creationId xmlns:p14="http://schemas.microsoft.com/office/powerpoint/2010/main" val="1830110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Yellow Perch </a:t>
            </a:r>
            <a:endParaRPr lang="en-US" dirty="0"/>
          </a:p>
        </p:txBody>
      </p:sp>
      <p:pic>
        <p:nvPicPr>
          <p:cNvPr id="8194" name="Picture 2" descr="Yellow Perch"/>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4600" y="2667000"/>
            <a:ext cx="4876800" cy="312657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85800" y="609600"/>
            <a:ext cx="7772400" cy="1143000"/>
          </a:xfrm>
        </p:spPr>
        <p:txBody>
          <a:bodyPr/>
          <a:lstStyle/>
          <a:p>
            <a:r>
              <a:rPr lang="en-US" dirty="0"/>
              <a:t>Aquaculture Species</a:t>
            </a:r>
            <a:r>
              <a:rPr lang="en-US" dirty="0" smtClean="0"/>
              <a:t> </a:t>
            </a:r>
            <a:r>
              <a:rPr lang="en-US" dirty="0"/>
              <a:t>in MI </a:t>
            </a:r>
          </a:p>
        </p:txBody>
      </p:sp>
    </p:spTree>
    <p:extLst>
      <p:ext uri="{BB962C8B-B14F-4D97-AF65-F5344CB8AC3E}">
        <p14:creationId xmlns:p14="http://schemas.microsoft.com/office/powerpoint/2010/main" val="2931644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Bluegill and other Pan fish </a:t>
            </a:r>
            <a:endParaRPr lang="en-US" dirty="0"/>
          </a:p>
        </p:txBody>
      </p:sp>
      <p:pic>
        <p:nvPicPr>
          <p:cNvPr id="9218" name="Picture 2" descr="http://www.miseagrant.umich.edu/wp-content/blogs.dir/1/files/bluegill/okeefe-bluegill-weeds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49487" y="2671946"/>
            <a:ext cx="4645025" cy="3408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85800" y="609600"/>
            <a:ext cx="7772400" cy="1143000"/>
          </a:xfrm>
        </p:spPr>
        <p:txBody>
          <a:bodyPr/>
          <a:lstStyle/>
          <a:p>
            <a:r>
              <a:rPr lang="en-US" dirty="0"/>
              <a:t>Aquaculture Species</a:t>
            </a:r>
            <a:r>
              <a:rPr lang="en-US" dirty="0" smtClean="0"/>
              <a:t> </a:t>
            </a:r>
            <a:r>
              <a:rPr lang="en-US" dirty="0"/>
              <a:t>in MI </a:t>
            </a:r>
          </a:p>
        </p:txBody>
      </p:sp>
    </p:spTree>
    <p:extLst>
      <p:ext uri="{BB962C8B-B14F-4D97-AF65-F5344CB8AC3E}">
        <p14:creationId xmlns:p14="http://schemas.microsoft.com/office/powerpoint/2010/main" val="308451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78724"/>
            <a:ext cx="7772400" cy="4114800"/>
          </a:xfrm>
        </p:spPr>
        <p:txBody>
          <a:bodyPr/>
          <a:lstStyle/>
          <a:p>
            <a:r>
              <a:rPr lang="en-US" dirty="0" smtClean="0"/>
              <a:t>Fathead Minnow, Shiners and other Baitfish </a:t>
            </a:r>
          </a:p>
          <a:p>
            <a:pPr marL="0" indent="0">
              <a:buNone/>
            </a:pPr>
            <a:endParaRPr lang="en-US" dirty="0" smtClean="0"/>
          </a:p>
          <a:p>
            <a:r>
              <a:rPr lang="en-US" dirty="0" smtClean="0"/>
              <a:t>And many other native and non-native gamefish species for stocking…</a:t>
            </a:r>
          </a:p>
          <a:p>
            <a:pPr lvl="1"/>
            <a:r>
              <a:rPr lang="en-US" dirty="0" smtClean="0"/>
              <a:t>Bass</a:t>
            </a:r>
          </a:p>
          <a:p>
            <a:pPr lvl="1"/>
            <a:r>
              <a:rPr lang="en-US" dirty="0" smtClean="0"/>
              <a:t>Pike</a:t>
            </a:r>
          </a:p>
          <a:p>
            <a:pPr lvl="1"/>
            <a:r>
              <a:rPr lang="en-US" dirty="0" smtClean="0"/>
              <a:t>Pacific and Atlantic Salmon Species  </a:t>
            </a:r>
            <a:endParaRPr lang="en-US" dirty="0"/>
          </a:p>
        </p:txBody>
      </p:sp>
      <p:sp>
        <p:nvSpPr>
          <p:cNvPr id="5" name="Title 1"/>
          <p:cNvSpPr txBox="1">
            <a:spLocks/>
          </p:cNvSpPr>
          <p:nvPr/>
        </p:nvSpPr>
        <p:spPr bwMode="auto">
          <a:xfrm>
            <a:off x="838200" y="7620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bg2">
                    <a:lumMod val="75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9pPr>
          </a:lstStyle>
          <a:p>
            <a:r>
              <a:rPr lang="en-US" kern="0" smtClean="0"/>
              <a:t>Aquaculture Products in MI </a:t>
            </a:r>
            <a:endParaRPr lang="en-US" kern="0" dirty="0"/>
          </a:p>
        </p:txBody>
      </p:sp>
    </p:spTree>
    <p:extLst>
      <p:ext uri="{BB962C8B-B14F-4D97-AF65-F5344CB8AC3E}">
        <p14:creationId xmlns:p14="http://schemas.microsoft.com/office/powerpoint/2010/main" val="35589300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62000" y="284928"/>
            <a:ext cx="7772400" cy="5811072"/>
          </a:xfrm>
          <a:prstGeom prst="rect">
            <a:avLst/>
          </a:prstGeom>
        </p:spPr>
      </p:pic>
    </p:spTree>
    <p:extLst>
      <p:ext uri="{BB962C8B-B14F-4D97-AF65-F5344CB8AC3E}">
        <p14:creationId xmlns:p14="http://schemas.microsoft.com/office/powerpoint/2010/main" val="22803055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Aquaculture in Michigan</a:t>
            </a:r>
            <a:endParaRPr lang="en-US" dirty="0"/>
          </a:p>
        </p:txBody>
      </p:sp>
      <p:sp>
        <p:nvSpPr>
          <p:cNvPr id="3" name="Content Placeholder 2"/>
          <p:cNvSpPr>
            <a:spLocks noGrp="1"/>
          </p:cNvSpPr>
          <p:nvPr>
            <p:ph idx="1"/>
          </p:nvPr>
        </p:nvSpPr>
        <p:spPr/>
        <p:txBody>
          <a:bodyPr/>
          <a:lstStyle/>
          <a:p>
            <a:r>
              <a:rPr lang="en-US" dirty="0" smtClean="0"/>
              <a:t>Currently the industry is small, but has a number of successful businesses</a:t>
            </a:r>
          </a:p>
          <a:p>
            <a:r>
              <a:rPr lang="en-US" dirty="0" smtClean="0"/>
              <a:t>Progress has and is being made on regulatory environment, trained workforce, and social acceptance</a:t>
            </a:r>
          </a:p>
          <a:p>
            <a:r>
              <a:rPr lang="en-US" dirty="0" smtClean="0"/>
              <a:t>The potential is upwards of a 1 Billion dollar industry in the state  </a:t>
            </a:r>
          </a:p>
        </p:txBody>
      </p:sp>
    </p:spTree>
    <p:extLst>
      <p:ext uri="{BB962C8B-B14F-4D97-AF65-F5344CB8AC3E}">
        <p14:creationId xmlns:p14="http://schemas.microsoft.com/office/powerpoint/2010/main" val="399353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772400" cy="1143000"/>
          </a:xfrm>
        </p:spPr>
        <p:txBody>
          <a:bodyPr/>
          <a:lstStyle/>
          <a:p>
            <a:r>
              <a:rPr lang="en-US" dirty="0" smtClean="0"/>
              <a:t>Excited to become an aquaculturists yet?</a:t>
            </a:r>
            <a:endParaRPr lang="en-US" dirty="0"/>
          </a:p>
        </p:txBody>
      </p:sp>
    </p:spTree>
    <p:extLst>
      <p:ext uri="{BB962C8B-B14F-4D97-AF65-F5344CB8AC3E}">
        <p14:creationId xmlns:p14="http://schemas.microsoft.com/office/powerpoint/2010/main" val="3555610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Grow Fish</a:t>
            </a:r>
            <a:endParaRPr lang="en-US" dirty="0"/>
          </a:p>
        </p:txBody>
      </p:sp>
      <p:sp>
        <p:nvSpPr>
          <p:cNvPr id="3" name="Content Placeholder 2"/>
          <p:cNvSpPr>
            <a:spLocks noGrp="1"/>
          </p:cNvSpPr>
          <p:nvPr>
            <p:ph sz="half" idx="1"/>
          </p:nvPr>
        </p:nvSpPr>
        <p:spPr/>
        <p:txBody>
          <a:bodyPr/>
          <a:lstStyle/>
          <a:p>
            <a:r>
              <a:rPr lang="en-US" dirty="0" smtClean="0"/>
              <a:t>What do fish need to live and grow?</a:t>
            </a:r>
          </a:p>
          <a:p>
            <a:pPr marL="0" indent="0">
              <a:buNone/>
            </a:pPr>
            <a:r>
              <a:rPr lang="en-US" dirty="0" smtClean="0"/>
              <a:t>(i.e. what do you have to put into the water?)</a:t>
            </a:r>
            <a:endParaRPr lang="en-US" dirty="0"/>
          </a:p>
        </p:txBody>
      </p:sp>
      <p:sp>
        <p:nvSpPr>
          <p:cNvPr id="4" name="Text Placeholder 3"/>
          <p:cNvSpPr>
            <a:spLocks noGrp="1"/>
          </p:cNvSpPr>
          <p:nvPr>
            <p:ph type="body" sz="half" idx="2"/>
          </p:nvPr>
        </p:nvSpPr>
        <p:spPr/>
        <p:txBody>
          <a:bodyPr/>
          <a:lstStyle/>
          <a:p>
            <a:r>
              <a:rPr lang="en-US" dirty="0" smtClean="0"/>
              <a:t>Food</a:t>
            </a:r>
          </a:p>
          <a:p>
            <a:r>
              <a:rPr lang="en-US" dirty="0" smtClean="0"/>
              <a:t>Oxygen</a:t>
            </a:r>
          </a:p>
          <a:p>
            <a:r>
              <a:rPr lang="en-US" dirty="0" smtClean="0"/>
              <a:t>Clean water</a:t>
            </a:r>
          </a:p>
          <a:p>
            <a:r>
              <a:rPr lang="en-US" dirty="0" smtClean="0"/>
              <a:t>Space </a:t>
            </a:r>
            <a:endParaRPr lang="en-US" dirty="0"/>
          </a:p>
        </p:txBody>
      </p:sp>
    </p:spTree>
    <p:extLst>
      <p:ext uri="{BB962C8B-B14F-4D97-AF65-F5344CB8AC3E}">
        <p14:creationId xmlns:p14="http://schemas.microsoft.com/office/powerpoint/2010/main" val="26221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Grow Fish</a:t>
            </a:r>
          </a:p>
        </p:txBody>
      </p:sp>
      <p:sp>
        <p:nvSpPr>
          <p:cNvPr id="3" name="Content Placeholder 2"/>
          <p:cNvSpPr>
            <a:spLocks noGrp="1"/>
          </p:cNvSpPr>
          <p:nvPr>
            <p:ph sz="half" idx="1"/>
          </p:nvPr>
        </p:nvSpPr>
        <p:spPr/>
        <p:txBody>
          <a:bodyPr/>
          <a:lstStyle/>
          <a:p>
            <a:r>
              <a:rPr lang="en-US" dirty="0" smtClean="0"/>
              <a:t>What do you have to take out of the water?</a:t>
            </a:r>
            <a:endParaRPr lang="en-US" dirty="0"/>
          </a:p>
        </p:txBody>
      </p:sp>
      <p:sp>
        <p:nvSpPr>
          <p:cNvPr id="4" name="Text Placeholder 3"/>
          <p:cNvSpPr>
            <a:spLocks noGrp="1"/>
          </p:cNvSpPr>
          <p:nvPr>
            <p:ph type="body" sz="half" idx="2"/>
          </p:nvPr>
        </p:nvSpPr>
        <p:spPr/>
        <p:txBody>
          <a:bodyPr/>
          <a:lstStyle/>
          <a:p>
            <a:r>
              <a:rPr lang="en-US" dirty="0" smtClean="0"/>
              <a:t>Carbon Dioxide</a:t>
            </a:r>
          </a:p>
          <a:p>
            <a:r>
              <a:rPr lang="en-US" dirty="0" smtClean="0"/>
              <a:t>Fish poop (Solids, and dissolved liquid waste) </a:t>
            </a:r>
          </a:p>
          <a:p>
            <a:r>
              <a:rPr lang="en-US" dirty="0" smtClean="0"/>
              <a:t>The Fish!</a:t>
            </a:r>
            <a:endParaRPr lang="en-US" dirty="0"/>
          </a:p>
        </p:txBody>
      </p:sp>
    </p:spTree>
    <p:extLst>
      <p:ext uri="{BB962C8B-B14F-4D97-AF65-F5344CB8AC3E}">
        <p14:creationId xmlns:p14="http://schemas.microsoft.com/office/powerpoint/2010/main" val="1155297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Sea Grant Focus Areas</a:t>
            </a:r>
            <a:endParaRPr lang="en-US" dirty="0"/>
          </a:p>
        </p:txBody>
      </p:sp>
      <p:sp>
        <p:nvSpPr>
          <p:cNvPr id="3" name="Content Placeholder 2"/>
          <p:cNvSpPr>
            <a:spLocks noGrp="1"/>
          </p:cNvSpPr>
          <p:nvPr>
            <p:ph idx="1"/>
          </p:nvPr>
        </p:nvSpPr>
        <p:spPr>
          <a:xfrm>
            <a:off x="685800" y="1295400"/>
            <a:ext cx="7772400" cy="4114800"/>
          </a:xfrm>
        </p:spPr>
        <p:txBody>
          <a:bodyPr/>
          <a:lstStyle/>
          <a:p>
            <a:r>
              <a:rPr lang="en-US" dirty="0" smtClean="0"/>
              <a:t>Resilient Communities and Economies</a:t>
            </a:r>
          </a:p>
          <a:p>
            <a:pPr marL="0" indent="0">
              <a:buNone/>
            </a:pPr>
            <a:endParaRPr lang="en-US" dirty="0" smtClean="0"/>
          </a:p>
          <a:p>
            <a:r>
              <a:rPr lang="en-US" dirty="0" smtClean="0"/>
              <a:t>Healthy Coastal Ecosystems</a:t>
            </a:r>
          </a:p>
          <a:p>
            <a:pPr marL="0" indent="0">
              <a:buNone/>
            </a:pPr>
            <a:endParaRPr lang="en-US" dirty="0" smtClean="0"/>
          </a:p>
          <a:p>
            <a:r>
              <a:rPr lang="en-US" dirty="0" smtClean="0"/>
              <a:t>Environmental Literacy and Workforce Development </a:t>
            </a:r>
          </a:p>
          <a:p>
            <a:pPr marL="0" indent="0">
              <a:buNone/>
            </a:pPr>
            <a:endParaRPr lang="en-US" dirty="0" smtClean="0"/>
          </a:p>
          <a:p>
            <a:r>
              <a:rPr lang="en-US" dirty="0"/>
              <a:t>Sustainable Fisheries and Aquaculture</a:t>
            </a:r>
          </a:p>
          <a:p>
            <a:endParaRPr lang="en-US" dirty="0" smtClean="0"/>
          </a:p>
          <a:p>
            <a:endParaRPr lang="en-US" dirty="0"/>
          </a:p>
        </p:txBody>
      </p:sp>
    </p:spTree>
    <p:extLst>
      <p:ext uri="{BB962C8B-B14F-4D97-AF65-F5344CB8AC3E}">
        <p14:creationId xmlns:p14="http://schemas.microsoft.com/office/powerpoint/2010/main" val="34126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4098" name="Picture 2" descr="http://www.miseagrant.umich.edu/wp-content/blogs.dir/1/files/2012/09/14-206-aquaculture-IA-CAGE-diagram.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404949"/>
            <a:ext cx="9144000" cy="56605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27047" y="5257800"/>
            <a:ext cx="1384705" cy="1462625"/>
          </a:xfrm>
          <a:prstGeom prst="rect">
            <a:avLst/>
          </a:prstGeom>
        </p:spPr>
      </p:pic>
      <p:sp>
        <p:nvSpPr>
          <p:cNvPr id="5" name="TextBox 4"/>
          <p:cNvSpPr txBox="1"/>
          <p:nvPr/>
        </p:nvSpPr>
        <p:spPr>
          <a:xfrm>
            <a:off x="2819400" y="579120"/>
            <a:ext cx="4114800" cy="461665"/>
          </a:xfrm>
          <a:prstGeom prst="rect">
            <a:avLst/>
          </a:prstGeom>
          <a:noFill/>
        </p:spPr>
        <p:txBody>
          <a:bodyPr wrap="square" rtlCol="0">
            <a:spAutoFit/>
          </a:bodyPr>
          <a:lstStyle/>
          <a:p>
            <a:r>
              <a:rPr lang="en-US" dirty="0" smtClean="0"/>
              <a:t>Primarily Atlantic Salmon </a:t>
            </a:r>
            <a:endParaRPr lang="en-US" dirty="0"/>
          </a:p>
        </p:txBody>
      </p:sp>
    </p:spTree>
    <p:extLst>
      <p:ext uri="{BB962C8B-B14F-4D97-AF65-F5344CB8AC3E}">
        <p14:creationId xmlns:p14="http://schemas.microsoft.com/office/powerpoint/2010/main" val="154505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6146" name="Picture 2" descr="Image result for great lakes net pen aquacultur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2900" y="228600"/>
            <a:ext cx="8610600" cy="572513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0132" y="212834"/>
            <a:ext cx="3610928" cy="270819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net pen aquacultur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77000" y="3385185"/>
            <a:ext cx="2660968" cy="263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16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 Net-pen is not slated to happen in MI Waters</a:t>
            </a:r>
            <a:endParaRPr lang="en-US" dirty="0"/>
          </a:p>
        </p:txBody>
      </p:sp>
      <p:sp>
        <p:nvSpPr>
          <p:cNvPr id="3" name="Content Placeholder 2"/>
          <p:cNvSpPr>
            <a:spLocks noGrp="1"/>
          </p:cNvSpPr>
          <p:nvPr>
            <p:ph sz="half" idx="1"/>
          </p:nvPr>
        </p:nvSpPr>
        <p:spPr>
          <a:xfrm>
            <a:off x="304800" y="1981200"/>
            <a:ext cx="4800600" cy="4114800"/>
          </a:xfrm>
        </p:spPr>
        <p:txBody>
          <a:bodyPr/>
          <a:lstStyle/>
          <a:p>
            <a:r>
              <a:rPr lang="en-US" dirty="0" smtClean="0"/>
              <a:t>2 permit applications</a:t>
            </a:r>
          </a:p>
          <a:p>
            <a:r>
              <a:rPr lang="en-US" dirty="0" smtClean="0"/>
              <a:t>Science panel review</a:t>
            </a:r>
          </a:p>
          <a:p>
            <a:r>
              <a:rPr lang="en-US" dirty="0" smtClean="0"/>
              <a:t>Economic panel review</a:t>
            </a:r>
          </a:p>
          <a:p>
            <a:r>
              <a:rPr lang="en-US" dirty="0" smtClean="0"/>
              <a:t>Regulatory review </a:t>
            </a:r>
          </a:p>
          <a:p>
            <a:r>
              <a:rPr lang="en-US" dirty="0" smtClean="0"/>
              <a:t>Quality of Life Agencies recommended against</a:t>
            </a:r>
            <a:endParaRPr lang="en-US" dirty="0"/>
          </a:p>
        </p:txBody>
      </p:sp>
      <p:sp>
        <p:nvSpPr>
          <p:cNvPr id="4" name="Text Placeholder 3"/>
          <p:cNvSpPr>
            <a:spLocks noGrp="1"/>
          </p:cNvSpPr>
          <p:nvPr>
            <p:ph type="body" sz="half" idx="2"/>
          </p:nvPr>
        </p:nvSpPr>
        <p:spPr>
          <a:xfrm>
            <a:off x="5715000" y="1981200"/>
            <a:ext cx="2743200" cy="4114800"/>
          </a:xfrm>
        </p:spPr>
        <p:txBody>
          <a:bodyPr/>
          <a:lstStyle/>
          <a:p>
            <a:endParaRPr lang="en-US" dirty="0"/>
          </a:p>
        </p:txBody>
      </p:sp>
      <p:pic>
        <p:nvPicPr>
          <p:cNvPr id="5" name="Picture 4"/>
          <p:cNvPicPr>
            <a:picLocks noChangeAspect="1"/>
          </p:cNvPicPr>
          <p:nvPr/>
        </p:nvPicPr>
        <p:blipFill>
          <a:blip r:embed="rId2"/>
          <a:stretch>
            <a:fillRect/>
          </a:stretch>
        </p:blipFill>
        <p:spPr>
          <a:xfrm>
            <a:off x="5491464" y="1981200"/>
            <a:ext cx="3190272" cy="3600450"/>
          </a:xfrm>
          <a:prstGeom prst="rect">
            <a:avLst/>
          </a:prstGeom>
        </p:spPr>
      </p:pic>
    </p:spTree>
    <p:extLst>
      <p:ext uri="{BB962C8B-B14F-4D97-AF65-F5344CB8AC3E}">
        <p14:creationId xmlns:p14="http://schemas.microsoft.com/office/powerpoint/2010/main" val="405449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Net-pen Aquaculture </a:t>
            </a:r>
            <a:endParaRPr lang="en-US" dirty="0"/>
          </a:p>
        </p:txBody>
      </p:sp>
      <p:sp>
        <p:nvSpPr>
          <p:cNvPr id="3" name="Content Placeholder 2"/>
          <p:cNvSpPr>
            <a:spLocks noGrp="1"/>
          </p:cNvSpPr>
          <p:nvPr>
            <p:ph sz="half" idx="1"/>
          </p:nvPr>
        </p:nvSpPr>
        <p:spPr>
          <a:xfrm>
            <a:off x="304800" y="1487906"/>
            <a:ext cx="3962400" cy="4114800"/>
          </a:xfrm>
        </p:spPr>
        <p:txBody>
          <a:bodyPr/>
          <a:lstStyle/>
          <a:p>
            <a:r>
              <a:rPr lang="en-US" dirty="0" smtClean="0"/>
              <a:t>Potential downside</a:t>
            </a:r>
          </a:p>
          <a:p>
            <a:pPr lvl="1"/>
            <a:r>
              <a:rPr lang="en-US" dirty="0" smtClean="0"/>
              <a:t>Fish escape</a:t>
            </a:r>
          </a:p>
          <a:p>
            <a:pPr lvl="1"/>
            <a:r>
              <a:rPr lang="en-US" dirty="0" smtClean="0"/>
              <a:t>Nutrient pollution from solids</a:t>
            </a:r>
          </a:p>
          <a:p>
            <a:pPr lvl="1"/>
            <a:r>
              <a:rPr lang="en-US" dirty="0" smtClean="0"/>
              <a:t>Effluent difficult to treat </a:t>
            </a:r>
          </a:p>
          <a:p>
            <a:pPr lvl="1"/>
            <a:r>
              <a:rPr lang="en-US" dirty="0" smtClean="0"/>
              <a:t>Disease and parasite transfer</a:t>
            </a:r>
          </a:p>
          <a:p>
            <a:pPr lvl="1"/>
            <a:r>
              <a:rPr lang="en-US" dirty="0" smtClean="0"/>
              <a:t>Chemicals</a:t>
            </a:r>
          </a:p>
          <a:p>
            <a:pPr lvl="1"/>
            <a:endParaRPr lang="en-US" dirty="0"/>
          </a:p>
        </p:txBody>
      </p:sp>
      <p:sp>
        <p:nvSpPr>
          <p:cNvPr id="4" name="Text Placeholder 3"/>
          <p:cNvSpPr>
            <a:spLocks noGrp="1"/>
          </p:cNvSpPr>
          <p:nvPr>
            <p:ph type="body" sz="half" idx="2"/>
          </p:nvPr>
        </p:nvSpPr>
        <p:spPr>
          <a:xfrm>
            <a:off x="4267200" y="1483895"/>
            <a:ext cx="4876800" cy="4114800"/>
          </a:xfrm>
        </p:spPr>
        <p:txBody>
          <a:bodyPr/>
          <a:lstStyle/>
          <a:p>
            <a:r>
              <a:rPr lang="en-US" dirty="0" smtClean="0"/>
              <a:t>Positive and treatments</a:t>
            </a:r>
          </a:p>
          <a:p>
            <a:pPr lvl="1"/>
            <a:r>
              <a:rPr lang="en-US" dirty="0" smtClean="0"/>
              <a:t>Low cost of operation</a:t>
            </a:r>
          </a:p>
          <a:p>
            <a:pPr lvl="1"/>
            <a:r>
              <a:rPr lang="en-US" dirty="0" smtClean="0"/>
              <a:t>Low carbon footprint/</a:t>
            </a:r>
            <a:r>
              <a:rPr lang="en-US" dirty="0" err="1" smtClean="0"/>
              <a:t>nrg</a:t>
            </a:r>
            <a:endParaRPr lang="en-US" dirty="0" smtClean="0"/>
          </a:p>
          <a:p>
            <a:pPr lvl="1"/>
            <a:r>
              <a:rPr lang="en-US" dirty="0" smtClean="0"/>
              <a:t>Ocean systems can be multi trophic to treat waste</a:t>
            </a:r>
          </a:p>
          <a:p>
            <a:pPr lvl="1"/>
            <a:r>
              <a:rPr lang="en-US" dirty="0" smtClean="0"/>
              <a:t>Can use disease-free fry</a:t>
            </a:r>
          </a:p>
          <a:p>
            <a:pPr lvl="1"/>
            <a:r>
              <a:rPr lang="en-US" dirty="0" smtClean="0"/>
              <a:t>Use of native species, triploids, </a:t>
            </a:r>
            <a:r>
              <a:rPr lang="en-US" dirty="0" err="1" smtClean="0"/>
              <a:t>etc</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53328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1" y="609600"/>
            <a:ext cx="3581399" cy="4114800"/>
          </a:xfrm>
        </p:spPr>
        <p:txBody>
          <a:bodyPr/>
          <a:lstStyle/>
          <a:p>
            <a:r>
              <a:rPr lang="en-US" dirty="0" smtClean="0"/>
              <a:t>Most common type of system in Michigan</a:t>
            </a:r>
          </a:p>
          <a:p>
            <a:pPr lvl="1"/>
            <a:r>
              <a:rPr lang="en-US" dirty="0" smtClean="0"/>
              <a:t>Rainbow trout</a:t>
            </a:r>
          </a:p>
          <a:p>
            <a:pPr lvl="1"/>
            <a:r>
              <a:rPr lang="en-US" dirty="0" smtClean="0"/>
              <a:t>Salmonids</a:t>
            </a:r>
          </a:p>
          <a:p>
            <a:pPr lvl="1"/>
            <a:endParaRPr lang="en-US" dirty="0"/>
          </a:p>
        </p:txBody>
      </p:sp>
      <p:sp>
        <p:nvSpPr>
          <p:cNvPr id="4" name="Text Placeholder 3"/>
          <p:cNvSpPr>
            <a:spLocks noGrp="1"/>
          </p:cNvSpPr>
          <p:nvPr>
            <p:ph type="body" sz="half" idx="2"/>
          </p:nvPr>
        </p:nvSpPr>
        <p:spPr/>
        <p:txBody>
          <a:bodyPr/>
          <a:lstStyle/>
          <a:p>
            <a:endParaRPr lang="en-US"/>
          </a:p>
        </p:txBody>
      </p:sp>
      <p:pic>
        <p:nvPicPr>
          <p:cNvPr id="5" name="Picture 2" descr="http://www.miseagrant.umich.edu/wp-content/blogs.dir/1/files/2012/09/13-209-Aquaculture-Flow-Through-Raceway-Farm.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24300" y="53788"/>
            <a:ext cx="5257800" cy="680421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cstate="screen">
            <a:lum contrast="-4000"/>
            <a:extLst>
              <a:ext uri="{BEBA8EAE-BF5A-486C-A8C5-ECC9F3942E4B}">
                <a14:imgProps xmlns:a14="http://schemas.microsoft.com/office/drawing/2010/main">
                  <a14:imgLayer r:embed="rId4">
                    <a14:imgEffect>
                      <a14:sharpenSoften amount="1000"/>
                    </a14:imgEffect>
                    <a14:imgEffect>
                      <a14:brightnessContrast bright="-5000"/>
                    </a14:imgEffect>
                  </a14:imgLayer>
                </a14:imgProps>
              </a:ext>
              <a:ext uri="{28A0092B-C50C-407E-A947-70E740481C1C}">
                <a14:useLocalDpi xmlns:a14="http://schemas.microsoft.com/office/drawing/2010/main"/>
              </a:ext>
            </a:extLst>
          </a:blip>
          <a:srcRect/>
          <a:stretch/>
        </p:blipFill>
        <p:spPr>
          <a:xfrm>
            <a:off x="181997" y="3276600"/>
            <a:ext cx="3487635" cy="3166933"/>
          </a:xfrm>
          <a:prstGeom prst="rect">
            <a:avLst/>
          </a:prstGeom>
          <a:effectLst>
            <a:softEdge rad="0"/>
          </a:effectLst>
        </p:spPr>
      </p:pic>
    </p:spTree>
    <p:extLst>
      <p:ext uri="{BB962C8B-B14F-4D97-AF65-F5344CB8AC3E}">
        <p14:creationId xmlns:p14="http://schemas.microsoft.com/office/powerpoint/2010/main" val="329520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Content Placeholder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2202180"/>
            <a:ext cx="5545269" cy="3672840"/>
          </a:xfrm>
          <a:prstGeom prst="rect">
            <a:avLst/>
          </a:prstGeom>
          <a:noFill/>
          <a:ln w="9525">
            <a:noFill/>
            <a:miter lim="800000"/>
            <a:headEnd/>
            <a:tailEnd/>
          </a:ln>
          <a:effectLst/>
        </p:spPr>
      </p:pic>
      <p:pic>
        <p:nvPicPr>
          <p:cNvPr id="5124" name="Picture 4" descr="Image result for harrietta hills trout far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4992" y="298133"/>
            <a:ext cx="4503018" cy="267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65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Flow Through Aquaculture </a:t>
            </a:r>
            <a:endParaRPr lang="en-US" dirty="0"/>
          </a:p>
        </p:txBody>
      </p:sp>
      <p:sp>
        <p:nvSpPr>
          <p:cNvPr id="3" name="Content Placeholder 2"/>
          <p:cNvSpPr>
            <a:spLocks noGrp="1"/>
          </p:cNvSpPr>
          <p:nvPr>
            <p:ph sz="half" idx="1"/>
          </p:nvPr>
        </p:nvSpPr>
        <p:spPr>
          <a:xfrm>
            <a:off x="304800" y="1487906"/>
            <a:ext cx="4114800" cy="4114800"/>
          </a:xfrm>
        </p:spPr>
        <p:txBody>
          <a:bodyPr/>
          <a:lstStyle/>
          <a:p>
            <a:r>
              <a:rPr lang="en-US" dirty="0" smtClean="0"/>
              <a:t>Potential downsides</a:t>
            </a:r>
          </a:p>
          <a:p>
            <a:pPr lvl="1"/>
            <a:r>
              <a:rPr lang="en-US" dirty="0" smtClean="0"/>
              <a:t>Fish escape</a:t>
            </a:r>
          </a:p>
          <a:p>
            <a:pPr lvl="1"/>
            <a:r>
              <a:rPr lang="en-US" dirty="0" smtClean="0"/>
              <a:t>Nutrient pollution from solids</a:t>
            </a:r>
          </a:p>
          <a:p>
            <a:pPr lvl="1"/>
            <a:r>
              <a:rPr lang="en-US" dirty="0" smtClean="0"/>
              <a:t>Effluent difficult to treat </a:t>
            </a:r>
          </a:p>
          <a:p>
            <a:pPr lvl="1"/>
            <a:r>
              <a:rPr lang="en-US" dirty="0" smtClean="0"/>
              <a:t>Disease and parasite transfer</a:t>
            </a:r>
          </a:p>
          <a:p>
            <a:pPr lvl="1"/>
            <a:endParaRPr lang="en-US" dirty="0"/>
          </a:p>
        </p:txBody>
      </p:sp>
      <p:sp>
        <p:nvSpPr>
          <p:cNvPr id="4" name="Text Placeholder 3"/>
          <p:cNvSpPr>
            <a:spLocks noGrp="1"/>
          </p:cNvSpPr>
          <p:nvPr>
            <p:ph type="body" sz="half" idx="2"/>
          </p:nvPr>
        </p:nvSpPr>
        <p:spPr>
          <a:xfrm>
            <a:off x="4267200" y="1483895"/>
            <a:ext cx="4876800" cy="4114800"/>
          </a:xfrm>
        </p:spPr>
        <p:txBody>
          <a:bodyPr/>
          <a:lstStyle/>
          <a:p>
            <a:r>
              <a:rPr lang="en-US" dirty="0" smtClean="0"/>
              <a:t>Positive and treatments</a:t>
            </a:r>
          </a:p>
          <a:p>
            <a:pPr lvl="1"/>
            <a:r>
              <a:rPr lang="en-US" dirty="0" smtClean="0"/>
              <a:t>Low cost of operation</a:t>
            </a:r>
          </a:p>
          <a:p>
            <a:pPr lvl="1"/>
            <a:r>
              <a:rPr lang="en-US" dirty="0" smtClean="0"/>
              <a:t>Low carbon footprint/</a:t>
            </a:r>
            <a:r>
              <a:rPr lang="en-US" dirty="0" err="1" smtClean="0"/>
              <a:t>nrg</a:t>
            </a:r>
            <a:endParaRPr lang="en-US" dirty="0" smtClean="0"/>
          </a:p>
          <a:p>
            <a:pPr lvl="1"/>
            <a:r>
              <a:rPr lang="en-US" dirty="0" smtClean="0"/>
              <a:t>Can collect solids</a:t>
            </a:r>
          </a:p>
          <a:p>
            <a:pPr lvl="1"/>
            <a:r>
              <a:rPr lang="en-US" dirty="0" smtClean="0"/>
              <a:t>Effluent can be treated for some facilities</a:t>
            </a:r>
          </a:p>
          <a:p>
            <a:pPr lvl="1"/>
            <a:r>
              <a:rPr lang="en-US" dirty="0" smtClean="0"/>
              <a:t>Can use disease-free fry</a:t>
            </a:r>
          </a:p>
          <a:p>
            <a:pPr lvl="1"/>
            <a:r>
              <a:rPr lang="en-US" dirty="0" smtClean="0"/>
              <a:t>Use of native species, triploids, </a:t>
            </a:r>
            <a:r>
              <a:rPr lang="en-US" dirty="0" err="1" smtClean="0"/>
              <a:t>etc</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13934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Pond Culture</a:t>
            </a:r>
            <a:endParaRPr lang="en-US" dirty="0"/>
          </a:p>
        </p:txBody>
      </p:sp>
      <p:sp>
        <p:nvSpPr>
          <p:cNvPr id="3" name="Content Placeholder 2"/>
          <p:cNvSpPr>
            <a:spLocks noGrp="1"/>
          </p:cNvSpPr>
          <p:nvPr>
            <p:ph sz="half" idx="1"/>
          </p:nvPr>
        </p:nvSpPr>
        <p:spPr>
          <a:xfrm>
            <a:off x="685800" y="5257800"/>
            <a:ext cx="7620000" cy="838200"/>
          </a:xfrm>
        </p:spPr>
        <p:txBody>
          <a:bodyPr/>
          <a:lstStyle/>
          <a:p>
            <a:r>
              <a:rPr lang="en-US" dirty="0" smtClean="0"/>
              <a:t>Walleye, Musky, </a:t>
            </a:r>
            <a:r>
              <a:rPr lang="en-US" dirty="0" err="1" smtClean="0"/>
              <a:t>panfish</a:t>
            </a:r>
            <a:r>
              <a:rPr lang="en-US" dirty="0" smtClean="0"/>
              <a:t>, minnows</a:t>
            </a:r>
            <a:endParaRPr lang="en-US" dirty="0"/>
          </a:p>
        </p:txBody>
      </p:sp>
      <p:pic>
        <p:nvPicPr>
          <p:cNvPr id="8194" name="Picture 2" descr="Image result for pond aquacultur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44" y="1524000"/>
            <a:ext cx="8975712"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7558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wolf lake state fish hatchery in mattawan michig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65" y="381000"/>
            <a:ext cx="5410200" cy="538087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wolf lake state fish hatchery in mattawan michig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44418"/>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89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Pond Aquaculture </a:t>
            </a:r>
            <a:endParaRPr lang="en-US" dirty="0"/>
          </a:p>
        </p:txBody>
      </p:sp>
      <p:sp>
        <p:nvSpPr>
          <p:cNvPr id="3" name="Content Placeholder 2"/>
          <p:cNvSpPr>
            <a:spLocks noGrp="1"/>
          </p:cNvSpPr>
          <p:nvPr>
            <p:ph sz="half" idx="1"/>
          </p:nvPr>
        </p:nvSpPr>
        <p:spPr>
          <a:xfrm>
            <a:off x="304800" y="1487906"/>
            <a:ext cx="4191000" cy="4114800"/>
          </a:xfrm>
        </p:spPr>
        <p:txBody>
          <a:bodyPr/>
          <a:lstStyle/>
          <a:p>
            <a:r>
              <a:rPr lang="en-US" dirty="0" smtClean="0"/>
              <a:t>Potential downside</a:t>
            </a:r>
          </a:p>
          <a:p>
            <a:pPr lvl="1"/>
            <a:r>
              <a:rPr lang="en-US" dirty="0" smtClean="0"/>
              <a:t>Low rearing density</a:t>
            </a:r>
          </a:p>
          <a:p>
            <a:pPr lvl="1"/>
            <a:r>
              <a:rPr lang="en-US" dirty="0" smtClean="0"/>
              <a:t>Seasonal growth</a:t>
            </a:r>
          </a:p>
          <a:p>
            <a:pPr lvl="1"/>
            <a:r>
              <a:rPr lang="en-US" dirty="0" smtClean="0"/>
              <a:t>Effluent pollution</a:t>
            </a:r>
          </a:p>
          <a:p>
            <a:pPr lvl="1"/>
            <a:r>
              <a:rPr lang="en-US" dirty="0" smtClean="0"/>
              <a:t>Chemicals</a:t>
            </a:r>
          </a:p>
          <a:p>
            <a:pPr lvl="1"/>
            <a:r>
              <a:rPr lang="en-US" dirty="0" smtClean="0"/>
              <a:t>Erosion of embankments</a:t>
            </a:r>
          </a:p>
          <a:p>
            <a:pPr lvl="1"/>
            <a:r>
              <a:rPr lang="en-US" dirty="0" smtClean="0"/>
              <a:t>Attracts unwanted species </a:t>
            </a:r>
            <a:endParaRPr lang="en-US" dirty="0"/>
          </a:p>
        </p:txBody>
      </p:sp>
      <p:sp>
        <p:nvSpPr>
          <p:cNvPr id="4" name="Text Placeholder 3"/>
          <p:cNvSpPr>
            <a:spLocks noGrp="1"/>
          </p:cNvSpPr>
          <p:nvPr>
            <p:ph type="body" sz="half" idx="2"/>
          </p:nvPr>
        </p:nvSpPr>
        <p:spPr>
          <a:xfrm>
            <a:off x="4267200" y="1483895"/>
            <a:ext cx="4876800" cy="4114800"/>
          </a:xfrm>
        </p:spPr>
        <p:txBody>
          <a:bodyPr/>
          <a:lstStyle/>
          <a:p>
            <a:r>
              <a:rPr lang="en-US" dirty="0" smtClean="0"/>
              <a:t>Positive and treatments</a:t>
            </a:r>
          </a:p>
          <a:p>
            <a:pPr lvl="1"/>
            <a:r>
              <a:rPr lang="en-US" dirty="0" smtClean="0"/>
              <a:t>Low cost of operation</a:t>
            </a:r>
          </a:p>
          <a:p>
            <a:pPr lvl="1"/>
            <a:r>
              <a:rPr lang="en-US" dirty="0" smtClean="0"/>
              <a:t>Low carbon footprint/</a:t>
            </a:r>
            <a:r>
              <a:rPr lang="en-US" dirty="0" err="1" smtClean="0"/>
              <a:t>nrg</a:t>
            </a:r>
            <a:endParaRPr lang="en-US" dirty="0" smtClean="0"/>
          </a:p>
          <a:p>
            <a:pPr lvl="1"/>
            <a:r>
              <a:rPr lang="en-US" dirty="0" smtClean="0"/>
              <a:t>Can treat effluent</a:t>
            </a:r>
          </a:p>
          <a:p>
            <a:pPr lvl="1"/>
            <a:r>
              <a:rPr lang="en-US" dirty="0" smtClean="0"/>
              <a:t>Minimal solid waste</a:t>
            </a:r>
          </a:p>
          <a:p>
            <a:pPr lvl="1"/>
            <a:r>
              <a:rPr lang="en-US" dirty="0" smtClean="0"/>
              <a:t>Creates habitat</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281153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74678" y="-76200"/>
            <a:ext cx="6414104" cy="6172200"/>
          </a:xfrm>
          <a:prstGeom prst="rect">
            <a:avLst/>
          </a:prstGeom>
        </p:spPr>
      </p:pic>
    </p:spTree>
    <p:extLst>
      <p:ext uri="{BB962C8B-B14F-4D97-AF65-F5344CB8AC3E}">
        <p14:creationId xmlns:p14="http://schemas.microsoft.com/office/powerpoint/2010/main" val="39517185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2" descr="http://www.miseagrant.umich.edu/wp-content/blogs.dir/1/files/2012/09/13-713-RAS-aquaculture-IA-diagra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1600" y="228600"/>
            <a:ext cx="7772400" cy="580810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531" y="1066800"/>
            <a:ext cx="2438400" cy="2369713"/>
          </a:xfrm>
          <a:prstGeom prst="rect">
            <a:avLst/>
          </a:prstGeom>
        </p:spPr>
      </p:pic>
    </p:spTree>
    <p:extLst>
      <p:ext uri="{BB962C8B-B14F-4D97-AF65-F5344CB8AC3E}">
        <p14:creationId xmlns:p14="http://schemas.microsoft.com/office/powerpoint/2010/main" val="275865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482830" y="1524000"/>
            <a:ext cx="2742530" cy="4114800"/>
          </a:xfrm>
        </p:spPr>
      </p:pic>
      <p:sp>
        <p:nvSpPr>
          <p:cNvPr id="4" name="Text Placeholder 3"/>
          <p:cNvSpPr>
            <a:spLocks noGrp="1"/>
          </p:cNvSpPr>
          <p:nvPr>
            <p:ph type="body" sz="half" idx="2"/>
          </p:nvPr>
        </p:nvSpPr>
        <p:spPr/>
        <p:txBody>
          <a:bodyPr/>
          <a:lstStyle/>
          <a:p>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95577" y="495672"/>
            <a:ext cx="4115246" cy="274282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51350" y="3581400"/>
            <a:ext cx="3603700" cy="2347332"/>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95600" y="2502426"/>
            <a:ext cx="2766940" cy="1845528"/>
          </a:xfrm>
          <a:prstGeom prst="rect">
            <a:avLst/>
          </a:prstGeom>
        </p:spPr>
      </p:pic>
    </p:spTree>
    <p:extLst>
      <p:ext uri="{BB962C8B-B14F-4D97-AF65-F5344CB8AC3E}">
        <p14:creationId xmlns:p14="http://schemas.microsoft.com/office/powerpoint/2010/main" val="1374855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0932" y="1371600"/>
            <a:ext cx="2289735" cy="3426970"/>
          </a:xfrm>
          <a:prstGeom prst="rect">
            <a:avLst/>
          </a:prstGeom>
        </p:spPr>
      </p:pic>
    </p:spTree>
    <p:extLst>
      <p:ext uri="{BB962C8B-B14F-4D97-AF65-F5344CB8AC3E}">
        <p14:creationId xmlns:p14="http://schemas.microsoft.com/office/powerpoint/2010/main" val="23376517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Aquaponics</a:t>
            </a:r>
            <a:endParaRPr lang="en-US" dirty="0"/>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rotWithShape="1">
          <a:blip r:embed="rId3"/>
          <a:srcRect t="17611"/>
          <a:stretch/>
        </p:blipFill>
        <p:spPr>
          <a:xfrm>
            <a:off x="793626" y="1524000"/>
            <a:ext cx="7509452" cy="4572000"/>
          </a:xfrm>
          <a:prstGeom prst="rect">
            <a:avLst/>
          </a:prstGeom>
        </p:spPr>
      </p:pic>
    </p:spTree>
    <p:extLst>
      <p:ext uri="{BB962C8B-B14F-4D97-AF65-F5344CB8AC3E}">
        <p14:creationId xmlns:p14="http://schemas.microsoft.com/office/powerpoint/2010/main" val="24536249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0" y="304800"/>
            <a:ext cx="6096000" cy="4572000"/>
          </a:xfrm>
        </p:spPr>
      </p:pic>
      <p:sp>
        <p:nvSpPr>
          <p:cNvPr id="4" name="Text Placeholder 3"/>
          <p:cNvSpPr>
            <a:spLocks noGrp="1"/>
          </p:cNvSpPr>
          <p:nvPr>
            <p:ph type="body" sz="half" idx="2"/>
          </p:nvPr>
        </p:nvSpPr>
        <p:spPr/>
        <p:txBody>
          <a:bodyPr/>
          <a:lstStyle/>
          <a:p>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43500" y="762000"/>
            <a:ext cx="4000500" cy="5334000"/>
          </a:xfrm>
          <a:prstGeom prst="rect">
            <a:avLst/>
          </a:prstGeom>
        </p:spPr>
      </p:pic>
    </p:spTree>
    <p:extLst>
      <p:ext uri="{BB962C8B-B14F-4D97-AF65-F5344CB8AC3E}">
        <p14:creationId xmlns:p14="http://schemas.microsoft.com/office/powerpoint/2010/main" val="352424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Flint </a:t>
            </a:r>
            <a:r>
              <a:rPr lang="en-US" dirty="0" err="1" smtClean="0"/>
              <a:t>Aquahome</a:t>
            </a:r>
            <a:endParaRPr lang="en-US" dirty="0"/>
          </a:p>
        </p:txBody>
      </p:sp>
      <p:pic>
        <p:nvPicPr>
          <p:cNvPr id="5" name="2U_im6GcunA"/>
          <p:cNvPicPr>
            <a:picLocks noGrp="1" noRot="1" noChangeAspect="1"/>
          </p:cNvPicPr>
          <p:nvPr>
            <p:ph sz="half" idx="1"/>
            <a:videoFile r:link="rId1"/>
          </p:nvPr>
        </p:nvPicPr>
        <p:blipFill>
          <a:blip r:embed="rId3"/>
          <a:stretch>
            <a:fillRect/>
          </a:stretch>
        </p:blipFill>
        <p:spPr>
          <a:xfrm>
            <a:off x="677779" y="1600200"/>
            <a:ext cx="7696200" cy="4329113"/>
          </a:xfrm>
          <a:prstGeom prst="rect">
            <a:avLst/>
          </a:prstGeom>
        </p:spPr>
      </p:pic>
    </p:spTree>
    <p:extLst>
      <p:ext uri="{BB962C8B-B14F-4D97-AF65-F5344CB8AC3E}">
        <p14:creationId xmlns:p14="http://schemas.microsoft.com/office/powerpoint/2010/main" val="27545933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Recirculating Aquaculture </a:t>
            </a:r>
            <a:endParaRPr lang="en-US" dirty="0"/>
          </a:p>
        </p:txBody>
      </p:sp>
      <p:sp>
        <p:nvSpPr>
          <p:cNvPr id="3" name="Content Placeholder 2"/>
          <p:cNvSpPr>
            <a:spLocks noGrp="1"/>
          </p:cNvSpPr>
          <p:nvPr>
            <p:ph sz="half" idx="1"/>
          </p:nvPr>
        </p:nvSpPr>
        <p:spPr>
          <a:xfrm>
            <a:off x="304800" y="1487906"/>
            <a:ext cx="3810000" cy="4114800"/>
          </a:xfrm>
        </p:spPr>
        <p:txBody>
          <a:bodyPr/>
          <a:lstStyle/>
          <a:p>
            <a:r>
              <a:rPr lang="en-US" dirty="0" smtClean="0"/>
              <a:t>Potential Impacts</a:t>
            </a:r>
          </a:p>
          <a:p>
            <a:pPr lvl="1"/>
            <a:r>
              <a:rPr lang="en-US" dirty="0" smtClean="0"/>
              <a:t>Economic viability?</a:t>
            </a:r>
            <a:endParaRPr lang="en-US" dirty="0"/>
          </a:p>
          <a:p>
            <a:pPr lvl="1"/>
            <a:r>
              <a:rPr lang="en-US" dirty="0" smtClean="0"/>
              <a:t>High energy and start up costs</a:t>
            </a:r>
          </a:p>
          <a:p>
            <a:pPr lvl="1"/>
            <a:r>
              <a:rPr lang="en-US" dirty="0" smtClean="0"/>
              <a:t>Larger carbon footprint</a:t>
            </a:r>
          </a:p>
          <a:p>
            <a:pPr lvl="1"/>
            <a:r>
              <a:rPr lang="en-US" dirty="0" smtClean="0"/>
              <a:t>More chemical treatments?</a:t>
            </a:r>
          </a:p>
          <a:p>
            <a:pPr lvl="1"/>
            <a:endParaRPr lang="en-US" dirty="0" smtClean="0"/>
          </a:p>
          <a:p>
            <a:pPr lvl="1"/>
            <a:endParaRPr lang="en-US" dirty="0"/>
          </a:p>
        </p:txBody>
      </p:sp>
      <p:sp>
        <p:nvSpPr>
          <p:cNvPr id="4" name="Text Placeholder 3"/>
          <p:cNvSpPr>
            <a:spLocks noGrp="1"/>
          </p:cNvSpPr>
          <p:nvPr>
            <p:ph type="body" sz="half" idx="2"/>
          </p:nvPr>
        </p:nvSpPr>
        <p:spPr>
          <a:xfrm>
            <a:off x="4038600" y="1483895"/>
            <a:ext cx="5105400" cy="4114800"/>
          </a:xfrm>
        </p:spPr>
        <p:txBody>
          <a:bodyPr/>
          <a:lstStyle/>
          <a:p>
            <a:r>
              <a:rPr lang="en-US" dirty="0" smtClean="0"/>
              <a:t>Positive and treatments</a:t>
            </a:r>
          </a:p>
          <a:p>
            <a:pPr lvl="1"/>
            <a:r>
              <a:rPr lang="en-US" dirty="0" smtClean="0"/>
              <a:t>Lowest chance of escapement</a:t>
            </a:r>
          </a:p>
          <a:p>
            <a:pPr lvl="1"/>
            <a:r>
              <a:rPr lang="en-US" dirty="0" smtClean="0"/>
              <a:t>Water fully treated</a:t>
            </a:r>
          </a:p>
          <a:p>
            <a:pPr lvl="1"/>
            <a:r>
              <a:rPr lang="en-US" dirty="0" smtClean="0"/>
              <a:t>Full control of system, can grow warm water species</a:t>
            </a:r>
          </a:p>
          <a:p>
            <a:pPr lvl="1"/>
            <a:r>
              <a:rPr lang="en-US" dirty="0" smtClean="0"/>
              <a:t>Water use limited</a:t>
            </a:r>
          </a:p>
          <a:p>
            <a:pPr lvl="1"/>
            <a:r>
              <a:rPr lang="en-US" dirty="0" smtClean="0"/>
              <a:t>Potential marketing value?</a:t>
            </a:r>
          </a:p>
          <a:p>
            <a:pPr lvl="1"/>
            <a:endParaRPr lang="en-US" dirty="0" smtClean="0"/>
          </a:p>
          <a:p>
            <a:pPr lvl="1"/>
            <a:endParaRPr lang="en-US" dirty="0"/>
          </a:p>
        </p:txBody>
      </p:sp>
    </p:spTree>
    <p:extLst>
      <p:ext uri="{BB962C8B-B14F-4D97-AF65-F5344CB8AC3E}">
        <p14:creationId xmlns:p14="http://schemas.microsoft.com/office/powerpoint/2010/main" val="156075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57350" y="1371600"/>
            <a:ext cx="6172200" cy="4972050"/>
          </a:xfrm>
        </p:spPr>
        <p:txBody>
          <a:bodyPr>
            <a:normAutofit fontScale="92500"/>
          </a:bodyPr>
          <a:lstStyle/>
          <a:p>
            <a:r>
              <a:rPr lang="en-US" dirty="0" smtClean="0"/>
              <a:t>RAS requires 3x the investment over “conventional aquaculture”  </a:t>
            </a:r>
          </a:p>
          <a:p>
            <a:r>
              <a:rPr lang="en-US" dirty="0" smtClean="0"/>
              <a:t>Over 3x the density</a:t>
            </a:r>
            <a:br>
              <a:rPr lang="en-US" dirty="0" smtClean="0"/>
            </a:br>
            <a:r>
              <a:rPr lang="en-US" dirty="0" smtClean="0"/>
              <a:t>(issues with organics, animal rights and off flavor)</a:t>
            </a:r>
          </a:p>
          <a:p>
            <a:r>
              <a:rPr lang="en-US" dirty="0" smtClean="0"/>
              <a:t>2.5x </a:t>
            </a:r>
            <a:r>
              <a:rPr lang="en-US" dirty="0"/>
              <a:t>electrical </a:t>
            </a:r>
            <a:r>
              <a:rPr lang="en-US" dirty="0" smtClean="0"/>
              <a:t>requirements</a:t>
            </a:r>
          </a:p>
          <a:p>
            <a:r>
              <a:rPr lang="en-US" dirty="0" smtClean="0"/>
              <a:t>2x carbon footprint</a:t>
            </a:r>
            <a:endParaRPr lang="en-US" dirty="0"/>
          </a:p>
          <a:p>
            <a:r>
              <a:rPr lang="en-US" dirty="0" smtClean="0"/>
              <a:t>30% + premium pricing </a:t>
            </a:r>
          </a:p>
          <a:p>
            <a:r>
              <a:rPr lang="en-US" dirty="0" smtClean="0"/>
              <a:t>US failure rate estimated 80-90%</a:t>
            </a:r>
          </a:p>
          <a:p>
            <a:endParaRPr lang="en-US" dirty="0"/>
          </a:p>
          <a:p>
            <a:endParaRPr lang="en-US" dirty="0" smtClean="0"/>
          </a:p>
          <a:p>
            <a:endParaRPr lang="en-US" dirty="0"/>
          </a:p>
        </p:txBody>
      </p:sp>
      <p:sp>
        <p:nvSpPr>
          <p:cNvPr id="4" name="Title 1"/>
          <p:cNvSpPr>
            <a:spLocks noGrp="1"/>
          </p:cNvSpPr>
          <p:nvPr>
            <p:ph type="title"/>
          </p:nvPr>
        </p:nvSpPr>
        <p:spPr>
          <a:xfrm>
            <a:off x="1524000" y="381000"/>
            <a:ext cx="6172200" cy="857250"/>
          </a:xfrm>
        </p:spPr>
        <p:txBody>
          <a:bodyPr/>
          <a:lstStyle/>
          <a:p>
            <a:r>
              <a:rPr lang="en-US" b="1" dirty="0" smtClean="0"/>
              <a:t>Other Considerations</a:t>
            </a:r>
            <a:endParaRPr lang="en-US" b="1" dirty="0"/>
          </a:p>
        </p:txBody>
      </p:sp>
    </p:spTree>
    <p:extLst>
      <p:ext uri="{BB962C8B-B14F-4D97-AF65-F5344CB8AC3E}">
        <p14:creationId xmlns:p14="http://schemas.microsoft.com/office/powerpoint/2010/main" val="50856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6991"/>
            <a:ext cx="8839200" cy="1143000"/>
          </a:xfrm>
        </p:spPr>
        <p:txBody>
          <a:bodyPr/>
          <a:lstStyle/>
          <a:p>
            <a:r>
              <a:rPr lang="en-US" dirty="0" smtClean="0"/>
              <a:t>What do you need to get started? </a:t>
            </a:r>
            <a:endParaRPr lang="en-US" dirty="0"/>
          </a:p>
        </p:txBody>
      </p:sp>
      <p:sp>
        <p:nvSpPr>
          <p:cNvPr id="3" name="Content Placeholder 2"/>
          <p:cNvSpPr>
            <a:spLocks noGrp="1"/>
          </p:cNvSpPr>
          <p:nvPr>
            <p:ph sz="half" idx="1"/>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2133600" y="1508970"/>
            <a:ext cx="5562600" cy="4480284"/>
          </a:xfrm>
          <a:prstGeom prst="rect">
            <a:avLst/>
          </a:prstGeom>
        </p:spPr>
      </p:pic>
    </p:spTree>
    <p:extLst>
      <p:ext uri="{BB962C8B-B14F-4D97-AF65-F5344CB8AC3E}">
        <p14:creationId xmlns:p14="http://schemas.microsoft.com/office/powerpoint/2010/main" val="4309806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4414"/>
            <a:ext cx="9296400" cy="1143000"/>
          </a:xfrm>
        </p:spPr>
        <p:txBody>
          <a:bodyPr/>
          <a:lstStyle/>
          <a:p>
            <a:r>
              <a:rPr lang="en-US" dirty="0" smtClean="0"/>
              <a:t>What do you need to get started?</a:t>
            </a:r>
            <a:endParaRPr lang="en-US" dirty="0"/>
          </a:p>
        </p:txBody>
      </p:sp>
      <p:sp>
        <p:nvSpPr>
          <p:cNvPr id="3" name="Content Placeholder 2"/>
          <p:cNvSpPr>
            <a:spLocks noGrp="1"/>
          </p:cNvSpPr>
          <p:nvPr>
            <p:ph sz="half" idx="1"/>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2191353" y="1421689"/>
            <a:ext cx="4608894" cy="4674311"/>
          </a:xfrm>
          <a:prstGeom prst="rect">
            <a:avLst/>
          </a:prstGeom>
        </p:spPr>
      </p:pic>
    </p:spTree>
    <p:extLst>
      <p:ext uri="{BB962C8B-B14F-4D97-AF65-F5344CB8AC3E}">
        <p14:creationId xmlns:p14="http://schemas.microsoft.com/office/powerpoint/2010/main" val="4026138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p:txBody>
          <a:bodyPr/>
          <a:lstStyle/>
          <a:p>
            <a:r>
              <a:rPr lang="en-US" dirty="0" smtClean="0"/>
              <a:t>Seafood consumption and source trends</a:t>
            </a:r>
          </a:p>
          <a:p>
            <a:r>
              <a:rPr lang="en-US" dirty="0" smtClean="0"/>
              <a:t>Potential Species </a:t>
            </a:r>
          </a:p>
          <a:p>
            <a:r>
              <a:rPr lang="en-US" dirty="0" smtClean="0"/>
              <a:t>Types of aquaculture systems</a:t>
            </a:r>
          </a:p>
          <a:p>
            <a:r>
              <a:rPr lang="en-US" dirty="0" smtClean="0"/>
              <a:t>Starting aquaculture facilities in MI</a:t>
            </a:r>
          </a:p>
          <a:p>
            <a:r>
              <a:rPr lang="en-US" dirty="0" smtClean="0"/>
              <a:t>Q&amp;A time</a:t>
            </a:r>
            <a:endParaRPr lang="en-US" dirty="0"/>
          </a:p>
        </p:txBody>
      </p:sp>
    </p:spTree>
    <p:extLst>
      <p:ext uri="{BB962C8B-B14F-4D97-AF65-F5344CB8AC3E}">
        <p14:creationId xmlns:p14="http://schemas.microsoft.com/office/powerpoint/2010/main" val="296229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2305" y="358037"/>
            <a:ext cx="5592323" cy="3970527"/>
          </a:xfrm>
          <a:prstGeom prst="ellipse">
            <a:avLst/>
          </a:prstGeom>
          <a:noFill/>
          <a:ln w="76200">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705448" y="2514601"/>
            <a:ext cx="1857152" cy="400110"/>
          </a:xfrm>
          <a:prstGeom prst="rect">
            <a:avLst/>
          </a:prstGeom>
          <a:noFill/>
        </p:spPr>
        <p:txBody>
          <a:bodyPr wrap="square" rtlCol="0">
            <a:spAutoFit/>
          </a:bodyPr>
          <a:lstStyle/>
          <a:p>
            <a:r>
              <a:rPr lang="en-US" sz="2000" b="1" dirty="0">
                <a:solidFill>
                  <a:schemeClr val="bg2"/>
                </a:solidFill>
              </a:rPr>
              <a:t>Sustainability</a:t>
            </a:r>
          </a:p>
        </p:txBody>
      </p:sp>
      <p:sp>
        <p:nvSpPr>
          <p:cNvPr id="9" name="TextBox 8"/>
          <p:cNvSpPr txBox="1"/>
          <p:nvPr/>
        </p:nvSpPr>
        <p:spPr>
          <a:xfrm>
            <a:off x="6262276" y="1030181"/>
            <a:ext cx="2133918" cy="2000548"/>
          </a:xfrm>
          <a:prstGeom prst="rect">
            <a:avLst/>
          </a:prstGeom>
          <a:noFill/>
        </p:spPr>
        <p:txBody>
          <a:bodyPr wrap="none" rtlCol="0">
            <a:spAutoFit/>
          </a:bodyPr>
          <a:lstStyle/>
          <a:p>
            <a:r>
              <a:rPr lang="en-US" sz="2000" b="1" dirty="0">
                <a:solidFill>
                  <a:schemeClr val="bg2"/>
                </a:solidFill>
                <a:latin typeface="Georgia"/>
                <a:cs typeface="Georgia"/>
              </a:rPr>
              <a:t>FISH HEALTH</a:t>
            </a:r>
          </a:p>
          <a:p>
            <a:r>
              <a:rPr lang="en-US" sz="2000" dirty="0">
                <a:solidFill>
                  <a:schemeClr val="bg2"/>
                </a:solidFill>
                <a:latin typeface="Georgia"/>
                <a:cs typeface="Georgia"/>
              </a:rPr>
              <a:t>-development</a:t>
            </a:r>
          </a:p>
          <a:p>
            <a:r>
              <a:rPr lang="en-US" sz="2000" dirty="0">
                <a:solidFill>
                  <a:schemeClr val="bg2"/>
                </a:solidFill>
                <a:latin typeface="Georgia"/>
                <a:cs typeface="Georgia"/>
              </a:rPr>
              <a:t>-behavior</a:t>
            </a:r>
          </a:p>
          <a:p>
            <a:r>
              <a:rPr lang="en-US" sz="2000" dirty="0">
                <a:solidFill>
                  <a:schemeClr val="bg2"/>
                </a:solidFill>
                <a:latin typeface="Georgia"/>
                <a:cs typeface="Georgia"/>
              </a:rPr>
              <a:t>-water quality</a:t>
            </a:r>
          </a:p>
          <a:p>
            <a:r>
              <a:rPr lang="en-US" sz="2000" dirty="0">
                <a:solidFill>
                  <a:schemeClr val="bg2"/>
                </a:solidFill>
                <a:latin typeface="Georgia"/>
                <a:cs typeface="Georgia"/>
              </a:rPr>
              <a:t>-disease</a:t>
            </a:r>
          </a:p>
          <a:p>
            <a:endParaRPr lang="en-US" dirty="0"/>
          </a:p>
        </p:txBody>
      </p:sp>
      <p:sp>
        <p:nvSpPr>
          <p:cNvPr id="10" name="TextBox 9"/>
          <p:cNvSpPr txBox="1"/>
          <p:nvPr/>
        </p:nvSpPr>
        <p:spPr>
          <a:xfrm>
            <a:off x="806638" y="1017043"/>
            <a:ext cx="2371162" cy="1938992"/>
          </a:xfrm>
          <a:prstGeom prst="rect">
            <a:avLst/>
          </a:prstGeom>
          <a:noFill/>
        </p:spPr>
        <p:txBody>
          <a:bodyPr wrap="none" rtlCol="0">
            <a:spAutoFit/>
          </a:bodyPr>
          <a:lstStyle/>
          <a:p>
            <a:r>
              <a:rPr lang="en-US" sz="2000" b="1" dirty="0">
                <a:solidFill>
                  <a:schemeClr val="bg2"/>
                </a:solidFill>
                <a:latin typeface="Georgia"/>
                <a:cs typeface="Georgia"/>
              </a:rPr>
              <a:t>ENGINEERING</a:t>
            </a:r>
          </a:p>
          <a:p>
            <a:r>
              <a:rPr lang="en-US" sz="2000" dirty="0">
                <a:solidFill>
                  <a:schemeClr val="bg2"/>
                </a:solidFill>
                <a:latin typeface="Georgia"/>
                <a:cs typeface="Georgia"/>
              </a:rPr>
              <a:t>-system design</a:t>
            </a:r>
          </a:p>
          <a:p>
            <a:r>
              <a:rPr lang="en-US" sz="2000" dirty="0">
                <a:solidFill>
                  <a:schemeClr val="bg2"/>
                </a:solidFill>
                <a:latin typeface="Georgia"/>
                <a:cs typeface="Georgia"/>
              </a:rPr>
              <a:t>-</a:t>
            </a:r>
            <a:r>
              <a:rPr lang="en-US" sz="2000" dirty="0" smtClean="0">
                <a:solidFill>
                  <a:schemeClr val="bg2"/>
                </a:solidFill>
                <a:latin typeface="Georgia"/>
                <a:cs typeface="Georgia"/>
              </a:rPr>
              <a:t>monitoring</a:t>
            </a:r>
            <a:endParaRPr lang="en-US" sz="2000" dirty="0">
              <a:solidFill>
                <a:schemeClr val="bg2"/>
              </a:solidFill>
              <a:latin typeface="Georgia"/>
              <a:cs typeface="Georgia"/>
            </a:endParaRPr>
          </a:p>
          <a:p>
            <a:r>
              <a:rPr lang="en-US" sz="2000" dirty="0">
                <a:solidFill>
                  <a:schemeClr val="bg2"/>
                </a:solidFill>
                <a:latin typeface="Georgia"/>
                <a:cs typeface="Georgia"/>
              </a:rPr>
              <a:t>-pumps/hydraulics</a:t>
            </a:r>
          </a:p>
          <a:p>
            <a:r>
              <a:rPr lang="en-US" sz="2000" dirty="0">
                <a:solidFill>
                  <a:schemeClr val="bg2"/>
                </a:solidFill>
                <a:latin typeface="Georgia"/>
                <a:cs typeface="Georgia"/>
              </a:rPr>
              <a:t>-electrical</a:t>
            </a:r>
          </a:p>
          <a:p>
            <a:r>
              <a:rPr lang="en-US" sz="2000" dirty="0">
                <a:solidFill>
                  <a:schemeClr val="bg2"/>
                </a:solidFill>
                <a:latin typeface="Georgia"/>
                <a:cs typeface="Georgia"/>
              </a:rPr>
              <a:t>-energy</a:t>
            </a:r>
          </a:p>
        </p:txBody>
      </p:sp>
      <p:sp>
        <p:nvSpPr>
          <p:cNvPr id="11" name="TextBox 10"/>
          <p:cNvSpPr txBox="1"/>
          <p:nvPr/>
        </p:nvSpPr>
        <p:spPr>
          <a:xfrm>
            <a:off x="3475452" y="4356327"/>
            <a:ext cx="2259177" cy="1631216"/>
          </a:xfrm>
          <a:prstGeom prst="rect">
            <a:avLst/>
          </a:prstGeom>
          <a:noFill/>
        </p:spPr>
        <p:txBody>
          <a:bodyPr wrap="none" rtlCol="0">
            <a:spAutoFit/>
          </a:bodyPr>
          <a:lstStyle/>
          <a:p>
            <a:r>
              <a:rPr lang="en-US" sz="2000" b="1" dirty="0">
                <a:solidFill>
                  <a:schemeClr val="bg2"/>
                </a:solidFill>
                <a:latin typeface="Georgia"/>
                <a:cs typeface="Georgia"/>
              </a:rPr>
              <a:t>BUSINESS</a:t>
            </a:r>
          </a:p>
          <a:p>
            <a:r>
              <a:rPr lang="en-US" sz="2000" dirty="0">
                <a:solidFill>
                  <a:schemeClr val="bg2"/>
                </a:solidFill>
                <a:latin typeface="Georgia"/>
                <a:cs typeface="Georgia"/>
              </a:rPr>
              <a:t>-entrepreneurship</a:t>
            </a:r>
          </a:p>
          <a:p>
            <a:r>
              <a:rPr lang="en-US" sz="2000" dirty="0">
                <a:solidFill>
                  <a:schemeClr val="bg2"/>
                </a:solidFill>
                <a:latin typeface="Georgia"/>
                <a:cs typeface="Georgia"/>
              </a:rPr>
              <a:t>-economics</a:t>
            </a:r>
          </a:p>
          <a:p>
            <a:r>
              <a:rPr lang="en-US" sz="2000" dirty="0">
                <a:solidFill>
                  <a:schemeClr val="bg2"/>
                </a:solidFill>
                <a:latin typeface="Georgia"/>
                <a:cs typeface="Georgia"/>
              </a:rPr>
              <a:t>-marketing</a:t>
            </a:r>
          </a:p>
          <a:p>
            <a:r>
              <a:rPr lang="en-US" sz="2000" dirty="0">
                <a:solidFill>
                  <a:schemeClr val="bg2"/>
                </a:solidFill>
                <a:latin typeface="Georgia"/>
                <a:cs typeface="Georgia"/>
              </a:rPr>
              <a:t>-life skills</a:t>
            </a:r>
          </a:p>
        </p:txBody>
      </p:sp>
      <p:sp>
        <p:nvSpPr>
          <p:cNvPr id="12" name="Oval 11"/>
          <p:cNvSpPr/>
          <p:nvPr/>
        </p:nvSpPr>
        <p:spPr>
          <a:xfrm>
            <a:off x="3352800" y="419959"/>
            <a:ext cx="5592323" cy="3970527"/>
          </a:xfrm>
          <a:prstGeom prst="ellipse">
            <a:avLst/>
          </a:prstGeom>
          <a:noFill/>
          <a:ln w="76200">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1747552" y="2030455"/>
            <a:ext cx="5592323" cy="3970527"/>
          </a:xfrm>
          <a:prstGeom prst="ellipse">
            <a:avLst/>
          </a:prstGeom>
          <a:noFill/>
          <a:ln w="76200">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3648" y="4787214"/>
            <a:ext cx="2012730" cy="1200329"/>
          </a:xfrm>
          <a:prstGeom prst="rect">
            <a:avLst/>
          </a:prstGeom>
          <a:noFill/>
        </p:spPr>
        <p:txBody>
          <a:bodyPr wrap="square" rtlCol="0">
            <a:spAutoFit/>
          </a:bodyPr>
          <a:lstStyle/>
          <a:p>
            <a:r>
              <a:rPr lang="en-US" dirty="0" smtClean="0"/>
              <a:t>Credit </a:t>
            </a:r>
            <a:br>
              <a:rPr lang="en-US" dirty="0" smtClean="0"/>
            </a:br>
            <a:r>
              <a:rPr lang="en-US" dirty="0" smtClean="0"/>
              <a:t>Dr. Barbara Evans </a:t>
            </a:r>
            <a:endParaRPr lang="en-US" dirty="0"/>
          </a:p>
        </p:txBody>
      </p:sp>
    </p:spTree>
    <p:extLst>
      <p:ext uri="{BB962C8B-B14F-4D97-AF65-F5344CB8AC3E}">
        <p14:creationId xmlns:p14="http://schemas.microsoft.com/office/powerpoint/2010/main" val="36062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animBg="1"/>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3"/>
          <a:stretch>
            <a:fillRect/>
          </a:stretch>
        </p:blipFill>
        <p:spPr>
          <a:xfrm>
            <a:off x="0" y="304800"/>
            <a:ext cx="4895957" cy="3943350"/>
          </a:xfrm>
          <a:prstGeom prst="rect">
            <a:avLst/>
          </a:prstGeom>
        </p:spPr>
      </p:pic>
      <p:pic>
        <p:nvPicPr>
          <p:cNvPr id="6" name="Picture 5"/>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07816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r>
              <a:rPr lang="en-US" dirty="0" smtClean="0"/>
              <a:t>A Business Plan</a:t>
            </a:r>
            <a:endParaRPr lang="en-US" dirty="0"/>
          </a:p>
        </p:txBody>
      </p:sp>
      <p:sp>
        <p:nvSpPr>
          <p:cNvPr id="3" name="Content Placeholder 2"/>
          <p:cNvSpPr>
            <a:spLocks noGrp="1"/>
          </p:cNvSpPr>
          <p:nvPr>
            <p:ph sz="half" idx="1"/>
          </p:nvPr>
        </p:nvSpPr>
        <p:spPr>
          <a:xfrm>
            <a:off x="580697" y="869730"/>
            <a:ext cx="3810000" cy="4114800"/>
          </a:xfrm>
        </p:spPr>
        <p:txBody>
          <a:bodyPr/>
          <a:lstStyle/>
          <a:p>
            <a:r>
              <a:rPr lang="en-US" dirty="0" smtClean="0"/>
              <a:t>Start up costs</a:t>
            </a:r>
          </a:p>
          <a:p>
            <a:pPr lvl="1"/>
            <a:r>
              <a:rPr lang="en-US" dirty="0" smtClean="0"/>
              <a:t>Buildings / Land </a:t>
            </a:r>
          </a:p>
          <a:p>
            <a:pPr lvl="1"/>
            <a:r>
              <a:rPr lang="en-US" dirty="0" smtClean="0"/>
              <a:t>Construction</a:t>
            </a:r>
          </a:p>
          <a:p>
            <a:pPr lvl="1"/>
            <a:r>
              <a:rPr lang="en-US" dirty="0" smtClean="0"/>
              <a:t>Equipment</a:t>
            </a:r>
          </a:p>
          <a:p>
            <a:pPr lvl="1"/>
            <a:r>
              <a:rPr lang="en-US" dirty="0" smtClean="0"/>
              <a:t>Permits</a:t>
            </a:r>
          </a:p>
          <a:p>
            <a:r>
              <a:rPr lang="en-US" dirty="0" smtClean="0"/>
              <a:t>Operational costs</a:t>
            </a:r>
          </a:p>
          <a:p>
            <a:pPr lvl="1"/>
            <a:r>
              <a:rPr lang="en-US" dirty="0" smtClean="0"/>
              <a:t>Labor</a:t>
            </a:r>
          </a:p>
          <a:p>
            <a:pPr lvl="1"/>
            <a:r>
              <a:rPr lang="en-US" dirty="0" smtClean="0"/>
              <a:t>Utilities</a:t>
            </a:r>
          </a:p>
          <a:p>
            <a:pPr lvl="1"/>
            <a:r>
              <a:rPr lang="en-US" dirty="0" smtClean="0"/>
              <a:t>Feed, Medication </a:t>
            </a:r>
          </a:p>
          <a:p>
            <a:pPr lvl="1"/>
            <a:r>
              <a:rPr lang="en-US" dirty="0" smtClean="0"/>
              <a:t>Fry/eggs</a:t>
            </a:r>
          </a:p>
          <a:p>
            <a:pPr lvl="1"/>
            <a:endParaRPr lang="en-US" dirty="0" smtClean="0"/>
          </a:p>
        </p:txBody>
      </p:sp>
      <p:sp>
        <p:nvSpPr>
          <p:cNvPr id="4" name="Text Placeholder 3"/>
          <p:cNvSpPr>
            <a:spLocks noGrp="1"/>
          </p:cNvSpPr>
          <p:nvPr>
            <p:ph type="body" sz="half" idx="2"/>
          </p:nvPr>
        </p:nvSpPr>
        <p:spPr>
          <a:xfrm>
            <a:off x="4641661" y="1006365"/>
            <a:ext cx="3810000" cy="4114800"/>
          </a:xfrm>
        </p:spPr>
        <p:txBody>
          <a:bodyPr/>
          <a:lstStyle/>
          <a:p>
            <a:r>
              <a:rPr lang="en-US" dirty="0"/>
              <a:t>Processing and transportation costs</a:t>
            </a:r>
          </a:p>
          <a:p>
            <a:pPr marL="0" indent="0">
              <a:buNone/>
            </a:pPr>
            <a:endParaRPr lang="en-US" dirty="0" smtClean="0"/>
          </a:p>
          <a:p>
            <a:r>
              <a:rPr lang="en-US" dirty="0" smtClean="0"/>
              <a:t>Potential </a:t>
            </a:r>
            <a:r>
              <a:rPr lang="en-US" dirty="0"/>
              <a:t>products</a:t>
            </a:r>
          </a:p>
          <a:p>
            <a:r>
              <a:rPr lang="en-US" dirty="0"/>
              <a:t>Potential markets</a:t>
            </a:r>
          </a:p>
          <a:p>
            <a:endParaRPr lang="en-US" dirty="0"/>
          </a:p>
        </p:txBody>
      </p:sp>
      <p:pic>
        <p:nvPicPr>
          <p:cNvPr id="5" name="Picture 4"/>
          <p:cNvPicPr>
            <a:picLocks noChangeAspect="1"/>
          </p:cNvPicPr>
          <p:nvPr/>
        </p:nvPicPr>
        <p:blipFill>
          <a:blip r:embed="rId2"/>
          <a:stretch>
            <a:fillRect/>
          </a:stretch>
        </p:blipFill>
        <p:spPr>
          <a:xfrm>
            <a:off x="7296794" y="4648201"/>
            <a:ext cx="1836696" cy="1479330"/>
          </a:xfrm>
          <a:prstGeom prst="rect">
            <a:avLst/>
          </a:prstGeom>
        </p:spPr>
      </p:pic>
    </p:spTree>
    <p:extLst>
      <p:ext uri="{BB962C8B-B14F-4D97-AF65-F5344CB8AC3E}">
        <p14:creationId xmlns:p14="http://schemas.microsoft.com/office/powerpoint/2010/main" val="17514545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81600" y="1726324"/>
            <a:ext cx="3962400" cy="4114800"/>
          </a:xfrm>
        </p:spPr>
        <p:txBody>
          <a:bodyPr/>
          <a:lstStyle/>
          <a:p>
            <a:r>
              <a:rPr lang="en-US" dirty="0" smtClean="0"/>
              <a:t>GIS Siting Tool coming soon (MSU Extension)</a:t>
            </a:r>
          </a:p>
          <a:p>
            <a:r>
              <a:rPr lang="en-US" dirty="0" smtClean="0"/>
              <a:t>MI Aquaculture Siting GAAMP coming soon  </a:t>
            </a:r>
          </a:p>
          <a:p>
            <a:pPr marL="0" indent="0">
              <a:buNone/>
            </a:pPr>
            <a:r>
              <a:rPr lang="en-US" dirty="0" smtClean="0"/>
              <a:t>  (MDARD) </a:t>
            </a:r>
            <a:endParaRPr lang="en-US" dirty="0"/>
          </a:p>
        </p:txBody>
      </p:sp>
      <p:sp>
        <p:nvSpPr>
          <p:cNvPr id="4" name="Text Placeholder 3"/>
          <p:cNvSpPr>
            <a:spLocks noGrp="1"/>
          </p:cNvSpPr>
          <p:nvPr>
            <p:ph type="body" sz="half" idx="2"/>
          </p:nvPr>
        </p:nvSpPr>
        <p:spPr>
          <a:xfrm>
            <a:off x="685800" y="1752600"/>
            <a:ext cx="4953000" cy="4114800"/>
          </a:xfrm>
        </p:spPr>
        <p:txBody>
          <a:bodyPr/>
          <a:lstStyle/>
          <a:p>
            <a:r>
              <a:rPr lang="en-US" dirty="0" smtClean="0"/>
              <a:t>Consider</a:t>
            </a:r>
          </a:p>
          <a:p>
            <a:pPr lvl="1"/>
            <a:r>
              <a:rPr lang="en-US" dirty="0" smtClean="0"/>
              <a:t>Water sources</a:t>
            </a:r>
          </a:p>
          <a:p>
            <a:pPr lvl="1"/>
            <a:r>
              <a:rPr lang="en-US" dirty="0" smtClean="0"/>
              <a:t>Water quality and quantity</a:t>
            </a:r>
          </a:p>
          <a:p>
            <a:pPr lvl="1"/>
            <a:r>
              <a:rPr lang="en-US" dirty="0" smtClean="0"/>
              <a:t>Discharge options</a:t>
            </a:r>
          </a:p>
          <a:p>
            <a:pPr lvl="1"/>
            <a:r>
              <a:rPr lang="en-US" dirty="0" smtClean="0"/>
              <a:t>Surrounding infrastructure </a:t>
            </a:r>
          </a:p>
          <a:p>
            <a:pPr lvl="1"/>
            <a:r>
              <a:rPr lang="en-US" dirty="0" smtClean="0"/>
              <a:t>Surrounding markets</a:t>
            </a:r>
            <a:endParaRPr lang="en-US" dirty="0"/>
          </a:p>
        </p:txBody>
      </p:sp>
      <p:sp>
        <p:nvSpPr>
          <p:cNvPr id="5" name="Title 1"/>
          <p:cNvSpPr>
            <a:spLocks noGrp="1"/>
          </p:cNvSpPr>
          <p:nvPr>
            <p:ph type="title"/>
          </p:nvPr>
        </p:nvSpPr>
        <p:spPr/>
        <p:txBody>
          <a:bodyPr/>
          <a:lstStyle/>
          <a:p>
            <a:r>
              <a:rPr lang="en-US" dirty="0" smtClean="0"/>
              <a:t>Properly Site your Facility </a:t>
            </a:r>
            <a:endParaRPr lang="en-US" dirty="0"/>
          </a:p>
        </p:txBody>
      </p:sp>
    </p:spTree>
    <p:extLst>
      <p:ext uri="{BB962C8B-B14F-4D97-AF65-F5344CB8AC3E}">
        <p14:creationId xmlns:p14="http://schemas.microsoft.com/office/powerpoint/2010/main" val="28668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63897"/>
          </a:xfrm>
          <a:prstGeom prst="rect">
            <a:avLst/>
          </a:prstGeom>
        </p:spPr>
      </p:pic>
    </p:spTree>
    <p:extLst>
      <p:ext uri="{BB962C8B-B14F-4D97-AF65-F5344CB8AC3E}">
        <p14:creationId xmlns:p14="http://schemas.microsoft.com/office/powerpoint/2010/main" val="35419001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and Permits</a:t>
            </a:r>
            <a:endParaRPr lang="en-US" dirty="0"/>
          </a:p>
        </p:txBody>
      </p:sp>
      <p:pic>
        <p:nvPicPr>
          <p:cNvPr id="5" name="Picture 4"/>
          <p:cNvPicPr>
            <a:picLocks noChangeAspect="1"/>
          </p:cNvPicPr>
          <p:nvPr/>
        </p:nvPicPr>
        <p:blipFill>
          <a:blip r:embed="rId2"/>
          <a:stretch>
            <a:fillRect/>
          </a:stretch>
        </p:blipFill>
        <p:spPr>
          <a:xfrm>
            <a:off x="2124021" y="1752600"/>
            <a:ext cx="4895957" cy="3943350"/>
          </a:xfrm>
          <a:prstGeom prst="rect">
            <a:avLst/>
          </a:prstGeom>
        </p:spPr>
      </p:pic>
    </p:spTree>
    <p:extLst>
      <p:ext uri="{BB962C8B-B14F-4D97-AF65-F5344CB8AC3E}">
        <p14:creationId xmlns:p14="http://schemas.microsoft.com/office/powerpoint/2010/main" val="34384633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Michigan Aquaculture Development Act of 1996</a:t>
            </a:r>
            <a:endParaRPr lang="en-US" dirty="0"/>
          </a:p>
        </p:txBody>
      </p:sp>
      <p:sp>
        <p:nvSpPr>
          <p:cNvPr id="3" name="Content Placeholder 2"/>
          <p:cNvSpPr>
            <a:spLocks noGrp="1"/>
          </p:cNvSpPr>
          <p:nvPr>
            <p:ph sz="half" idx="1"/>
          </p:nvPr>
        </p:nvSpPr>
        <p:spPr>
          <a:xfrm>
            <a:off x="838200" y="2362200"/>
            <a:ext cx="3810000" cy="4114800"/>
          </a:xfrm>
        </p:spPr>
        <p:txBody>
          <a:bodyPr/>
          <a:lstStyle/>
          <a:p>
            <a:r>
              <a:rPr lang="en-US" dirty="0" smtClean="0"/>
              <a:t>Required aquaculture facilities to purchase a license from the state</a:t>
            </a:r>
            <a:endParaRPr lang="en-US" dirty="0"/>
          </a:p>
        </p:txBody>
      </p:sp>
      <p:sp>
        <p:nvSpPr>
          <p:cNvPr id="4" name="Text Placeholder 3"/>
          <p:cNvSpPr>
            <a:spLocks noGrp="1"/>
          </p:cNvSpPr>
          <p:nvPr>
            <p:ph type="body" sz="half" idx="2"/>
          </p:nvPr>
        </p:nvSpPr>
        <p:spPr/>
        <p:txBody>
          <a:bodyPr/>
          <a:lstStyle/>
          <a:p>
            <a:r>
              <a:rPr lang="en-US" dirty="0" smtClean="0"/>
              <a:t>Restricted industry to specific species list</a:t>
            </a:r>
          </a:p>
          <a:p>
            <a:r>
              <a:rPr lang="en-US" dirty="0" smtClean="0"/>
              <a:t>Defined aquaculture as an agricultural operation</a:t>
            </a:r>
            <a:endParaRPr lang="en-US" dirty="0"/>
          </a:p>
        </p:txBody>
      </p:sp>
    </p:spTree>
    <p:extLst>
      <p:ext uri="{BB962C8B-B14F-4D97-AF65-F5344CB8AC3E}">
        <p14:creationId xmlns:p14="http://schemas.microsoft.com/office/powerpoint/2010/main" val="402698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 Considerations</a:t>
            </a:r>
            <a:endParaRPr lang="en-US" dirty="0"/>
          </a:p>
        </p:txBody>
      </p:sp>
      <p:sp>
        <p:nvSpPr>
          <p:cNvPr id="3" name="Content Placeholder 2"/>
          <p:cNvSpPr>
            <a:spLocks noGrp="1"/>
          </p:cNvSpPr>
          <p:nvPr>
            <p:ph sz="half" idx="1"/>
          </p:nvPr>
        </p:nvSpPr>
        <p:spPr>
          <a:xfrm>
            <a:off x="228600" y="1752600"/>
            <a:ext cx="6156960" cy="4114800"/>
          </a:xfrm>
        </p:spPr>
        <p:txBody>
          <a:bodyPr/>
          <a:lstStyle/>
          <a:p>
            <a:r>
              <a:rPr lang="en-US" dirty="0" smtClean="0"/>
              <a:t>Liquid and Solid Waste</a:t>
            </a:r>
          </a:p>
          <a:p>
            <a:pPr lvl="1"/>
            <a:r>
              <a:rPr lang="en-US" dirty="0" smtClean="0"/>
              <a:t>NPDES for discharge into water</a:t>
            </a:r>
            <a:br>
              <a:rPr lang="en-US" dirty="0" smtClean="0"/>
            </a:br>
            <a:r>
              <a:rPr lang="en-US" dirty="0" smtClean="0"/>
              <a:t>(if discharging 30+ days per year </a:t>
            </a:r>
            <a:r>
              <a:rPr lang="en-US" b="1" dirty="0" smtClean="0"/>
              <a:t>and</a:t>
            </a:r>
            <a:r>
              <a:rPr lang="en-US" dirty="0" smtClean="0"/>
              <a:t> 20,000 pounds of warm water or 100,000 pounds of cold water fish per year produced)</a:t>
            </a:r>
          </a:p>
          <a:p>
            <a:pPr lvl="1"/>
            <a:r>
              <a:rPr lang="en-US" dirty="0" smtClean="0"/>
              <a:t>Groundwater discharge if discharging onto land</a:t>
            </a:r>
          </a:p>
        </p:txBody>
      </p:sp>
      <p:pic>
        <p:nvPicPr>
          <p:cNvPr id="5" name="Picture 4"/>
          <p:cNvPicPr>
            <a:picLocks noChangeAspect="1"/>
          </p:cNvPicPr>
          <p:nvPr/>
        </p:nvPicPr>
        <p:blipFill>
          <a:blip r:embed="rId2"/>
          <a:stretch>
            <a:fillRect/>
          </a:stretch>
        </p:blipFill>
        <p:spPr>
          <a:xfrm>
            <a:off x="6426652" y="3642491"/>
            <a:ext cx="2719976" cy="2190750"/>
          </a:xfrm>
          <a:prstGeom prst="rect">
            <a:avLst/>
          </a:prstGeom>
        </p:spPr>
      </p:pic>
    </p:spTree>
    <p:extLst>
      <p:ext uri="{BB962C8B-B14F-4D97-AF65-F5344CB8AC3E}">
        <p14:creationId xmlns:p14="http://schemas.microsoft.com/office/powerpoint/2010/main" val="273199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 Considerations </a:t>
            </a:r>
            <a:endParaRPr lang="en-US" dirty="0"/>
          </a:p>
        </p:txBody>
      </p:sp>
      <p:sp>
        <p:nvSpPr>
          <p:cNvPr id="3" name="Content Placeholder 2"/>
          <p:cNvSpPr>
            <a:spLocks noGrp="1"/>
          </p:cNvSpPr>
          <p:nvPr>
            <p:ph sz="half" idx="1"/>
          </p:nvPr>
        </p:nvSpPr>
        <p:spPr>
          <a:xfrm>
            <a:off x="685800" y="1981200"/>
            <a:ext cx="5867400" cy="4114800"/>
          </a:xfrm>
        </p:spPr>
        <p:txBody>
          <a:bodyPr/>
          <a:lstStyle/>
          <a:p>
            <a:r>
              <a:rPr lang="en-US" dirty="0" smtClean="0"/>
              <a:t>Water Source Permits</a:t>
            </a:r>
          </a:p>
          <a:p>
            <a:pPr lvl="1"/>
            <a:r>
              <a:rPr lang="en-US" dirty="0" smtClean="0"/>
              <a:t>Water withdrawal if wells have a 70 gallon per minute capacity </a:t>
            </a:r>
            <a:endParaRPr lang="en-US" dirty="0"/>
          </a:p>
          <a:p>
            <a:pPr lvl="1"/>
            <a:r>
              <a:rPr lang="en-US" dirty="0" smtClean="0"/>
              <a:t>Joint Permit </a:t>
            </a:r>
            <a:r>
              <a:rPr lang="en-US" b="1" dirty="0" smtClean="0"/>
              <a:t>IF</a:t>
            </a:r>
            <a:r>
              <a:rPr lang="en-US" dirty="0" smtClean="0"/>
              <a:t> altering surface waters or wetland</a:t>
            </a:r>
            <a:endParaRPr lang="en-US" dirty="0"/>
          </a:p>
          <a:p>
            <a:endParaRPr lang="en-US" dirty="0"/>
          </a:p>
        </p:txBody>
      </p:sp>
    </p:spTree>
    <p:extLst>
      <p:ext uri="{BB962C8B-B14F-4D97-AF65-F5344CB8AC3E}">
        <p14:creationId xmlns:p14="http://schemas.microsoft.com/office/powerpoint/2010/main" val="140472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 Considerations </a:t>
            </a:r>
            <a:endParaRPr lang="en-US" dirty="0"/>
          </a:p>
        </p:txBody>
      </p:sp>
      <p:sp>
        <p:nvSpPr>
          <p:cNvPr id="3" name="Content Placeholder 2"/>
          <p:cNvSpPr>
            <a:spLocks noGrp="1"/>
          </p:cNvSpPr>
          <p:nvPr>
            <p:ph sz="half" idx="1"/>
          </p:nvPr>
        </p:nvSpPr>
        <p:spPr>
          <a:xfrm>
            <a:off x="685800" y="1981200"/>
            <a:ext cx="7924800" cy="4114800"/>
          </a:xfrm>
        </p:spPr>
        <p:txBody>
          <a:bodyPr/>
          <a:lstStyle/>
          <a:p>
            <a:r>
              <a:rPr lang="en-US" dirty="0" smtClean="0"/>
              <a:t>Processing, Stocking and Transportation</a:t>
            </a:r>
          </a:p>
          <a:p>
            <a:pPr lvl="1"/>
            <a:r>
              <a:rPr lang="en-US" dirty="0" smtClean="0"/>
              <a:t>Import/Export Permits</a:t>
            </a:r>
          </a:p>
          <a:p>
            <a:pPr lvl="1"/>
            <a:r>
              <a:rPr lang="en-US" dirty="0" smtClean="0"/>
              <a:t>Stocking Permits</a:t>
            </a:r>
          </a:p>
          <a:p>
            <a:pPr lvl="1"/>
            <a:r>
              <a:rPr lang="en-US" dirty="0" smtClean="0"/>
              <a:t>Disease free certification</a:t>
            </a:r>
          </a:p>
          <a:p>
            <a:pPr lvl="1"/>
            <a:r>
              <a:rPr lang="en-US" dirty="0" smtClean="0"/>
              <a:t>Seafood HACCP (For processing)</a:t>
            </a:r>
            <a:endParaRPr lang="en-US" dirty="0"/>
          </a:p>
          <a:p>
            <a:endParaRPr lang="en-US" dirty="0"/>
          </a:p>
        </p:txBody>
      </p:sp>
    </p:spTree>
    <p:extLst>
      <p:ext uri="{BB962C8B-B14F-4D97-AF65-F5344CB8AC3E}">
        <p14:creationId xmlns:p14="http://schemas.microsoft.com/office/powerpoint/2010/main" val="165053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p:cNvPicPr>
          <p:nvPr/>
        </p:nvPicPr>
        <p:blipFill rotWithShape="1">
          <a:blip r:embed="rId3" cstate="print">
            <a:extLst/>
          </a:blip>
          <a:srcRect l="7463" r="3834"/>
          <a:stretch/>
        </p:blipFill>
        <p:spPr bwMode="auto">
          <a:xfrm>
            <a:off x="75276" y="32360"/>
            <a:ext cx="9052560" cy="6825640"/>
          </a:xfrm>
          <a:prstGeom prst="rect">
            <a:avLst/>
          </a:prstGeom>
          <a:noFill/>
          <a:ln w="9525">
            <a:noFill/>
            <a:miter lim="800000"/>
            <a:headEnd/>
            <a:tailEnd/>
          </a:ln>
        </p:spPr>
      </p:pic>
      <p:sp>
        <p:nvSpPr>
          <p:cNvPr id="9" name="TextBox 8"/>
          <p:cNvSpPr txBox="1"/>
          <p:nvPr/>
        </p:nvSpPr>
        <p:spPr>
          <a:xfrm>
            <a:off x="685800" y="1422498"/>
            <a:ext cx="7924800" cy="5801588"/>
          </a:xfrm>
          <a:prstGeom prst="rect">
            <a:avLst/>
          </a:prstGeom>
          <a:solidFill>
            <a:schemeClr val="bg1">
              <a:lumMod val="65000"/>
              <a:alpha val="49000"/>
            </a:schemeClr>
          </a:solidFill>
        </p:spPr>
        <p:txBody>
          <a:bodyPr wrap="square" rtlCol="0">
            <a:spAutoFit/>
          </a:bodyPr>
          <a:lstStyle/>
          <a:p>
            <a:pPr>
              <a:spcAft>
                <a:spcPts val="600"/>
              </a:spcAft>
            </a:pPr>
            <a:r>
              <a:rPr lang="en-US" b="1" dirty="0" smtClean="0"/>
              <a:t>The Great Lakes basin drains almost 520,000 km2 (200,000 mi2)</a:t>
            </a:r>
          </a:p>
          <a:p>
            <a:pPr>
              <a:spcAft>
                <a:spcPts val="600"/>
              </a:spcAft>
            </a:pPr>
            <a:endParaRPr lang="en-US" b="1" dirty="0" smtClean="0"/>
          </a:p>
          <a:p>
            <a:pPr>
              <a:spcAft>
                <a:spcPts val="600"/>
              </a:spcAft>
            </a:pPr>
            <a:r>
              <a:rPr lang="en-US" b="1" dirty="0" smtClean="0"/>
              <a:t>Length of shoreline totals 17,000 km (10,200 mi, including connecting channels, mainland and islands).  </a:t>
            </a:r>
          </a:p>
          <a:p>
            <a:pPr>
              <a:spcAft>
                <a:spcPts val="600"/>
              </a:spcAft>
            </a:pPr>
            <a:endParaRPr lang="en-US" b="1" dirty="0" smtClean="0"/>
          </a:p>
          <a:p>
            <a:pPr>
              <a:spcAft>
                <a:spcPts val="600"/>
              </a:spcAft>
            </a:pPr>
            <a:r>
              <a:rPr lang="en-US" b="1" dirty="0" smtClean="0"/>
              <a:t>The U.S, shoreline is 7,200 km (4,500 mi), longer than the U.S. east coast and Gulf Coasts combined.</a:t>
            </a:r>
          </a:p>
          <a:p>
            <a:pPr>
              <a:spcAft>
                <a:spcPts val="600"/>
              </a:spcAft>
            </a:pPr>
            <a:endParaRPr lang="en-US" b="1" dirty="0"/>
          </a:p>
          <a:p>
            <a:pPr>
              <a:spcAft>
                <a:spcPts val="600"/>
              </a:spcAft>
            </a:pPr>
            <a:r>
              <a:rPr lang="en-US" b="1" dirty="0" smtClean="0"/>
              <a:t>If the water of the Great Lakes were spread across the continental us, everything would be covered in 10 feet of water</a:t>
            </a:r>
          </a:p>
          <a:p>
            <a:pPr lvl="1">
              <a:spcAft>
                <a:spcPts val="600"/>
              </a:spcAft>
            </a:pPr>
            <a:endParaRPr lang="en-US" b="1" dirty="0" smtClean="0"/>
          </a:p>
        </p:txBody>
      </p:sp>
      <p:sp>
        <p:nvSpPr>
          <p:cNvPr id="2" name="Title 1"/>
          <p:cNvSpPr>
            <a:spLocks noGrp="1"/>
          </p:cNvSpPr>
          <p:nvPr>
            <p:ph type="title"/>
          </p:nvPr>
        </p:nvSpPr>
        <p:spPr>
          <a:xfrm>
            <a:off x="457200" y="76200"/>
            <a:ext cx="8229600" cy="1143000"/>
          </a:xfrm>
        </p:spPr>
        <p:txBody>
          <a:bodyPr/>
          <a:lstStyle/>
          <a:p>
            <a:r>
              <a:rPr lang="en-US" dirty="0" smtClean="0"/>
              <a:t>Spatial Extent</a:t>
            </a:r>
            <a:endParaRPr lang="en-US" dirty="0"/>
          </a:p>
        </p:txBody>
      </p:sp>
    </p:spTree>
    <p:extLst>
      <p:ext uri="{BB962C8B-B14F-4D97-AF65-F5344CB8AC3E}">
        <p14:creationId xmlns:p14="http://schemas.microsoft.com/office/powerpoint/2010/main" val="314438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bwMode="auto">
          <a:xfrm>
            <a:off x="228600" y="1981200"/>
            <a:ext cx="883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50000"/>
                </a:schemeClr>
              </a:buClr>
              <a:buFont typeface="Wingdings" charset="0"/>
              <a:buChar char="w"/>
              <a:defRPr sz="3200">
                <a:solidFill>
                  <a:schemeClr val="bg2">
                    <a:lumMod val="75000"/>
                  </a:schemeClr>
                </a:solidFill>
                <a:latin typeface="+mn-lt"/>
                <a:ea typeface="+mn-ea"/>
                <a:cs typeface="+mn-cs"/>
              </a:defRPr>
            </a:lvl1pPr>
            <a:lvl2pPr marL="742950" indent="-285750" algn="l" rtl="0" eaLnBrk="1" fontAlgn="base" hangingPunct="1">
              <a:spcBef>
                <a:spcPct val="20000"/>
              </a:spcBef>
              <a:spcAft>
                <a:spcPct val="0"/>
              </a:spcAft>
              <a:buClr>
                <a:schemeClr val="accent6">
                  <a:lumMod val="50000"/>
                </a:schemeClr>
              </a:buClr>
              <a:buFont typeface="Wingdings" charset="0"/>
              <a:buChar char="w"/>
              <a:defRPr sz="2800">
                <a:solidFill>
                  <a:schemeClr val="bg2">
                    <a:lumMod val="75000"/>
                  </a:schemeClr>
                </a:solidFill>
                <a:latin typeface="+mn-lt"/>
                <a:ea typeface="+mn-ea"/>
              </a:defRPr>
            </a:lvl2pPr>
            <a:lvl3pPr marL="1143000" indent="-228600" algn="l" rtl="0" eaLnBrk="1" fontAlgn="base" hangingPunct="1">
              <a:spcBef>
                <a:spcPct val="20000"/>
              </a:spcBef>
              <a:spcAft>
                <a:spcPct val="0"/>
              </a:spcAft>
              <a:buClr>
                <a:schemeClr val="accent6">
                  <a:lumMod val="50000"/>
                </a:schemeClr>
              </a:buClr>
              <a:buFont typeface="Wingdings" charset="0"/>
              <a:buChar char="w"/>
              <a:defRPr sz="2400">
                <a:solidFill>
                  <a:schemeClr val="bg2">
                    <a:lumMod val="75000"/>
                  </a:schemeClr>
                </a:solidFill>
                <a:latin typeface="+mn-lt"/>
                <a:ea typeface="+mn-ea"/>
              </a:defRPr>
            </a:lvl3pPr>
            <a:lvl4pPr marL="1600200" indent="-228600" algn="l" rtl="0" eaLnBrk="1" fontAlgn="base" hangingPunct="1">
              <a:spcBef>
                <a:spcPct val="20000"/>
              </a:spcBef>
              <a:spcAft>
                <a:spcPct val="0"/>
              </a:spcAft>
              <a:buClr>
                <a:schemeClr val="accent6">
                  <a:lumMod val="50000"/>
                </a:schemeClr>
              </a:buClr>
              <a:buFont typeface="Wingdings" charset="0"/>
              <a:buChar char="w"/>
              <a:defRPr sz="2000">
                <a:solidFill>
                  <a:schemeClr val="bg2">
                    <a:lumMod val="75000"/>
                  </a:schemeClr>
                </a:solidFill>
                <a:latin typeface="+mn-lt"/>
                <a:ea typeface="+mn-ea"/>
              </a:defRPr>
            </a:lvl4pPr>
            <a:lvl5pPr marL="2057400" indent="-228600" algn="l" rtl="0" eaLnBrk="1" fontAlgn="base" hangingPunct="1">
              <a:spcBef>
                <a:spcPct val="20000"/>
              </a:spcBef>
              <a:spcAft>
                <a:spcPct val="0"/>
              </a:spcAft>
              <a:buClr>
                <a:schemeClr val="accent6">
                  <a:lumMod val="50000"/>
                </a:schemeClr>
              </a:buClr>
              <a:buFont typeface="Wingdings" charset="0"/>
              <a:buChar char="w"/>
              <a:defRPr sz="2000">
                <a:solidFill>
                  <a:schemeClr val="bg2">
                    <a:lumMod val="75000"/>
                  </a:schemeClr>
                </a:solidFill>
                <a:latin typeface="+mn-lt"/>
                <a:ea typeface="+mn-ea"/>
              </a:defRPr>
            </a:lvl5pPr>
            <a:lvl6pPr marL="2514600" indent="-228600" algn="l" rtl="0" eaLnBrk="1" fontAlgn="base" hangingPunct="1">
              <a:spcBef>
                <a:spcPct val="20000"/>
              </a:spcBef>
              <a:spcAft>
                <a:spcPct val="0"/>
              </a:spcAft>
              <a:buClr>
                <a:srgbClr val="FFCC66"/>
              </a:buClr>
              <a:buFont typeface="Wingdings" charset="2"/>
              <a:buChar char="w"/>
              <a:defRPr sz="2000">
                <a:solidFill>
                  <a:schemeClr val="tx1"/>
                </a:solidFill>
                <a:latin typeface="+mn-lt"/>
                <a:ea typeface="+mn-ea"/>
              </a:defRPr>
            </a:lvl6pPr>
            <a:lvl7pPr marL="2971800" indent="-228600" algn="l" rtl="0" eaLnBrk="1" fontAlgn="base" hangingPunct="1">
              <a:spcBef>
                <a:spcPct val="20000"/>
              </a:spcBef>
              <a:spcAft>
                <a:spcPct val="0"/>
              </a:spcAft>
              <a:buClr>
                <a:srgbClr val="FFCC66"/>
              </a:buClr>
              <a:buFont typeface="Wingdings" charset="2"/>
              <a:buChar char="w"/>
              <a:defRPr sz="2000">
                <a:solidFill>
                  <a:schemeClr val="tx1"/>
                </a:solidFill>
                <a:latin typeface="+mn-lt"/>
                <a:ea typeface="+mn-ea"/>
              </a:defRPr>
            </a:lvl7pPr>
            <a:lvl8pPr marL="3429000" indent="-228600" algn="l" rtl="0" eaLnBrk="1" fontAlgn="base" hangingPunct="1">
              <a:spcBef>
                <a:spcPct val="20000"/>
              </a:spcBef>
              <a:spcAft>
                <a:spcPct val="0"/>
              </a:spcAft>
              <a:buClr>
                <a:srgbClr val="FFCC66"/>
              </a:buClr>
              <a:buFont typeface="Wingdings" charset="2"/>
              <a:buChar char="w"/>
              <a:defRPr sz="2000">
                <a:solidFill>
                  <a:schemeClr val="tx1"/>
                </a:solidFill>
                <a:latin typeface="+mn-lt"/>
                <a:ea typeface="+mn-ea"/>
              </a:defRPr>
            </a:lvl8pPr>
            <a:lvl9pPr marL="3886200" indent="-228600" algn="l" rtl="0" eaLnBrk="1" fontAlgn="base" hangingPunct="1">
              <a:spcBef>
                <a:spcPct val="20000"/>
              </a:spcBef>
              <a:spcAft>
                <a:spcPct val="0"/>
              </a:spcAft>
              <a:buClr>
                <a:srgbClr val="FFCC66"/>
              </a:buClr>
              <a:buFont typeface="Wingdings" charset="2"/>
              <a:buChar char="w"/>
              <a:defRPr sz="2000">
                <a:solidFill>
                  <a:schemeClr val="tx1"/>
                </a:solidFill>
                <a:latin typeface="+mn-lt"/>
                <a:ea typeface="+mn-ea"/>
              </a:defRPr>
            </a:lvl9pPr>
          </a:lstStyle>
          <a:p>
            <a:r>
              <a:rPr lang="en-US" kern="0" dirty="0" smtClean="0"/>
              <a:t>Voluntary options</a:t>
            </a:r>
          </a:p>
          <a:p>
            <a:pPr lvl="1"/>
            <a:r>
              <a:rPr lang="en-US" kern="0" dirty="0" smtClean="0"/>
              <a:t>GAAMPS (in development)</a:t>
            </a:r>
          </a:p>
          <a:p>
            <a:pPr lvl="1"/>
            <a:r>
              <a:rPr lang="en-US" kern="0" dirty="0" smtClean="0"/>
              <a:t>MEAP certification</a:t>
            </a:r>
          </a:p>
          <a:p>
            <a:pPr lvl="1"/>
            <a:r>
              <a:rPr lang="en-US" kern="0" dirty="0" smtClean="0"/>
              <a:t>USDA Organic (in development)</a:t>
            </a:r>
            <a:endParaRPr lang="en-US" kern="0" dirty="0"/>
          </a:p>
        </p:txBody>
      </p:sp>
      <p:sp>
        <p:nvSpPr>
          <p:cNvPr id="6" name="Title 1"/>
          <p:cNvSpPr>
            <a:spLocks noGrp="1"/>
          </p:cNvSpPr>
          <p:nvPr>
            <p:ph type="title"/>
          </p:nvPr>
        </p:nvSpPr>
        <p:spPr>
          <a:xfrm>
            <a:off x="685800" y="609600"/>
            <a:ext cx="7772400" cy="1143000"/>
          </a:xfrm>
        </p:spPr>
        <p:txBody>
          <a:bodyPr/>
          <a:lstStyle/>
          <a:p>
            <a:r>
              <a:rPr lang="en-US" dirty="0" smtClean="0"/>
              <a:t>Permit Considerations </a:t>
            </a:r>
            <a:endParaRPr lang="en-US" dirty="0"/>
          </a:p>
        </p:txBody>
      </p:sp>
    </p:spTree>
    <p:extLst>
      <p:ext uri="{BB962C8B-B14F-4D97-AF65-F5344CB8AC3E}">
        <p14:creationId xmlns:p14="http://schemas.microsoft.com/office/powerpoint/2010/main" val="420356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3"/>
          <a:stretch>
            <a:fillRect/>
          </a:stretch>
        </p:blipFill>
        <p:spPr>
          <a:xfrm>
            <a:off x="0" y="30480"/>
            <a:ext cx="9144000" cy="6389370"/>
          </a:xfrm>
          <a:prstGeom prst="rect">
            <a:avLst/>
          </a:prstGeom>
        </p:spPr>
      </p:pic>
    </p:spTree>
    <p:extLst>
      <p:ext uri="{BB962C8B-B14F-4D97-AF65-F5344CB8AC3E}">
        <p14:creationId xmlns:p14="http://schemas.microsoft.com/office/powerpoint/2010/main" val="29268059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dirty="0" smtClean="0"/>
              <a:t>Some Resources</a:t>
            </a:r>
            <a:endParaRPr lang="en-US" dirty="0"/>
          </a:p>
        </p:txBody>
      </p:sp>
      <p:sp>
        <p:nvSpPr>
          <p:cNvPr id="3" name="Content Placeholder 2"/>
          <p:cNvSpPr>
            <a:spLocks noGrp="1"/>
          </p:cNvSpPr>
          <p:nvPr>
            <p:ph sz="half" idx="1"/>
          </p:nvPr>
        </p:nvSpPr>
        <p:spPr>
          <a:xfrm>
            <a:off x="0" y="762000"/>
            <a:ext cx="9220200" cy="4114800"/>
          </a:xfrm>
        </p:spPr>
        <p:txBody>
          <a:bodyPr/>
          <a:lstStyle/>
          <a:p>
            <a:r>
              <a:rPr lang="en-US" sz="2500" dirty="0" smtClean="0"/>
              <a:t>Michigan Aquaculture Association – AIM Roadmap</a:t>
            </a:r>
            <a:br>
              <a:rPr lang="en-US" sz="2500" dirty="0" smtClean="0"/>
            </a:br>
            <a:r>
              <a:rPr lang="en-US" sz="2500" dirty="0" smtClean="0">
                <a:hlinkClick r:id="rId2"/>
              </a:rPr>
              <a:t>http://michiganaquaculture.org/</a:t>
            </a:r>
            <a:r>
              <a:rPr lang="en-US" sz="2500" dirty="0" smtClean="0"/>
              <a:t>   </a:t>
            </a:r>
          </a:p>
          <a:p>
            <a:r>
              <a:rPr lang="en-US" sz="2500" dirty="0" smtClean="0"/>
              <a:t>MDARD Aquaculture- </a:t>
            </a:r>
            <a:r>
              <a:rPr lang="en-US" sz="2500" dirty="0" smtClean="0">
                <a:hlinkClick r:id="rId3"/>
              </a:rPr>
              <a:t>http</a:t>
            </a:r>
            <a:r>
              <a:rPr lang="en-US" sz="2500" dirty="0">
                <a:hlinkClick r:id="rId3"/>
              </a:rPr>
              <a:t>://www.michigan.gov/mdard/0,4610,7-125-48096_48099_48140-345145--,</a:t>
            </a:r>
            <a:r>
              <a:rPr lang="en-US" sz="2500" dirty="0" smtClean="0">
                <a:hlinkClick r:id="rId3"/>
              </a:rPr>
              <a:t>00.html</a:t>
            </a:r>
            <a:r>
              <a:rPr lang="en-US" sz="2500" dirty="0" smtClean="0"/>
              <a:t> </a:t>
            </a:r>
          </a:p>
          <a:p>
            <a:r>
              <a:rPr lang="en-US" sz="2500" dirty="0" smtClean="0"/>
              <a:t>Wisconsin Aquaculture Association</a:t>
            </a:r>
            <a:br>
              <a:rPr lang="en-US" sz="2500" dirty="0" smtClean="0"/>
            </a:br>
            <a:r>
              <a:rPr lang="en-US" sz="2500" dirty="0"/>
              <a:t> </a:t>
            </a:r>
            <a:r>
              <a:rPr lang="en-US" sz="2500" dirty="0">
                <a:hlinkClick r:id="rId4"/>
              </a:rPr>
              <a:t>http://www.wisconsinaquaculture.com</a:t>
            </a:r>
            <a:r>
              <a:rPr lang="en-US" sz="2500" dirty="0" smtClean="0">
                <a:hlinkClick r:id="rId4"/>
              </a:rPr>
              <a:t>/</a:t>
            </a:r>
            <a:r>
              <a:rPr lang="en-US" sz="2500" dirty="0" smtClean="0"/>
              <a:t>  </a:t>
            </a:r>
          </a:p>
          <a:p>
            <a:r>
              <a:rPr lang="en-US" sz="2500" dirty="0" smtClean="0"/>
              <a:t>WI and Great Lakes Best </a:t>
            </a:r>
            <a:r>
              <a:rPr lang="en-US" sz="2500" dirty="0"/>
              <a:t>Management Practices</a:t>
            </a:r>
            <a:br>
              <a:rPr lang="en-US" sz="2500" dirty="0"/>
            </a:br>
            <a:r>
              <a:rPr lang="en-US" sz="2500" dirty="0">
                <a:hlinkClick r:id="rId5"/>
              </a:rPr>
              <a:t>https://</a:t>
            </a:r>
            <a:r>
              <a:rPr lang="en-US" sz="2500" dirty="0" smtClean="0">
                <a:hlinkClick r:id="rId5"/>
              </a:rPr>
              <a:t>aqua.wisc.edu/publications/PDFs/AquacultureBMP.pdf</a:t>
            </a:r>
            <a:r>
              <a:rPr lang="en-US" sz="2500" dirty="0" smtClean="0"/>
              <a:t> </a:t>
            </a:r>
          </a:p>
          <a:p>
            <a:r>
              <a:rPr lang="en-US" sz="2500" dirty="0"/>
              <a:t>North Central Regional Aquaculture Center - Chris Weeks</a:t>
            </a:r>
            <a:br>
              <a:rPr lang="en-US" sz="2500" dirty="0"/>
            </a:br>
            <a:r>
              <a:rPr lang="en-US" sz="2500" dirty="0">
                <a:hlinkClick r:id="rId6"/>
              </a:rPr>
              <a:t>http://www.ncrac.org</a:t>
            </a:r>
            <a:r>
              <a:rPr lang="en-US" sz="2500" dirty="0" smtClean="0">
                <a:hlinkClick r:id="rId6"/>
              </a:rPr>
              <a:t>/</a:t>
            </a:r>
            <a:r>
              <a:rPr lang="en-US" sz="2500" dirty="0" smtClean="0"/>
              <a:t>  </a:t>
            </a:r>
            <a:r>
              <a:rPr lang="en-US" sz="2500" dirty="0"/>
              <a:t>- Species Culture Manuals  </a:t>
            </a:r>
            <a:endParaRPr lang="en-US" sz="2500" dirty="0" smtClean="0"/>
          </a:p>
          <a:p>
            <a:r>
              <a:rPr lang="en-US" sz="2500" dirty="0" smtClean="0"/>
              <a:t>Michigan </a:t>
            </a:r>
            <a:r>
              <a:rPr lang="en-US" sz="2500" dirty="0"/>
              <a:t>Sea Grant – Ron Kinnunen, Elliot Nelson: </a:t>
            </a:r>
            <a:r>
              <a:rPr lang="en-US" sz="2500" dirty="0">
                <a:hlinkClick r:id="rId7"/>
              </a:rPr>
              <a:t>http://www.miseagrant.umich.edu</a:t>
            </a:r>
            <a:r>
              <a:rPr lang="en-US" sz="2500" dirty="0" smtClean="0">
                <a:hlinkClick r:id="rId7"/>
              </a:rPr>
              <a:t>/</a:t>
            </a:r>
            <a:r>
              <a:rPr lang="en-US" sz="2500" dirty="0" smtClean="0"/>
              <a:t>  </a:t>
            </a:r>
            <a:endParaRPr lang="en-US" sz="2500" dirty="0"/>
          </a:p>
          <a:p>
            <a:endParaRPr lang="en-US" sz="2500" dirty="0" smtClean="0"/>
          </a:p>
          <a:p>
            <a:endParaRPr lang="en-US" sz="2500" dirty="0" smtClean="0"/>
          </a:p>
          <a:p>
            <a:pPr marL="0" indent="0">
              <a:buNone/>
            </a:pPr>
            <a:r>
              <a:rPr lang="en-US" sz="2500" dirty="0"/>
              <a:t>	</a:t>
            </a:r>
          </a:p>
          <a:p>
            <a:endParaRPr lang="en-US" dirty="0"/>
          </a:p>
        </p:txBody>
      </p:sp>
    </p:spTree>
    <p:extLst>
      <p:ext uri="{BB962C8B-B14F-4D97-AF65-F5344CB8AC3E}">
        <p14:creationId xmlns:p14="http://schemas.microsoft.com/office/powerpoint/2010/main" val="18542451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smtClean="0"/>
              <a:t>Some Potential Grants and Loans</a:t>
            </a:r>
            <a:endParaRPr lang="en-US" dirty="0"/>
          </a:p>
        </p:txBody>
      </p:sp>
      <p:sp>
        <p:nvSpPr>
          <p:cNvPr id="3" name="Content Placeholder 2"/>
          <p:cNvSpPr>
            <a:spLocks noGrp="1"/>
          </p:cNvSpPr>
          <p:nvPr>
            <p:ph sz="half" idx="1"/>
          </p:nvPr>
        </p:nvSpPr>
        <p:spPr>
          <a:xfrm>
            <a:off x="0" y="1143000"/>
            <a:ext cx="9220200" cy="4648200"/>
          </a:xfrm>
        </p:spPr>
        <p:txBody>
          <a:bodyPr/>
          <a:lstStyle/>
          <a:p>
            <a:r>
              <a:rPr lang="en-US" sz="2200" dirty="0" smtClean="0"/>
              <a:t>USDA – National Institute of Food and Agriculture Grants</a:t>
            </a:r>
          </a:p>
          <a:p>
            <a:r>
              <a:rPr lang="en-US" sz="2200" dirty="0" smtClean="0"/>
              <a:t>NOAA Fisheries – Office of Aquaculture </a:t>
            </a:r>
          </a:p>
          <a:p>
            <a:r>
              <a:rPr lang="en-US" sz="2200" dirty="0"/>
              <a:t>SARE Grants - </a:t>
            </a:r>
            <a:r>
              <a:rPr lang="en-US" sz="2200" dirty="0">
                <a:hlinkClick r:id="rId2"/>
              </a:rPr>
              <a:t>http://</a:t>
            </a:r>
            <a:r>
              <a:rPr lang="en-US" sz="2200" dirty="0" smtClean="0">
                <a:hlinkClick r:id="rId2"/>
              </a:rPr>
              <a:t>www.sare.org/Grants</a:t>
            </a:r>
            <a:r>
              <a:rPr lang="en-US" sz="2200" dirty="0" smtClean="0"/>
              <a:t> </a:t>
            </a:r>
          </a:p>
          <a:p>
            <a:r>
              <a:rPr lang="en-US" sz="2200" dirty="0" smtClean="0"/>
              <a:t>MDARD List of </a:t>
            </a:r>
            <a:r>
              <a:rPr lang="en-US" sz="2200" dirty="0"/>
              <a:t>Financial Services </a:t>
            </a:r>
            <a:r>
              <a:rPr lang="en-US" sz="2200" dirty="0" smtClean="0">
                <a:hlinkClick r:id="rId3"/>
              </a:rPr>
              <a:t>http</a:t>
            </a:r>
            <a:r>
              <a:rPr lang="en-US" sz="2200" dirty="0">
                <a:hlinkClick r:id="rId3"/>
              </a:rPr>
              <a:t>://www.michigan.gov/documents/mdard/Financial_Assistance_Programs_-_</a:t>
            </a:r>
            <a:r>
              <a:rPr lang="en-US" sz="2200" dirty="0" smtClean="0">
                <a:hlinkClick r:id="rId3"/>
              </a:rPr>
              <a:t>JH_edits_356064_7.pdf</a:t>
            </a:r>
            <a:r>
              <a:rPr lang="en-US" sz="2200" dirty="0" smtClean="0"/>
              <a:t> </a:t>
            </a:r>
          </a:p>
          <a:p>
            <a:r>
              <a:rPr lang="en-US" sz="2200" dirty="0"/>
              <a:t>Marketing Guide - </a:t>
            </a:r>
            <a:r>
              <a:rPr lang="en-US" sz="2200" dirty="0">
                <a:hlinkClick r:id="rId4"/>
              </a:rPr>
              <a:t>http://</a:t>
            </a:r>
            <a:r>
              <a:rPr lang="en-US" sz="2200" dirty="0" smtClean="0">
                <a:hlinkClick r:id="rId4"/>
              </a:rPr>
              <a:t>www.michigan.gov/documents/mda/MDA_guide_335948_7.pdf</a:t>
            </a:r>
            <a:r>
              <a:rPr lang="en-US" sz="2200" dirty="0" smtClean="0"/>
              <a:t> </a:t>
            </a:r>
            <a:endParaRPr lang="en-US" sz="2200" dirty="0"/>
          </a:p>
        </p:txBody>
      </p:sp>
    </p:spTree>
    <p:extLst>
      <p:ext uri="{BB962C8B-B14F-4D97-AF65-F5344CB8AC3E}">
        <p14:creationId xmlns:p14="http://schemas.microsoft.com/office/powerpoint/2010/main" val="20736918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3581400"/>
            <a:ext cx="9144000" cy="1828800"/>
          </a:xfrm>
        </p:spPr>
        <p:txBody>
          <a:bodyPr/>
          <a:lstStyle/>
          <a:p>
            <a:pPr algn="ctr" eaLnBrk="1" hangingPunct="1">
              <a:buFont typeface="Wingdings" charset="0"/>
              <a:buNone/>
            </a:pPr>
            <a:r>
              <a:rPr lang="en-US" sz="3800" dirty="0" smtClean="0">
                <a:solidFill>
                  <a:schemeClr val="tx1"/>
                </a:solidFill>
                <a:latin typeface="Times New Roman"/>
                <a:cs typeface="Times New Roman"/>
              </a:rPr>
              <a:t>Elliot Nelson</a:t>
            </a:r>
          </a:p>
          <a:p>
            <a:pPr algn="ctr" eaLnBrk="1" hangingPunct="1">
              <a:buFont typeface="Wingdings" charset="0"/>
              <a:buNone/>
            </a:pPr>
            <a:r>
              <a:rPr lang="en-US" dirty="0" smtClean="0">
                <a:solidFill>
                  <a:schemeClr val="tx1"/>
                </a:solidFill>
                <a:latin typeface="Arial"/>
                <a:cs typeface="Arial"/>
                <a:hlinkClick r:id="rId4"/>
              </a:rPr>
              <a:t>elliotne@msu.edu</a:t>
            </a:r>
            <a:r>
              <a:rPr lang="en-US" dirty="0" smtClean="0">
                <a:solidFill>
                  <a:schemeClr val="tx1"/>
                </a:solidFill>
                <a:latin typeface="Arial"/>
                <a:cs typeface="Arial"/>
              </a:rPr>
              <a:t>, 906-322-0353    </a:t>
            </a:r>
            <a:endParaRPr lang="en-US" dirty="0">
              <a:solidFill>
                <a:schemeClr val="tx1"/>
              </a:solidFill>
              <a:latin typeface="Arial"/>
              <a:cs typeface="Arial"/>
            </a:endParaRPr>
          </a:p>
          <a:p>
            <a:pPr algn="ctr" eaLnBrk="1" hangingPunct="1">
              <a:buFont typeface="Wingdings" charset="0"/>
              <a:buNone/>
            </a:pPr>
            <a:r>
              <a:rPr lang="en-US" dirty="0" smtClean="0">
                <a:solidFill>
                  <a:schemeClr val="tx1"/>
                </a:solidFill>
                <a:latin typeface="Arial"/>
                <a:cs typeface="Arial"/>
                <a:hlinkClick r:id="rId5"/>
              </a:rPr>
              <a:t>www.miseagrant.umich.edu</a:t>
            </a:r>
            <a:endParaRPr lang="en-US" dirty="0" smtClean="0">
              <a:solidFill>
                <a:schemeClr val="tx1"/>
              </a:solidFill>
              <a:latin typeface="Arial"/>
              <a:cs typeface="Arial"/>
            </a:endParaRPr>
          </a:p>
          <a:p>
            <a:pPr algn="ctr" eaLnBrk="1" hangingPunct="1">
              <a:buFont typeface="Wingdings" charset="0"/>
              <a:buNone/>
            </a:pPr>
            <a:r>
              <a:rPr lang="en-US" dirty="0" smtClean="0">
                <a:solidFill>
                  <a:schemeClr val="tx1"/>
                </a:solidFill>
                <a:latin typeface="Arial"/>
                <a:cs typeface="Arial"/>
              </a:rPr>
              <a:t>www.</a:t>
            </a:r>
            <a:endParaRPr lang="en-US" dirty="0">
              <a:solidFill>
                <a:schemeClr val="tx1"/>
              </a:solidFill>
              <a:latin typeface="Arial"/>
              <a:cs typeface="Arial"/>
            </a:endParaRPr>
          </a:p>
        </p:txBody>
      </p:sp>
      <p:pic>
        <p:nvPicPr>
          <p:cNvPr id="2050" name="Picture 2" descr="Image result for msu extension logo whit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553200" y="6172200"/>
            <a:ext cx="1346971" cy="59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291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Michigan Lakes and Stream</a:t>
            </a:r>
            <a:endParaRPr lang="en-US" dirty="0"/>
          </a:p>
        </p:txBody>
      </p:sp>
      <p:sp>
        <p:nvSpPr>
          <p:cNvPr id="4" name="Content Placeholder 3"/>
          <p:cNvSpPr>
            <a:spLocks noGrp="1"/>
          </p:cNvSpPr>
          <p:nvPr>
            <p:ph idx="1"/>
          </p:nvPr>
        </p:nvSpPr>
        <p:spPr/>
        <p:txBody>
          <a:bodyPr/>
          <a:lstStyle/>
          <a:p>
            <a:r>
              <a:rPr lang="en-US" dirty="0" smtClean="0"/>
              <a:t>Michigan has 32,000 miles of rivers and streams</a:t>
            </a:r>
          </a:p>
          <a:p>
            <a:r>
              <a:rPr lang="en-US" dirty="0" smtClean="0"/>
              <a:t>Michigan has over 11,000 inland lakes and ponds</a:t>
            </a:r>
          </a:p>
          <a:p>
            <a:r>
              <a:rPr lang="en-US" dirty="0" smtClean="0"/>
              <a:t>Massive amount of water in underground aquifers, including many artesian wells </a:t>
            </a:r>
          </a:p>
          <a:p>
            <a:endParaRPr lang="en-US" dirty="0"/>
          </a:p>
        </p:txBody>
      </p:sp>
    </p:spTree>
    <p:extLst>
      <p:ext uri="{BB962C8B-B14F-4D97-AF65-F5344CB8AC3E}">
        <p14:creationId xmlns:p14="http://schemas.microsoft.com/office/powerpoint/2010/main" val="151039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57200"/>
            <a:ext cx="9143999" cy="1143000"/>
          </a:xfrm>
        </p:spPr>
        <p:txBody>
          <a:bodyPr/>
          <a:lstStyle/>
          <a:p>
            <a:r>
              <a:rPr lang="en-US" sz="3000" dirty="0" smtClean="0"/>
              <a:t>The Great Lakes are an Amazing Resource</a:t>
            </a:r>
            <a:br>
              <a:rPr lang="en-US" sz="3000" dirty="0" smtClean="0"/>
            </a:br>
            <a:r>
              <a:rPr lang="en-US" sz="3000" dirty="0" smtClean="0"/>
              <a:t>They make us a leader in many types of agriculture </a:t>
            </a:r>
            <a:endParaRPr lang="en-US" sz="3000" dirty="0"/>
          </a:p>
        </p:txBody>
      </p:sp>
      <p:pic>
        <p:nvPicPr>
          <p:cNvPr id="5" name="Picture 1"/>
          <p:cNvPicPr>
            <a:picLocks noChangeAspect="1"/>
          </p:cNvPicPr>
          <p:nvPr/>
        </p:nvPicPr>
        <p:blipFill rotWithShape="1">
          <a:blip r:embed="rId2" cstate="print">
            <a:extLst/>
          </a:blip>
          <a:srcRect l="7463" r="3834"/>
          <a:stretch/>
        </p:blipFill>
        <p:spPr bwMode="auto">
          <a:xfrm>
            <a:off x="2559977" y="1752600"/>
            <a:ext cx="4024043" cy="3034133"/>
          </a:xfrm>
          <a:prstGeom prst="rect">
            <a:avLst/>
          </a:prstGeom>
          <a:noFill/>
          <a:ln w="9525">
            <a:noFill/>
            <a:miter lim="800000"/>
            <a:headEnd/>
            <a:tailEnd/>
          </a:ln>
        </p:spPr>
      </p:pic>
      <p:sp>
        <p:nvSpPr>
          <p:cNvPr id="6" name="Title 3"/>
          <p:cNvSpPr txBox="1">
            <a:spLocks/>
          </p:cNvSpPr>
          <p:nvPr/>
        </p:nvSpPr>
        <p:spPr bwMode="auto">
          <a:xfrm>
            <a:off x="76200" y="4927588"/>
            <a:ext cx="9067799"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bg2">
                    <a:lumMod val="75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Tahoma" charset="0"/>
                <a:ea typeface="ＭＳ Ｐゴシック" charset="-128"/>
                <a:cs typeface="ＭＳ Ｐゴシック" charset="-128"/>
              </a:defRPr>
            </a:lvl9pPr>
          </a:lstStyle>
          <a:p>
            <a:r>
              <a:rPr lang="en-US" sz="2800" kern="0" dirty="0" smtClean="0"/>
              <a:t>Michigan produces over 300 agricultural commodities  Michigan has 9.9 million acres of </a:t>
            </a:r>
            <a:r>
              <a:rPr lang="en-US" sz="2800" kern="0" dirty="0" err="1" smtClean="0"/>
              <a:t>Agg</a:t>
            </a:r>
            <a:r>
              <a:rPr lang="en-US" sz="2800" kern="0" dirty="0" smtClean="0"/>
              <a:t> land</a:t>
            </a:r>
            <a:r>
              <a:rPr lang="en-US" kern="0" dirty="0" smtClean="0"/>
              <a:t> </a:t>
            </a:r>
            <a:endParaRPr lang="en-US" kern="0" dirty="0"/>
          </a:p>
        </p:txBody>
      </p:sp>
      <p:sp>
        <p:nvSpPr>
          <p:cNvPr id="2" name="Rectangle 1"/>
          <p:cNvSpPr/>
          <p:nvPr/>
        </p:nvSpPr>
        <p:spPr>
          <a:xfrm>
            <a:off x="221921" y="2514600"/>
            <a:ext cx="8700153" cy="1785104"/>
          </a:xfrm>
          <a:prstGeom prst="rect">
            <a:avLst/>
          </a:prstGeom>
          <a:noFill/>
        </p:spPr>
        <p:txBody>
          <a:bodyPr wrap="square" lIns="91440" tIns="45720" rIns="91440" bIns="45720">
            <a:spAutoFit/>
          </a:bodyPr>
          <a:lstStyle/>
          <a:p>
            <a:pPr algn="ctr"/>
            <a:r>
              <a:rPr lang="en-US" sz="5500" b="0" cap="none" spc="0" dirty="0" smtClean="0">
                <a:ln w="0"/>
                <a:solidFill>
                  <a:schemeClr val="tx2"/>
                </a:solidFill>
                <a:effectLst>
                  <a:outerShdw blurRad="38100" dist="25400" dir="5400000" algn="ctr" rotWithShape="0">
                    <a:srgbClr val="6E747A">
                      <a:alpha val="43000"/>
                    </a:srgbClr>
                  </a:outerShdw>
                </a:effectLst>
              </a:rPr>
              <a:t>Can we be a leader in  aquaculture too?</a:t>
            </a:r>
            <a:endParaRPr lang="en-US" sz="5500" b="0" cap="none" spc="0" dirty="0">
              <a:ln w="0"/>
              <a:solidFill>
                <a:schemeClr val="tx2"/>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3816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5"/>
  <p:tag name="TPOS" val="2"/>
</p:tagLst>
</file>

<file path=ppt/theme/theme1.xml><?xml version="1.0" encoding="utf-8"?>
<a:theme xmlns:a="http://schemas.openxmlformats.org/drawingml/2006/main" name="MSG-Presentation-template-2014">
  <a:themeElements>
    <a:clrScheme name="Blank Presentation 1">
      <a:dk1>
        <a:srgbClr val="010199"/>
      </a:dk1>
      <a:lt1>
        <a:srgbClr val="FFFFFF"/>
      </a:lt1>
      <a:dk2>
        <a:srgbClr val="A2B3DD"/>
      </a:dk2>
      <a:lt2>
        <a:srgbClr val="FFFFFF"/>
      </a:lt2>
      <a:accent1>
        <a:srgbClr val="33CCCC"/>
      </a:accent1>
      <a:accent2>
        <a:srgbClr val="00C600"/>
      </a:accent2>
      <a:accent3>
        <a:srgbClr val="CED6EB"/>
      </a:accent3>
      <a:accent4>
        <a:srgbClr val="DADADA"/>
      </a:accent4>
      <a:accent5>
        <a:srgbClr val="ADE2E2"/>
      </a:accent5>
      <a:accent6>
        <a:srgbClr val="00B300"/>
      </a:accent6>
      <a:hlink>
        <a:srgbClr val="FFCC00"/>
      </a:hlink>
      <a:folHlink>
        <a:srgbClr val="6699FF"/>
      </a:folHlink>
    </a:clrScheme>
    <a:fontScheme name="Blank Presentati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10199"/>
        </a:dk1>
        <a:lt1>
          <a:srgbClr val="FFFFFF"/>
        </a:lt1>
        <a:dk2>
          <a:srgbClr val="A2B3DD"/>
        </a:dk2>
        <a:lt2>
          <a:srgbClr val="FFFFFF"/>
        </a:lt2>
        <a:accent1>
          <a:srgbClr val="33CCCC"/>
        </a:accent1>
        <a:accent2>
          <a:srgbClr val="00C600"/>
        </a:accent2>
        <a:accent3>
          <a:srgbClr val="CED6E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lank Presentation 2">
        <a:dk1>
          <a:srgbClr val="000066"/>
        </a:dk1>
        <a:lt1>
          <a:srgbClr val="FFFFFF"/>
        </a:lt1>
        <a:dk2>
          <a:srgbClr val="A2B3DD"/>
        </a:dk2>
        <a:lt2>
          <a:srgbClr val="FFFFFF"/>
        </a:lt2>
        <a:accent1>
          <a:srgbClr val="6666FF"/>
        </a:accent1>
        <a:accent2>
          <a:srgbClr val="9999FF"/>
        </a:accent2>
        <a:accent3>
          <a:srgbClr val="CED6EB"/>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FF"/>
        </a:lt1>
        <a:dk2>
          <a:srgbClr val="A2B3DD"/>
        </a:dk2>
        <a:lt2>
          <a:srgbClr val="FFFFFF"/>
        </a:lt2>
        <a:accent1>
          <a:srgbClr val="FF6600"/>
        </a:accent1>
        <a:accent2>
          <a:srgbClr val="FFCC00"/>
        </a:accent2>
        <a:accent3>
          <a:srgbClr val="CED6EB"/>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Blank Presentation 4">
        <a:dk1>
          <a:srgbClr val="003366"/>
        </a:dk1>
        <a:lt1>
          <a:srgbClr val="FFFFFF"/>
        </a:lt1>
        <a:dk2>
          <a:srgbClr val="A2B3DD"/>
        </a:dk2>
        <a:lt2>
          <a:srgbClr val="FFFFFF"/>
        </a:lt2>
        <a:accent1>
          <a:srgbClr val="9966FF"/>
        </a:accent1>
        <a:accent2>
          <a:srgbClr val="00CC66"/>
        </a:accent2>
        <a:accent3>
          <a:srgbClr val="CED6EB"/>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81D58"/>
    </a:dk1>
    <a:lt1>
      <a:srgbClr val="FAFD00"/>
    </a:lt1>
    <a:dk2>
      <a:srgbClr val="00279F"/>
    </a:dk2>
    <a:lt2>
      <a:srgbClr val="FFFF00"/>
    </a:lt2>
    <a:accent1>
      <a:srgbClr val="FFFF00"/>
    </a:accent1>
    <a:accent2>
      <a:srgbClr val="EAEC5E"/>
    </a:accent2>
    <a:accent3>
      <a:srgbClr val="AAACCD"/>
    </a:accent3>
    <a:accent4>
      <a:srgbClr val="D6D800"/>
    </a:accent4>
    <a:accent5>
      <a:srgbClr val="FFFFAA"/>
    </a:accent5>
    <a:accent6>
      <a:srgbClr val="D4D654"/>
    </a:accent6>
    <a:hlink>
      <a:srgbClr val="00B7A5"/>
    </a:hlink>
    <a:folHlink>
      <a:srgbClr val="063DE8"/>
    </a:folHlink>
  </a:clrScheme>
  <a:fontScheme name="norm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81D58"/>
    </a:dk1>
    <a:lt1>
      <a:srgbClr val="FAFD00"/>
    </a:lt1>
    <a:dk2>
      <a:srgbClr val="00279F"/>
    </a:dk2>
    <a:lt2>
      <a:srgbClr val="FFFF00"/>
    </a:lt2>
    <a:accent1>
      <a:srgbClr val="FFFF00"/>
    </a:accent1>
    <a:accent2>
      <a:srgbClr val="EAEC5E"/>
    </a:accent2>
    <a:accent3>
      <a:srgbClr val="AAACCD"/>
    </a:accent3>
    <a:accent4>
      <a:srgbClr val="D6D800"/>
    </a:accent4>
    <a:accent5>
      <a:srgbClr val="FFFFAA"/>
    </a:accent5>
    <a:accent6>
      <a:srgbClr val="D4D654"/>
    </a:accent6>
    <a:hlink>
      <a:srgbClr val="00B7A5"/>
    </a:hlink>
    <a:folHlink>
      <a:srgbClr val="063DE8"/>
    </a:folHlink>
  </a:clrScheme>
  <a:fontScheme name="norm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Michigan-Sea-Grant-Presentation-rev-2015</Template>
  <TotalTime>2371</TotalTime>
  <Words>1814</Words>
  <Application>Microsoft Office PowerPoint</Application>
  <PresentationFormat>On-screen Show (4:3)</PresentationFormat>
  <Paragraphs>369</Paragraphs>
  <Slides>74</Slides>
  <Notes>26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ＭＳ Ｐゴシック</vt:lpstr>
      <vt:lpstr>Arial</vt:lpstr>
      <vt:lpstr>Arial Black</vt:lpstr>
      <vt:lpstr>Calibri</vt:lpstr>
      <vt:lpstr>Georgia</vt:lpstr>
      <vt:lpstr>Tahoma</vt:lpstr>
      <vt:lpstr>Times New Roman</vt:lpstr>
      <vt:lpstr>Verdana</vt:lpstr>
      <vt:lpstr>Wingdings</vt:lpstr>
      <vt:lpstr>MSG-Presentation-template-2014</vt:lpstr>
      <vt:lpstr>PowerPoint Presentation</vt:lpstr>
      <vt:lpstr>PowerPoint Presentation</vt:lpstr>
      <vt:lpstr>What is Sea Grant?</vt:lpstr>
      <vt:lpstr>Sea Grant Focus Areas</vt:lpstr>
      <vt:lpstr>PowerPoint Presentation</vt:lpstr>
      <vt:lpstr>Outline</vt:lpstr>
      <vt:lpstr>Spatial Extent</vt:lpstr>
      <vt:lpstr>Michigan Lakes and Stream</vt:lpstr>
      <vt:lpstr>The Great Lakes are an Amazing Resource They make us a leader in many types of agriculture </vt:lpstr>
      <vt:lpstr>So what is Aquaculture?</vt:lpstr>
      <vt:lpstr>Why does aquaculture matter?</vt:lpstr>
      <vt:lpstr>http://www.nmfs.noaa.gov/aquaculture/faqs/faq_aq_101.html</vt:lpstr>
      <vt:lpstr>Why does aquaculture matter?</vt:lpstr>
      <vt:lpstr>Changes in Culture Production</vt:lpstr>
      <vt:lpstr>Over 90% of Seafood eaten in Michigan is imported  </vt:lpstr>
      <vt:lpstr>Where will Seafood come from to meet the demand?</vt:lpstr>
      <vt:lpstr>Trends in Lake Huron</vt:lpstr>
      <vt:lpstr>Trends in Lake Michigan</vt:lpstr>
      <vt:lpstr>Trends in Lake Michigan</vt:lpstr>
      <vt:lpstr>PowerPoint Presentation</vt:lpstr>
      <vt:lpstr>Future Trends in Seafood Production</vt:lpstr>
      <vt:lpstr>Top 24 Species Produced Globally</vt:lpstr>
      <vt:lpstr>Top Seafood Products Consumed in  US</vt:lpstr>
      <vt:lpstr>Aquaculture in Michigan </vt:lpstr>
      <vt:lpstr>Michigan Aquaculture</vt:lpstr>
      <vt:lpstr>What are people raising in MI?</vt:lpstr>
      <vt:lpstr>Aquaculture Products in Michigan</vt:lpstr>
      <vt:lpstr>What to Grow?</vt:lpstr>
      <vt:lpstr>Aquaculture Species in MI </vt:lpstr>
      <vt:lpstr>Aquaculture Species in MI </vt:lpstr>
      <vt:lpstr>PowerPoint Presentation</vt:lpstr>
      <vt:lpstr>Aquaculture Species in MI </vt:lpstr>
      <vt:lpstr>Aquaculture Species in MI </vt:lpstr>
      <vt:lpstr>PowerPoint Presentation</vt:lpstr>
      <vt:lpstr>PowerPoint Presentation</vt:lpstr>
      <vt:lpstr>Aquaculture in Michigan</vt:lpstr>
      <vt:lpstr>Excited to become an aquaculturists yet?</vt:lpstr>
      <vt:lpstr>How to Grow Fish</vt:lpstr>
      <vt:lpstr>How to Grow Fish</vt:lpstr>
      <vt:lpstr>PowerPoint Presentation</vt:lpstr>
      <vt:lpstr>PowerPoint Presentation</vt:lpstr>
      <vt:lpstr>Currently Net-pen is not slated to happen in MI Waters</vt:lpstr>
      <vt:lpstr>Net-pen Aquaculture </vt:lpstr>
      <vt:lpstr>PowerPoint Presentation</vt:lpstr>
      <vt:lpstr>PowerPoint Presentation</vt:lpstr>
      <vt:lpstr>Flow Through Aquaculture </vt:lpstr>
      <vt:lpstr>Pond Culture</vt:lpstr>
      <vt:lpstr>PowerPoint Presentation</vt:lpstr>
      <vt:lpstr>Pond Aquaculture </vt:lpstr>
      <vt:lpstr>PowerPoint Presentation</vt:lpstr>
      <vt:lpstr>PowerPoint Presentation</vt:lpstr>
      <vt:lpstr>PowerPoint Presentation</vt:lpstr>
      <vt:lpstr>Aquaponics</vt:lpstr>
      <vt:lpstr>PowerPoint Presentation</vt:lpstr>
      <vt:lpstr>Flint Aquahome</vt:lpstr>
      <vt:lpstr>Recirculating Aquaculture </vt:lpstr>
      <vt:lpstr>Other Considerations</vt:lpstr>
      <vt:lpstr>What do you need to get started? </vt:lpstr>
      <vt:lpstr>What do you need to get started?</vt:lpstr>
      <vt:lpstr>PowerPoint Presentation</vt:lpstr>
      <vt:lpstr>PowerPoint Presentation</vt:lpstr>
      <vt:lpstr>A Business Plan</vt:lpstr>
      <vt:lpstr>Properly Site your Facility </vt:lpstr>
      <vt:lpstr>PowerPoint Presentation</vt:lpstr>
      <vt:lpstr>Regulations and Permits</vt:lpstr>
      <vt:lpstr>Michigan Aquaculture Development Act of 1996</vt:lpstr>
      <vt:lpstr>Permit Considerations</vt:lpstr>
      <vt:lpstr>Permit Considerations </vt:lpstr>
      <vt:lpstr>Permit Considerations </vt:lpstr>
      <vt:lpstr>Permit Considerations </vt:lpstr>
      <vt:lpstr>PowerPoint Presentation</vt:lpstr>
      <vt:lpstr>Some Resources</vt:lpstr>
      <vt:lpstr>Some Potential Grants and Loans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Elliot Nelson</dc:creator>
  <cp:lastModifiedBy>James Isleib</cp:lastModifiedBy>
  <cp:revision>81</cp:revision>
  <dcterms:created xsi:type="dcterms:W3CDTF">2016-06-02T12:01:36Z</dcterms:created>
  <dcterms:modified xsi:type="dcterms:W3CDTF">2017-04-14T12:52:16Z</dcterms:modified>
</cp:coreProperties>
</file>