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8" r:id="rId3"/>
    <p:sldId id="281" r:id="rId4"/>
    <p:sldId id="283" r:id="rId5"/>
    <p:sldId id="280" r:id="rId6"/>
    <p:sldId id="288" r:id="rId7"/>
    <p:sldId id="279" r:id="rId8"/>
    <p:sldId id="282" r:id="rId9"/>
    <p:sldId id="287" r:id="rId10"/>
    <p:sldId id="284" r:id="rId11"/>
    <p:sldId id="285" r:id="rId12"/>
    <p:sldId id="286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9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3A"/>
    <a:srgbClr val="064339"/>
    <a:srgbClr val="18453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5" autoAdjust="0"/>
    <p:restoredTop sz="87219" autoAdjust="0"/>
  </p:normalViewPr>
  <p:slideViewPr>
    <p:cSldViewPr snapToGrid="0" snapToObjects="1">
      <p:cViewPr varScale="1">
        <p:scale>
          <a:sx n="98" d="100"/>
          <a:sy n="98" d="100"/>
        </p:scale>
        <p:origin x="876" y="84"/>
      </p:cViewPr>
      <p:guideLst>
        <p:guide orient="horz" pos="1399"/>
        <p:guide pos="3456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r>
              <a:rPr lang="en-US" smtClean="0"/>
              <a:t>4/7/2015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1C0DF360-4244-46AB-BBF7-24B069B8E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61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r>
              <a:rPr lang="en-US" smtClean="0"/>
              <a:t>4/7/2015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A24439F8-CF61-4B69-B6E3-E4018DE8C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413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39F8-CF61-4B69-B6E3-E4018DE8C2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4/7/2015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8E927-BBD6-4C58-A75B-28D4D22F15C3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ED951B-0C8B-465F-8A0C-8B5A0277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7C64A-DDA1-41B4-91A0-83C795FE0CCF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5E9C-C0AF-4150-AE65-417F288C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8929"/>
          <a:stretch/>
        </p:blipFill>
        <p:spPr>
          <a:xfrm>
            <a:off x="2843349" y="6374586"/>
            <a:ext cx="3464979" cy="42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20322-F947-414B-89FA-2206EACD2C28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C1A54-AD2B-458C-9730-DA9F72092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9B430-4CAE-421A-B337-CE98CB9BDC85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01A84-9B58-422B-B77E-AB6DCB00C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34690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Medium" pitchFamily="50" charset="0"/>
                <a:cs typeface="Gotham Medium" pitchFamily="50" charset="0"/>
              </a:rPr>
              <a:t>tech.msu.edu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2E3F0D-2E1F-49AC-AF41-85EE62D71A6A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36445-D643-47E8-9F12-BB1EA0F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34690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Medium" pitchFamily="50" charset="0"/>
                <a:cs typeface="Gotham Medium" pitchFamily="50" charset="0"/>
              </a:rPr>
              <a:t>tech.msu.edu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arm.itservices.msu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msu.edu/" TargetMode="External"/><Relationship Id="rId2" Type="http://schemas.openxmlformats.org/officeDocument/2006/relationships/hyperlink" Target="mailto:itserve@m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ssecuritycontact.ais.msu.edu/arm_index.html" TargetMode="External"/><Relationship Id="rId2" Type="http://schemas.openxmlformats.org/officeDocument/2006/relationships/hyperlink" Target="https://earm.itservices.ms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ssecuritycontact.ais.msu.edu/ebs_arm_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685800" y="1494970"/>
            <a:ext cx="7772400" cy="9752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400" b="1" dirty="0" smtClean="0">
                <a:latin typeface="Gotham-Bold" pitchFamily="49" charset="0"/>
                <a:ea typeface="ＭＳ Ｐゴシック" pitchFamily="49" charset="-128"/>
              </a:rPr>
              <a:t>IT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917430"/>
            <a:ext cx="6400800" cy="59745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April 7,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599" y="2855271"/>
            <a:ext cx="708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Access Request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85" y="5295392"/>
            <a:ext cx="5077968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Employee to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new request forms for all access employee will need in their new position</a:t>
            </a:r>
          </a:p>
          <a:p>
            <a:pPr lvl="1"/>
            <a:r>
              <a:rPr lang="en-US" dirty="0" smtClean="0"/>
              <a:t>If needed, security contact may request a security report for employee previously in position to identify needed access</a:t>
            </a:r>
          </a:p>
          <a:p>
            <a:r>
              <a:rPr lang="en-US" dirty="0" smtClean="0"/>
              <a:t>Even if employee had access in previous position, as their previous department should submit a Delete User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Access Requests (</a:t>
            </a:r>
            <a:r>
              <a:rPr lang="en-US" dirty="0" err="1" smtClean="0"/>
              <a:t>eARM</a:t>
            </a:r>
            <a:r>
              <a:rPr lang="en-US" dirty="0" smtClean="0"/>
              <a:t>)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99935"/>
            <a:ext cx="5943600" cy="42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Services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Please contact us with any questions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Phone: 517-432-6200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itserve@msu.edu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Chat: Link </a:t>
            </a:r>
            <a:r>
              <a:rPr lang="en-US" sz="2800" dirty="0"/>
              <a:t>from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help.msu.edu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access request forms are used to grant access to different systems</a:t>
            </a:r>
          </a:p>
          <a:p>
            <a:r>
              <a:rPr lang="en-US" dirty="0" smtClean="0"/>
              <a:t>Some requests </a:t>
            </a:r>
            <a:r>
              <a:rPr lang="en-US" dirty="0"/>
              <a:t>are available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>
                <a:solidFill>
                  <a:srgbClr val="0C533A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C533A"/>
                </a:solidFill>
                <a:hlinkClick r:id="rId2"/>
              </a:rPr>
              <a:t>://earm.itservices.msu.edu</a:t>
            </a:r>
            <a:r>
              <a:rPr lang="en-US" dirty="0" smtClean="0">
                <a:solidFill>
                  <a:srgbClr val="0C533A"/>
                </a:solidFill>
                <a:hlinkClick r:id="rId2"/>
              </a:rPr>
              <a:t>/</a:t>
            </a:r>
            <a:endParaRPr lang="en-US" dirty="0" smtClean="0">
              <a:solidFill>
                <a:srgbClr val="0C533A"/>
              </a:solidFill>
            </a:endParaRPr>
          </a:p>
          <a:p>
            <a:r>
              <a:rPr lang="en-US" dirty="0" smtClean="0"/>
              <a:t>Others are PDFs available on either site below:</a:t>
            </a:r>
          </a:p>
          <a:p>
            <a:pPr lvl="1"/>
            <a:r>
              <a:rPr lang="en-US" sz="2200" dirty="0">
                <a:solidFill>
                  <a:srgbClr val="064339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rgbClr val="064339"/>
                </a:solidFill>
                <a:hlinkClick r:id="rId3"/>
              </a:rPr>
              <a:t>aissecuritycontact.ais.msu.edu/arm_index.html</a:t>
            </a:r>
            <a:endParaRPr lang="en-US" sz="2200" dirty="0" smtClean="0">
              <a:solidFill>
                <a:srgbClr val="064339"/>
              </a:solidFill>
            </a:endParaRPr>
          </a:p>
          <a:p>
            <a:pPr lvl="1"/>
            <a:r>
              <a:rPr lang="en-US" sz="2200" dirty="0" smtClean="0">
                <a:solidFill>
                  <a:srgbClr val="064339"/>
                </a:solidFill>
                <a:hlinkClick r:id="rId4"/>
              </a:rPr>
              <a:t>https</a:t>
            </a:r>
            <a:r>
              <a:rPr lang="en-US" sz="2200" dirty="0">
                <a:solidFill>
                  <a:srgbClr val="064339"/>
                </a:solidFill>
                <a:hlinkClick r:id="rId4"/>
              </a:rPr>
              <a:t>://</a:t>
            </a:r>
            <a:r>
              <a:rPr lang="en-US" sz="2200" dirty="0" smtClean="0">
                <a:solidFill>
                  <a:srgbClr val="064339"/>
                </a:solidFill>
                <a:hlinkClick r:id="rId4"/>
              </a:rPr>
              <a:t>aissecuritycontact.ais.msu.edu/ebs_arm_index.html</a:t>
            </a:r>
            <a:endParaRPr lang="en-US" sz="2200" dirty="0" smtClean="0">
              <a:solidFill>
                <a:srgbClr val="06433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HR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Unit Time Entry Specialist </a:t>
            </a:r>
            <a:r>
              <a:rPr lang="en-US" dirty="0" smtClean="0"/>
              <a:t>– Ability to enter time worked for specific organization</a:t>
            </a:r>
          </a:p>
          <a:p>
            <a:r>
              <a:rPr lang="en-US" b="1" dirty="0" smtClean="0"/>
              <a:t>Unit Time Administrator </a:t>
            </a:r>
            <a:r>
              <a:rPr lang="en-US" dirty="0" smtClean="0"/>
              <a:t>– Ability to enter and approve time worked for a specific organization</a:t>
            </a:r>
          </a:p>
          <a:p>
            <a:r>
              <a:rPr lang="en-US" b="1" dirty="0" smtClean="0"/>
              <a:t>Manager Self Service </a:t>
            </a:r>
            <a:r>
              <a:rPr lang="en-US" dirty="0" smtClean="0"/>
              <a:t>– Ability to approve time entered for employees reporting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HR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Unit Administrator </a:t>
            </a:r>
            <a:r>
              <a:rPr lang="en-US" sz="2600" dirty="0" smtClean="0"/>
              <a:t>– Ability to initiate forms (hire, reappointment, termination, cost distribution) for employee subgroup – not limited by organization</a:t>
            </a:r>
          </a:p>
          <a:p>
            <a:r>
              <a:rPr lang="en-US" sz="2600" b="1" dirty="0" smtClean="0"/>
              <a:t>HR Payroll Approver </a:t>
            </a:r>
            <a:r>
              <a:rPr lang="en-US" sz="2600" dirty="0" smtClean="0"/>
              <a:t>– Ability to approve forms submitted by Unit Administrator for specific employee subgroup, organization, and approval level</a:t>
            </a:r>
          </a:p>
          <a:p>
            <a:pPr lvl="1"/>
            <a:r>
              <a:rPr lang="en-US" sz="2000" dirty="0" smtClean="0"/>
              <a:t>Changes should be made using an export from the existing HR workflow table and the spreadsheet should be saved, so it can be provided to the access request processor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Finance (KFS)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Financial Document Preparer </a:t>
            </a:r>
            <a:r>
              <a:rPr lang="en-US" dirty="0" smtClean="0"/>
              <a:t>– Ability to create/view most document types.  Primary organization is specified, but role is not limited to organization</a:t>
            </a:r>
          </a:p>
          <a:p>
            <a:r>
              <a:rPr lang="en-US" b="1" dirty="0" smtClean="0"/>
              <a:t>Account Reviewer Level Two </a:t>
            </a:r>
            <a:r>
              <a:rPr lang="en-US" dirty="0" smtClean="0"/>
              <a:t>– Approval of disbursement vouchers over $25,000 for specific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Finance (KFS)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 Content Procurement Reviewer </a:t>
            </a:r>
            <a:r>
              <a:rPr lang="en-US" dirty="0" smtClean="0"/>
              <a:t>– Approval and completion of requisitions for specific organization</a:t>
            </a:r>
          </a:p>
          <a:p>
            <a:r>
              <a:rPr lang="en-US" b="1" dirty="0" smtClean="0"/>
              <a:t>Organization CAM Processor </a:t>
            </a:r>
            <a:r>
              <a:rPr lang="en-US" dirty="0" smtClean="0"/>
              <a:t>– Ability to initiate Asset documents to maintain capital assets for specific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Finance (KFS)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Finance System roles are assigned within the system itself including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Fiscal Officer</a:t>
            </a:r>
          </a:p>
          <a:p>
            <a:pPr lvl="1"/>
            <a:r>
              <a:rPr lang="en-US" sz="2000" dirty="0" smtClean="0"/>
              <a:t>Account Supervisor</a:t>
            </a:r>
          </a:p>
          <a:p>
            <a:pPr lvl="1"/>
            <a:r>
              <a:rPr lang="en-US" sz="2000" dirty="0" smtClean="0"/>
              <a:t>Account Manager</a:t>
            </a:r>
          </a:p>
          <a:p>
            <a:pPr lvl="1"/>
            <a:r>
              <a:rPr lang="en-US" sz="2000" dirty="0" smtClean="0"/>
              <a:t>Account Delegate</a:t>
            </a:r>
          </a:p>
          <a:p>
            <a:r>
              <a:rPr lang="en-US" dirty="0" smtClean="0"/>
              <a:t>Some of these roles require that the Financial Document Preparer role be granted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EBS Business Intelligence (BI)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HR and Finance roles include BI reports</a:t>
            </a:r>
          </a:p>
          <a:p>
            <a:pPr lvl="1"/>
            <a:r>
              <a:rPr lang="en-US" dirty="0" smtClean="0"/>
              <a:t>Check the ARM for notes about included reports</a:t>
            </a:r>
          </a:p>
          <a:p>
            <a:pPr lvl="1"/>
            <a:r>
              <a:rPr lang="en-US" dirty="0" smtClean="0"/>
              <a:t>Information is also included on the Role Description document on the ARM Index</a:t>
            </a:r>
          </a:p>
          <a:p>
            <a:r>
              <a:rPr lang="en-US" dirty="0" smtClean="0"/>
              <a:t>Some BI roles are not included in other EBS roles</a:t>
            </a:r>
          </a:p>
          <a:p>
            <a:pPr lvl="1"/>
            <a:r>
              <a:rPr lang="en-US" dirty="0" smtClean="0"/>
              <a:t>Administrator’s Assistant (AAR)</a:t>
            </a:r>
          </a:p>
          <a:p>
            <a:pPr lvl="1"/>
            <a:r>
              <a:rPr lang="en-US" dirty="0"/>
              <a:t>Persistence </a:t>
            </a:r>
            <a:r>
              <a:rPr lang="en-US" dirty="0" smtClean="0"/>
              <a:t>Attrition Graduation (PAG)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 Leaving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employee leaves a department, please submit a Delete User request (available on </a:t>
            </a:r>
            <a:r>
              <a:rPr lang="en-US" dirty="0" err="1" smtClean="0"/>
              <a:t>eARM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can indicate if they are leaving the University or just the department</a:t>
            </a:r>
          </a:p>
          <a:p>
            <a:r>
              <a:rPr lang="en-US" dirty="0" smtClean="0"/>
              <a:t>IT Services Support checks twenty systems to verify access has been removed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_Point_Wordmark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533A"/>
      </a:hlink>
      <a:folHlink>
        <a:srgbClr val="0C53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Power_Point_Wordmark</Template>
  <TotalTime>3430</TotalTime>
  <Words>487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Gotham Book</vt:lpstr>
      <vt:lpstr>Gotham Medium</vt:lpstr>
      <vt:lpstr>Gotham-Bold</vt:lpstr>
      <vt:lpstr>Wingdings</vt:lpstr>
      <vt:lpstr>Power_Point_Wordmark</vt:lpstr>
      <vt:lpstr>IT Services</vt:lpstr>
      <vt:lpstr>Access Requests</vt:lpstr>
      <vt:lpstr>EBS HR Access Requests</vt:lpstr>
      <vt:lpstr>EBS HR Access Requests</vt:lpstr>
      <vt:lpstr>EBS Finance (KFS) Access Requests</vt:lpstr>
      <vt:lpstr>EBS Finance (KFS) Access Requests</vt:lpstr>
      <vt:lpstr>EBS Finance (KFS) Access Requests</vt:lpstr>
      <vt:lpstr>EBS Business Intelligence (BI) System</vt:lpstr>
      <vt:lpstr>Employee Leaving Department</vt:lpstr>
      <vt:lpstr>New Employee to Department</vt:lpstr>
      <vt:lpstr>Electronic Access Requests (eARM) Demo</vt:lpstr>
      <vt:lpstr>IT Services Support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IT Exchange</dc:title>
  <dc:creator>ktball</dc:creator>
  <cp:lastModifiedBy>Knox, Corrine</cp:lastModifiedBy>
  <cp:revision>364</cp:revision>
  <cp:lastPrinted>2015-04-06T21:27:53Z</cp:lastPrinted>
  <dcterms:created xsi:type="dcterms:W3CDTF">2011-01-17T17:09:09Z</dcterms:created>
  <dcterms:modified xsi:type="dcterms:W3CDTF">2015-04-06T21:28:04Z</dcterms:modified>
</cp:coreProperties>
</file>