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5" r:id="rId2"/>
    <p:sldMasterId id="2147483718" r:id="rId3"/>
    <p:sldMasterId id="2147483720" r:id="rId4"/>
  </p:sldMasterIdLst>
  <p:notesMasterIdLst>
    <p:notesMasterId r:id="rId23"/>
  </p:notesMasterIdLst>
  <p:handoutMasterIdLst>
    <p:handoutMasterId r:id="rId24"/>
  </p:handoutMasterIdLst>
  <p:sldIdLst>
    <p:sldId id="305" r:id="rId5"/>
    <p:sldId id="303" r:id="rId6"/>
    <p:sldId id="304" r:id="rId7"/>
    <p:sldId id="283" r:id="rId8"/>
    <p:sldId id="281" r:id="rId9"/>
    <p:sldId id="293" r:id="rId10"/>
    <p:sldId id="279" r:id="rId11"/>
    <p:sldId id="302" r:id="rId12"/>
    <p:sldId id="282" r:id="rId13"/>
    <p:sldId id="306" r:id="rId14"/>
    <p:sldId id="284" r:id="rId15"/>
    <p:sldId id="294" r:id="rId16"/>
    <p:sldId id="297" r:id="rId17"/>
    <p:sldId id="298" r:id="rId18"/>
    <p:sldId id="299" r:id="rId19"/>
    <p:sldId id="307" r:id="rId20"/>
    <p:sldId id="300" r:id="rId21"/>
    <p:sldId id="301" r:id="rId22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FFFF66"/>
    <a:srgbClr val="0C533A"/>
    <a:srgbClr val="064339"/>
    <a:srgbClr val="00FF00"/>
    <a:srgbClr val="6BBD1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1" autoAdjust="0"/>
    <p:restoredTop sz="83594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40286-88B9-42AD-80A4-0F4B53328343}" type="doc">
      <dgm:prSet loTypeId="urn:microsoft.com/office/officeart/2005/8/layout/chart3" loCatId="relationship" qsTypeId="urn:microsoft.com/office/officeart/2005/8/quickstyle/simple2" qsCatId="simple" csTypeId="urn:microsoft.com/office/officeart/2005/8/colors/accent1_2" csCatId="accent1" phldr="1"/>
      <dgm:spPr/>
    </dgm:pt>
    <dgm:pt modelId="{847E17EE-F13D-4E9F-8CC6-625EF8D364F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Two-Factor Authentication</a:t>
          </a:r>
          <a:endParaRPr lang="en-US" dirty="0"/>
        </a:p>
      </dgm:t>
    </dgm:pt>
    <dgm:pt modelId="{B3B2D9C1-0600-4D7B-9E93-6DFD3A323734}" type="parTrans" cxnId="{76F7861D-DB48-4E47-BA73-A0822D2FD9F8}">
      <dgm:prSet/>
      <dgm:spPr/>
      <dgm:t>
        <a:bodyPr/>
        <a:lstStyle/>
        <a:p>
          <a:endParaRPr lang="en-US"/>
        </a:p>
      </dgm:t>
    </dgm:pt>
    <dgm:pt modelId="{CE2E46CE-6DD7-4D02-A27F-8893B32D56D2}" type="sibTrans" cxnId="{76F7861D-DB48-4E47-BA73-A0822D2FD9F8}">
      <dgm:prSet/>
      <dgm:spPr/>
      <dgm:t>
        <a:bodyPr/>
        <a:lstStyle/>
        <a:p>
          <a:endParaRPr lang="en-US"/>
        </a:p>
      </dgm:t>
    </dgm:pt>
    <dgm:pt modelId="{6E3F7AC9-0340-42E2-BD04-D2F639ADCC4A}">
      <dgm:prSet phldrT="[Text]"/>
      <dgm:spPr>
        <a:solidFill>
          <a:srgbClr val="0C533A"/>
        </a:solidFill>
      </dgm:spPr>
      <dgm:t>
        <a:bodyPr/>
        <a:lstStyle/>
        <a:p>
          <a:r>
            <a:rPr lang="en-US" dirty="0" smtClean="0"/>
            <a:t>Security Policy</a:t>
          </a:r>
          <a:endParaRPr lang="en-US" dirty="0"/>
        </a:p>
      </dgm:t>
    </dgm:pt>
    <dgm:pt modelId="{A2D89C93-D15A-4CE9-96DF-264237387628}" type="parTrans" cxnId="{11631E6F-3E6D-4D34-B0A5-1C4AFA143680}">
      <dgm:prSet/>
      <dgm:spPr/>
      <dgm:t>
        <a:bodyPr/>
        <a:lstStyle/>
        <a:p>
          <a:endParaRPr lang="en-US"/>
        </a:p>
      </dgm:t>
    </dgm:pt>
    <dgm:pt modelId="{55B02B3C-A182-40E5-863E-4C5C7B0677C2}" type="sibTrans" cxnId="{11631E6F-3E6D-4D34-B0A5-1C4AFA143680}">
      <dgm:prSet/>
      <dgm:spPr/>
      <dgm:t>
        <a:bodyPr/>
        <a:lstStyle/>
        <a:p>
          <a:endParaRPr lang="en-US"/>
        </a:p>
      </dgm:t>
    </dgm:pt>
    <dgm:pt modelId="{83063610-87A3-4935-AD5F-BC4D45DF1DBC}">
      <dgm:prSet phldrT="[Text]"/>
      <dgm:spPr>
        <a:solidFill>
          <a:srgbClr val="0C533A"/>
        </a:solidFill>
      </dgm:spPr>
      <dgm:t>
        <a:bodyPr/>
        <a:lstStyle/>
        <a:p>
          <a:r>
            <a:rPr lang="en-US" dirty="0" smtClean="0"/>
            <a:t>Vulnerability Management</a:t>
          </a:r>
          <a:endParaRPr lang="en-US" dirty="0"/>
        </a:p>
      </dgm:t>
    </dgm:pt>
    <dgm:pt modelId="{E736EC6F-6C0B-4BB4-8AC6-2DA9D54027B6}" type="parTrans" cxnId="{F6B4F260-514E-401F-8A70-CCD22B2C50AE}">
      <dgm:prSet/>
      <dgm:spPr/>
      <dgm:t>
        <a:bodyPr/>
        <a:lstStyle/>
        <a:p>
          <a:endParaRPr lang="en-US"/>
        </a:p>
      </dgm:t>
    </dgm:pt>
    <dgm:pt modelId="{2C15DC20-A39E-425C-B3D5-DF1BC3661E81}" type="sibTrans" cxnId="{F6B4F260-514E-401F-8A70-CCD22B2C50AE}">
      <dgm:prSet/>
      <dgm:spPr/>
      <dgm:t>
        <a:bodyPr/>
        <a:lstStyle/>
        <a:p>
          <a:endParaRPr lang="en-US"/>
        </a:p>
      </dgm:t>
    </dgm:pt>
    <dgm:pt modelId="{49D09C55-7F37-4002-8D1F-B0DF255502D9}">
      <dgm:prSet phldrT="[Text]"/>
      <dgm:spPr>
        <a:solidFill>
          <a:srgbClr val="0C533A"/>
        </a:solidFill>
      </dgm:spPr>
      <dgm:t>
        <a:bodyPr/>
        <a:lstStyle/>
        <a:p>
          <a:r>
            <a:rPr lang="en-US" dirty="0" smtClean="0"/>
            <a:t>Dedicated Incident Response</a:t>
          </a:r>
          <a:endParaRPr lang="en-US" dirty="0"/>
        </a:p>
      </dgm:t>
    </dgm:pt>
    <dgm:pt modelId="{97EE69A7-8BA7-4F8E-B7E4-F5F666228CCD}" type="parTrans" cxnId="{1C1F4A3A-D620-4B0C-BC0A-1BFB96383E99}">
      <dgm:prSet/>
      <dgm:spPr/>
      <dgm:t>
        <a:bodyPr/>
        <a:lstStyle/>
        <a:p>
          <a:endParaRPr lang="en-US"/>
        </a:p>
      </dgm:t>
    </dgm:pt>
    <dgm:pt modelId="{6B5C05E4-796A-4A5C-B831-FF4C41918B16}" type="sibTrans" cxnId="{1C1F4A3A-D620-4B0C-BC0A-1BFB96383E99}">
      <dgm:prSet/>
      <dgm:spPr/>
      <dgm:t>
        <a:bodyPr/>
        <a:lstStyle/>
        <a:p>
          <a:endParaRPr lang="en-US"/>
        </a:p>
      </dgm:t>
    </dgm:pt>
    <dgm:pt modelId="{19221391-4E6A-467F-9045-825BF02C8769}">
      <dgm:prSet phldrT="[Text]"/>
      <dgm:spPr>
        <a:solidFill>
          <a:srgbClr val="0C533A"/>
        </a:solidFill>
      </dgm:spPr>
      <dgm:t>
        <a:bodyPr/>
        <a:lstStyle/>
        <a:p>
          <a:r>
            <a:rPr lang="en-US" dirty="0" smtClean="0"/>
            <a:t>Security Awareness</a:t>
          </a:r>
          <a:endParaRPr lang="en-US" dirty="0"/>
        </a:p>
      </dgm:t>
    </dgm:pt>
    <dgm:pt modelId="{DC40C2F7-9628-4360-B617-EF0B1A931D17}" type="parTrans" cxnId="{8932335B-334C-4529-8A8B-3A428F48BCC5}">
      <dgm:prSet/>
      <dgm:spPr/>
      <dgm:t>
        <a:bodyPr/>
        <a:lstStyle/>
        <a:p>
          <a:endParaRPr lang="en-US"/>
        </a:p>
      </dgm:t>
    </dgm:pt>
    <dgm:pt modelId="{AB463116-07CE-441A-902A-015BB6C63DF9}" type="sibTrans" cxnId="{8932335B-334C-4529-8A8B-3A428F48BCC5}">
      <dgm:prSet/>
      <dgm:spPr/>
      <dgm:t>
        <a:bodyPr/>
        <a:lstStyle/>
        <a:p>
          <a:endParaRPr lang="en-US"/>
        </a:p>
      </dgm:t>
    </dgm:pt>
    <dgm:pt modelId="{C4271BE7-4000-42AA-A84C-255B8D0D3312}">
      <dgm:prSet phldrT="[Text]"/>
      <dgm:spPr>
        <a:solidFill>
          <a:srgbClr val="0C533A"/>
        </a:solidFill>
      </dgm:spPr>
      <dgm:t>
        <a:bodyPr/>
        <a:lstStyle/>
        <a:p>
          <a:r>
            <a:rPr lang="en-US" dirty="0" smtClean="0"/>
            <a:t>Security Incident and Event Management</a:t>
          </a:r>
          <a:endParaRPr lang="en-US" dirty="0"/>
        </a:p>
      </dgm:t>
    </dgm:pt>
    <dgm:pt modelId="{64907AA4-DFC4-4899-B2DE-5CFCC8950776}" type="parTrans" cxnId="{AAA74E65-A258-482D-8E64-DBA9BEED5813}">
      <dgm:prSet/>
      <dgm:spPr/>
      <dgm:t>
        <a:bodyPr/>
        <a:lstStyle/>
        <a:p>
          <a:endParaRPr lang="en-US"/>
        </a:p>
      </dgm:t>
    </dgm:pt>
    <dgm:pt modelId="{D4DF61B3-6850-4170-965F-D00E8F92645F}" type="sibTrans" cxnId="{AAA74E65-A258-482D-8E64-DBA9BEED5813}">
      <dgm:prSet/>
      <dgm:spPr/>
      <dgm:t>
        <a:bodyPr/>
        <a:lstStyle/>
        <a:p>
          <a:endParaRPr lang="en-US"/>
        </a:p>
      </dgm:t>
    </dgm:pt>
    <dgm:pt modelId="{B97B6EB5-DB43-41F4-955D-5772A2914C65}" type="pres">
      <dgm:prSet presAssocID="{1A940286-88B9-42AD-80A4-0F4B53328343}" presName="compositeShape" presStyleCnt="0">
        <dgm:presLayoutVars>
          <dgm:chMax val="7"/>
          <dgm:dir/>
          <dgm:resizeHandles val="exact"/>
        </dgm:presLayoutVars>
      </dgm:prSet>
      <dgm:spPr/>
    </dgm:pt>
    <dgm:pt modelId="{C3AB9B9A-D87A-422E-ACDD-59EF3500FE67}" type="pres">
      <dgm:prSet presAssocID="{1A940286-88B9-42AD-80A4-0F4B53328343}" presName="wedge1" presStyleLbl="node1" presStyleIdx="0" presStyleCnt="6"/>
      <dgm:spPr/>
      <dgm:t>
        <a:bodyPr/>
        <a:lstStyle/>
        <a:p>
          <a:endParaRPr lang="en-US"/>
        </a:p>
      </dgm:t>
    </dgm:pt>
    <dgm:pt modelId="{1D7B71B5-C0DF-4B34-9D9D-EE785D8DC9E5}" type="pres">
      <dgm:prSet presAssocID="{1A940286-88B9-42AD-80A4-0F4B5332834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6A285-C8C0-4FF7-BED9-AC2F28A359E6}" type="pres">
      <dgm:prSet presAssocID="{1A940286-88B9-42AD-80A4-0F4B53328343}" presName="wedge2" presStyleLbl="node1" presStyleIdx="1" presStyleCnt="6"/>
      <dgm:spPr/>
      <dgm:t>
        <a:bodyPr/>
        <a:lstStyle/>
        <a:p>
          <a:endParaRPr lang="en-US"/>
        </a:p>
      </dgm:t>
    </dgm:pt>
    <dgm:pt modelId="{82FA6D13-38ED-46D5-ACEE-33D2758ACB24}" type="pres">
      <dgm:prSet presAssocID="{1A940286-88B9-42AD-80A4-0F4B5332834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DD33-4937-47B7-A3CD-B2D1CCF4333C}" type="pres">
      <dgm:prSet presAssocID="{1A940286-88B9-42AD-80A4-0F4B53328343}" presName="wedge3" presStyleLbl="node1" presStyleIdx="2" presStyleCnt="6"/>
      <dgm:spPr/>
      <dgm:t>
        <a:bodyPr/>
        <a:lstStyle/>
        <a:p>
          <a:endParaRPr lang="en-US"/>
        </a:p>
      </dgm:t>
    </dgm:pt>
    <dgm:pt modelId="{B0F8F52D-8860-4388-9364-FC0DD080A0E0}" type="pres">
      <dgm:prSet presAssocID="{1A940286-88B9-42AD-80A4-0F4B5332834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63124-F452-4051-9A5A-C002B08F25F2}" type="pres">
      <dgm:prSet presAssocID="{1A940286-88B9-42AD-80A4-0F4B53328343}" presName="wedge4" presStyleLbl="node1" presStyleIdx="3" presStyleCnt="6"/>
      <dgm:spPr/>
      <dgm:t>
        <a:bodyPr/>
        <a:lstStyle/>
        <a:p>
          <a:endParaRPr lang="en-US"/>
        </a:p>
      </dgm:t>
    </dgm:pt>
    <dgm:pt modelId="{A8CC48CE-A759-4B8D-ACCF-269736ACD7E6}" type="pres">
      <dgm:prSet presAssocID="{1A940286-88B9-42AD-80A4-0F4B5332834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27FC9-91C3-4D71-9367-76911E7B0F54}" type="pres">
      <dgm:prSet presAssocID="{1A940286-88B9-42AD-80A4-0F4B53328343}" presName="wedge5" presStyleLbl="node1" presStyleIdx="4" presStyleCnt="6"/>
      <dgm:spPr/>
      <dgm:t>
        <a:bodyPr/>
        <a:lstStyle/>
        <a:p>
          <a:endParaRPr lang="en-US"/>
        </a:p>
      </dgm:t>
    </dgm:pt>
    <dgm:pt modelId="{8DA1B831-D4C2-4682-ADD2-82D86CF381FE}" type="pres">
      <dgm:prSet presAssocID="{1A940286-88B9-42AD-80A4-0F4B5332834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854C0-4AD5-449E-89C6-678199146BA8}" type="pres">
      <dgm:prSet presAssocID="{1A940286-88B9-42AD-80A4-0F4B53328343}" presName="wedge6" presStyleLbl="node1" presStyleIdx="5" presStyleCnt="6"/>
      <dgm:spPr/>
      <dgm:t>
        <a:bodyPr/>
        <a:lstStyle/>
        <a:p>
          <a:endParaRPr lang="en-US"/>
        </a:p>
      </dgm:t>
    </dgm:pt>
    <dgm:pt modelId="{3C04ABF2-369C-4D66-BBCF-1BF9A6B31276}" type="pres">
      <dgm:prSet presAssocID="{1A940286-88B9-42AD-80A4-0F4B5332834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53588-AD0A-4169-9E6A-06E7BC39D0C9}" type="presOf" srcId="{83063610-87A3-4935-AD5F-BC4D45DF1DBC}" destId="{3C04ABF2-369C-4D66-BBCF-1BF9A6B31276}" srcOrd="1" destOrd="0" presId="urn:microsoft.com/office/officeart/2005/8/layout/chart3"/>
    <dgm:cxn modelId="{A81E3DEB-079E-44B9-909A-E5F0395090D1}" type="presOf" srcId="{847E17EE-F13D-4E9F-8CC6-625EF8D364F2}" destId="{1D7B71B5-C0DF-4B34-9D9D-EE785D8DC9E5}" srcOrd="1" destOrd="0" presId="urn:microsoft.com/office/officeart/2005/8/layout/chart3"/>
    <dgm:cxn modelId="{EF74404F-4269-478B-BBE4-1E18CF3E1831}" type="presOf" srcId="{19221391-4E6A-467F-9045-825BF02C8769}" destId="{25363124-F452-4051-9A5A-C002B08F25F2}" srcOrd="0" destOrd="0" presId="urn:microsoft.com/office/officeart/2005/8/layout/chart3"/>
    <dgm:cxn modelId="{11631E6F-3E6D-4D34-B0A5-1C4AFA143680}" srcId="{1A940286-88B9-42AD-80A4-0F4B53328343}" destId="{6E3F7AC9-0340-42E2-BD04-D2F639ADCC4A}" srcOrd="1" destOrd="0" parTransId="{A2D89C93-D15A-4CE9-96DF-264237387628}" sibTransId="{55B02B3C-A182-40E5-863E-4C5C7B0677C2}"/>
    <dgm:cxn modelId="{6F2DF93C-6668-40B9-A04F-265167552353}" type="presOf" srcId="{1A940286-88B9-42AD-80A4-0F4B53328343}" destId="{B97B6EB5-DB43-41F4-955D-5772A2914C65}" srcOrd="0" destOrd="0" presId="urn:microsoft.com/office/officeart/2005/8/layout/chart3"/>
    <dgm:cxn modelId="{F2AD9913-C9F6-4BDC-B298-E6E62E607D77}" type="presOf" srcId="{6E3F7AC9-0340-42E2-BD04-D2F639ADCC4A}" destId="{82FA6D13-38ED-46D5-ACEE-33D2758ACB24}" srcOrd="1" destOrd="0" presId="urn:microsoft.com/office/officeart/2005/8/layout/chart3"/>
    <dgm:cxn modelId="{C74E5128-DB55-4C9C-BA7B-BB50BEA01282}" type="presOf" srcId="{49D09C55-7F37-4002-8D1F-B0DF255502D9}" destId="{B0F8F52D-8860-4388-9364-FC0DD080A0E0}" srcOrd="1" destOrd="0" presId="urn:microsoft.com/office/officeart/2005/8/layout/chart3"/>
    <dgm:cxn modelId="{BAD8EA23-8AD5-46F1-81D4-615832384CCB}" type="presOf" srcId="{847E17EE-F13D-4E9F-8CC6-625EF8D364F2}" destId="{C3AB9B9A-D87A-422E-ACDD-59EF3500FE67}" srcOrd="0" destOrd="0" presId="urn:microsoft.com/office/officeart/2005/8/layout/chart3"/>
    <dgm:cxn modelId="{76F7861D-DB48-4E47-BA73-A0822D2FD9F8}" srcId="{1A940286-88B9-42AD-80A4-0F4B53328343}" destId="{847E17EE-F13D-4E9F-8CC6-625EF8D364F2}" srcOrd="0" destOrd="0" parTransId="{B3B2D9C1-0600-4D7B-9E93-6DFD3A323734}" sibTransId="{CE2E46CE-6DD7-4D02-A27F-8893B32D56D2}"/>
    <dgm:cxn modelId="{0F978BF7-1DA4-4097-9762-D3F6D700BA8E}" type="presOf" srcId="{83063610-87A3-4935-AD5F-BC4D45DF1DBC}" destId="{3B0854C0-4AD5-449E-89C6-678199146BA8}" srcOrd="0" destOrd="0" presId="urn:microsoft.com/office/officeart/2005/8/layout/chart3"/>
    <dgm:cxn modelId="{1C1F4A3A-D620-4B0C-BC0A-1BFB96383E99}" srcId="{1A940286-88B9-42AD-80A4-0F4B53328343}" destId="{49D09C55-7F37-4002-8D1F-B0DF255502D9}" srcOrd="2" destOrd="0" parTransId="{97EE69A7-8BA7-4F8E-B7E4-F5F666228CCD}" sibTransId="{6B5C05E4-796A-4A5C-B831-FF4C41918B16}"/>
    <dgm:cxn modelId="{7B787CDA-54C8-4E4A-AFDD-6B4077701CBE}" type="presOf" srcId="{49D09C55-7F37-4002-8D1F-B0DF255502D9}" destId="{9BB1DD33-4937-47B7-A3CD-B2D1CCF4333C}" srcOrd="0" destOrd="0" presId="urn:microsoft.com/office/officeart/2005/8/layout/chart3"/>
    <dgm:cxn modelId="{AAA74E65-A258-482D-8E64-DBA9BEED5813}" srcId="{1A940286-88B9-42AD-80A4-0F4B53328343}" destId="{C4271BE7-4000-42AA-A84C-255B8D0D3312}" srcOrd="4" destOrd="0" parTransId="{64907AA4-DFC4-4899-B2DE-5CFCC8950776}" sibTransId="{D4DF61B3-6850-4170-965F-D00E8F92645F}"/>
    <dgm:cxn modelId="{76C826F8-76E5-46C0-9B5A-7E09532BD17D}" type="presOf" srcId="{C4271BE7-4000-42AA-A84C-255B8D0D3312}" destId="{8DA1B831-D4C2-4682-ADD2-82D86CF381FE}" srcOrd="1" destOrd="0" presId="urn:microsoft.com/office/officeart/2005/8/layout/chart3"/>
    <dgm:cxn modelId="{D28BC657-ADA5-4E07-9584-547A03437D82}" type="presOf" srcId="{19221391-4E6A-467F-9045-825BF02C8769}" destId="{A8CC48CE-A759-4B8D-ACCF-269736ACD7E6}" srcOrd="1" destOrd="0" presId="urn:microsoft.com/office/officeart/2005/8/layout/chart3"/>
    <dgm:cxn modelId="{A505BA9F-3696-4B93-A784-5AB16DBEDBC1}" type="presOf" srcId="{C4271BE7-4000-42AA-A84C-255B8D0D3312}" destId="{2CA27FC9-91C3-4D71-9367-76911E7B0F54}" srcOrd="0" destOrd="0" presId="urn:microsoft.com/office/officeart/2005/8/layout/chart3"/>
    <dgm:cxn modelId="{878D9F35-C44F-4F68-9909-6075209B0580}" type="presOf" srcId="{6E3F7AC9-0340-42E2-BD04-D2F639ADCC4A}" destId="{B426A285-C8C0-4FF7-BED9-AC2F28A359E6}" srcOrd="0" destOrd="0" presId="urn:microsoft.com/office/officeart/2005/8/layout/chart3"/>
    <dgm:cxn modelId="{8932335B-334C-4529-8A8B-3A428F48BCC5}" srcId="{1A940286-88B9-42AD-80A4-0F4B53328343}" destId="{19221391-4E6A-467F-9045-825BF02C8769}" srcOrd="3" destOrd="0" parTransId="{DC40C2F7-9628-4360-B617-EF0B1A931D17}" sibTransId="{AB463116-07CE-441A-902A-015BB6C63DF9}"/>
    <dgm:cxn modelId="{F6B4F260-514E-401F-8A70-CCD22B2C50AE}" srcId="{1A940286-88B9-42AD-80A4-0F4B53328343}" destId="{83063610-87A3-4935-AD5F-BC4D45DF1DBC}" srcOrd="5" destOrd="0" parTransId="{E736EC6F-6C0B-4BB4-8AC6-2DA9D54027B6}" sibTransId="{2C15DC20-A39E-425C-B3D5-DF1BC3661E81}"/>
    <dgm:cxn modelId="{CD2167F9-9D5B-4120-90CD-E50CAD91EE3F}" type="presParOf" srcId="{B97B6EB5-DB43-41F4-955D-5772A2914C65}" destId="{C3AB9B9A-D87A-422E-ACDD-59EF3500FE67}" srcOrd="0" destOrd="0" presId="urn:microsoft.com/office/officeart/2005/8/layout/chart3"/>
    <dgm:cxn modelId="{D2F5AA13-A9B2-4F65-A6A8-C36AAEB8971A}" type="presParOf" srcId="{B97B6EB5-DB43-41F4-955D-5772A2914C65}" destId="{1D7B71B5-C0DF-4B34-9D9D-EE785D8DC9E5}" srcOrd="1" destOrd="0" presId="urn:microsoft.com/office/officeart/2005/8/layout/chart3"/>
    <dgm:cxn modelId="{AFA29C9A-C6E0-4724-9CEE-456BEEB15905}" type="presParOf" srcId="{B97B6EB5-DB43-41F4-955D-5772A2914C65}" destId="{B426A285-C8C0-4FF7-BED9-AC2F28A359E6}" srcOrd="2" destOrd="0" presId="urn:microsoft.com/office/officeart/2005/8/layout/chart3"/>
    <dgm:cxn modelId="{9279287A-7855-446D-B2C6-8EEEF2D06524}" type="presParOf" srcId="{B97B6EB5-DB43-41F4-955D-5772A2914C65}" destId="{82FA6D13-38ED-46D5-ACEE-33D2758ACB24}" srcOrd="3" destOrd="0" presId="urn:microsoft.com/office/officeart/2005/8/layout/chart3"/>
    <dgm:cxn modelId="{F98FFA1C-38CF-4A0C-A1D7-B783F77EB403}" type="presParOf" srcId="{B97B6EB5-DB43-41F4-955D-5772A2914C65}" destId="{9BB1DD33-4937-47B7-A3CD-B2D1CCF4333C}" srcOrd="4" destOrd="0" presId="urn:microsoft.com/office/officeart/2005/8/layout/chart3"/>
    <dgm:cxn modelId="{1108C4EF-6F56-471C-8CA3-B48785C98912}" type="presParOf" srcId="{B97B6EB5-DB43-41F4-955D-5772A2914C65}" destId="{B0F8F52D-8860-4388-9364-FC0DD080A0E0}" srcOrd="5" destOrd="0" presId="urn:microsoft.com/office/officeart/2005/8/layout/chart3"/>
    <dgm:cxn modelId="{F4BC6B3F-A8BB-46FF-BB6D-9834F69172DE}" type="presParOf" srcId="{B97B6EB5-DB43-41F4-955D-5772A2914C65}" destId="{25363124-F452-4051-9A5A-C002B08F25F2}" srcOrd="6" destOrd="0" presId="urn:microsoft.com/office/officeart/2005/8/layout/chart3"/>
    <dgm:cxn modelId="{C618A971-145D-4E41-A234-9B73E4D700AA}" type="presParOf" srcId="{B97B6EB5-DB43-41F4-955D-5772A2914C65}" destId="{A8CC48CE-A759-4B8D-ACCF-269736ACD7E6}" srcOrd="7" destOrd="0" presId="urn:microsoft.com/office/officeart/2005/8/layout/chart3"/>
    <dgm:cxn modelId="{269B3851-0078-41BC-A1A9-8A779D0414B1}" type="presParOf" srcId="{B97B6EB5-DB43-41F4-955D-5772A2914C65}" destId="{2CA27FC9-91C3-4D71-9367-76911E7B0F54}" srcOrd="8" destOrd="0" presId="urn:microsoft.com/office/officeart/2005/8/layout/chart3"/>
    <dgm:cxn modelId="{5BF648BD-34B3-4366-A5CB-B803FF7E20A9}" type="presParOf" srcId="{B97B6EB5-DB43-41F4-955D-5772A2914C65}" destId="{8DA1B831-D4C2-4682-ADD2-82D86CF381FE}" srcOrd="9" destOrd="0" presId="urn:microsoft.com/office/officeart/2005/8/layout/chart3"/>
    <dgm:cxn modelId="{09CC64EF-CAA4-4A19-B4A5-140A977A56F8}" type="presParOf" srcId="{B97B6EB5-DB43-41F4-955D-5772A2914C65}" destId="{3B0854C0-4AD5-449E-89C6-678199146BA8}" srcOrd="10" destOrd="0" presId="urn:microsoft.com/office/officeart/2005/8/layout/chart3"/>
    <dgm:cxn modelId="{C40C2346-A70E-4943-B05B-220C27E2D741}" type="presParOf" srcId="{B97B6EB5-DB43-41F4-955D-5772A2914C65}" destId="{3C04ABF2-369C-4D66-BBCF-1BF9A6B3127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9" cy="461963"/>
          </a:xfrm>
          <a:prstGeom prst="rect">
            <a:avLst/>
          </a:prstGeom>
        </p:spPr>
        <p:txBody>
          <a:bodyPr vert="horz" lIns="91048" tIns="45524" rIns="91048" bIns="455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2"/>
            <a:ext cx="3012329" cy="461963"/>
          </a:xfrm>
          <a:prstGeom prst="rect">
            <a:avLst/>
          </a:prstGeom>
        </p:spPr>
        <p:txBody>
          <a:bodyPr vert="horz" lIns="91048" tIns="45524" rIns="91048" bIns="45524" rtlCol="0"/>
          <a:lstStyle>
            <a:lvl1pPr algn="r">
              <a:defRPr sz="1200"/>
            </a:lvl1pPr>
          </a:lstStyle>
          <a:p>
            <a:fld id="{203E556D-5111-403D-A59A-74ED7EFED9B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7"/>
            <a:ext cx="3012329" cy="461963"/>
          </a:xfrm>
          <a:prstGeom prst="rect">
            <a:avLst/>
          </a:prstGeom>
        </p:spPr>
        <p:txBody>
          <a:bodyPr vert="horz" lIns="91048" tIns="45524" rIns="91048" bIns="455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527"/>
            <a:ext cx="3012329" cy="461963"/>
          </a:xfrm>
          <a:prstGeom prst="rect">
            <a:avLst/>
          </a:prstGeom>
        </p:spPr>
        <p:txBody>
          <a:bodyPr vert="horz" lIns="91048" tIns="45524" rIns="91048" bIns="45524" rtlCol="0" anchor="b"/>
          <a:lstStyle>
            <a:lvl1pPr algn="r">
              <a:defRPr sz="1200"/>
            </a:lvl1pPr>
          </a:lstStyle>
          <a:p>
            <a:fld id="{B22172D3-1C7F-451A-88C2-DDEC582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1699" cy="461804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r">
              <a:defRPr sz="1200"/>
            </a:lvl1pPr>
          </a:lstStyle>
          <a:p>
            <a:fld id="{352E5BEB-817D-49FA-A023-CBD6D4F147EE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7" tIns="46389" rIns="92777" bIns="463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777" tIns="46389" rIns="92777" bIns="463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11699" cy="461804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r">
              <a:defRPr sz="1200"/>
            </a:lvl1pPr>
          </a:lstStyle>
          <a:p>
            <a:fld id="{EA0BD471-4E92-4037-946A-9882116B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D471-4E92-4037-946A-9882116BF8F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9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– What we would like to achieve</a:t>
            </a:r>
          </a:p>
          <a:p>
            <a:endParaRPr lang="en-US" dirty="0" smtClean="0"/>
          </a:p>
          <a:p>
            <a:r>
              <a:rPr lang="en-US" dirty="0" smtClean="0"/>
              <a:t>Acceptable</a:t>
            </a:r>
            <a:r>
              <a:rPr lang="en-US" baseline="0" dirty="0" smtClean="0"/>
              <a:t> Level – </a:t>
            </a:r>
          </a:p>
          <a:p>
            <a:r>
              <a:rPr lang="en-US" baseline="0" dirty="0" smtClean="0"/>
              <a:t>We aren’t building Fort Knox (pic)</a:t>
            </a:r>
          </a:p>
          <a:p>
            <a:r>
              <a:rPr lang="en-US" baseline="0" dirty="0" smtClean="0"/>
              <a:t>Not implement myself out of a job.</a:t>
            </a:r>
          </a:p>
          <a:p>
            <a:r>
              <a:rPr lang="en-US" baseline="0" dirty="0" smtClean="0"/>
              <a:t>Implement enough security controls to reach an acceptable level, doesn't have to be 0 risk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Effective – bold goal, be service oriented</a:t>
            </a:r>
          </a:p>
          <a:p>
            <a:r>
              <a:rPr lang="en-US" baseline="0" dirty="0" smtClean="0"/>
              <a:t>Security is an IT function</a:t>
            </a:r>
          </a:p>
          <a:p>
            <a:r>
              <a:rPr lang="en-US" baseline="0" dirty="0" smtClean="0"/>
              <a:t>Not there to police, but to partner and collaborate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Enable - </a:t>
            </a:r>
            <a:r>
              <a:rPr lang="en-US" dirty="0" smtClean="0"/>
              <a:t>Support</a:t>
            </a:r>
            <a:r>
              <a:rPr lang="en-US" baseline="0" dirty="0" smtClean="0"/>
              <a:t> Bolder by Design Initiative</a:t>
            </a:r>
            <a:endParaRPr lang="en-US" dirty="0" smtClean="0"/>
          </a:p>
          <a:p>
            <a:r>
              <a:rPr lang="en-US" baseline="0" dirty="0" smtClean="0"/>
              <a:t>Not a roadblock</a:t>
            </a:r>
          </a:p>
          <a:p>
            <a:r>
              <a:rPr lang="en-US" baseline="0" dirty="0" smtClean="0"/>
              <a:t>People seek me out for advice/guidance – not afraid to have me involved in fear of slowing projects down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Business within a business – everyone is our customer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D471-4E92-4037-946A-9882116BF8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D471-4E92-4037-946A-9882116BF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D471-4E92-4037-946A-9882116BF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" y="33963"/>
            <a:ext cx="8965572" cy="6137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C533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68" y="965200"/>
            <a:ext cx="8809464" cy="5435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U web type trea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565900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9566"/>
            <a:ext cx="7772400" cy="21023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8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" y="33963"/>
            <a:ext cx="8965572" cy="6137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C53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68" y="965200"/>
            <a:ext cx="8809464" cy="5435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" y="33963"/>
            <a:ext cx="8965572" cy="6137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C533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68" y="965200"/>
            <a:ext cx="8809464" cy="5435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" y="33963"/>
            <a:ext cx="8965572" cy="6137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C533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68" y="965200"/>
            <a:ext cx="8809464" cy="5435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MSU web type treat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565900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0350"/>
            <a:ext cx="300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Information Security Confidential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b="1" kern="1200">
          <a:solidFill>
            <a:srgbClr val="6BBD1B"/>
          </a:solidFill>
          <a:latin typeface="+mj-lt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552450" y="2720975"/>
            <a:ext cx="80375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pic>
        <p:nvPicPr>
          <p:cNvPr id="1027" name="Picture 4" descr="MSU SW type treat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31800"/>
            <a:ext cx="37433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SU web type treatm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565900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0" y="6610350"/>
            <a:ext cx="300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Information Security Confidential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algn="ctr" defTabSz="457200" rtl="0" eaLnBrk="1" fontAlgn="base" hangingPunct="1">
        <a:spcBef>
          <a:spcPct val="20000"/>
        </a:spcBef>
        <a:spcAft>
          <a:spcPct val="0"/>
        </a:spcAft>
        <a:defRPr sz="4000" b="1" kern="1200">
          <a:solidFill>
            <a:srgbClr val="06433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MSU web type treat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565900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b="1" kern="1200">
          <a:solidFill>
            <a:srgbClr val="6BBD1B"/>
          </a:solidFill>
          <a:latin typeface="+mj-lt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MSU web type treat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565900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b="1" kern="1200">
          <a:solidFill>
            <a:srgbClr val="6BBD1B"/>
          </a:solidFill>
          <a:latin typeface="+mj-lt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6BBD1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tiff"/><Relationship Id="rId3" Type="http://schemas.openxmlformats.org/officeDocument/2006/relationships/image" Target="../media/image7.tiff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tiff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20" Type="http://schemas.openxmlformats.org/officeDocument/2006/relationships/image" Target="../media/image24.jpg"/><Relationship Id="rId29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tiff"/><Relationship Id="rId32" Type="http://schemas.openxmlformats.org/officeDocument/2006/relationships/image" Target="../media/image36.tiff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tiff"/><Relationship Id="rId10" Type="http://schemas.openxmlformats.org/officeDocument/2006/relationships/image" Target="../media/image14.tiff"/><Relationship Id="rId19" Type="http://schemas.openxmlformats.org/officeDocument/2006/relationships/image" Target="../media/image23.jpg"/><Relationship Id="rId31" Type="http://schemas.openxmlformats.org/officeDocument/2006/relationships/image" Target="../media/image35.tiff"/><Relationship Id="rId4" Type="http://schemas.openxmlformats.org/officeDocument/2006/relationships/image" Target="../media/image8.png"/><Relationship Id="rId9" Type="http://schemas.openxmlformats.org/officeDocument/2006/relationships/image" Target="../media/image13.tiff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tiff"/><Relationship Id="rId30" Type="http://schemas.openxmlformats.org/officeDocument/2006/relationships/image" Target="../media/image3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91064"/>
            <a:ext cx="7772400" cy="130196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Two-Factor Authentication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Solution Overview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41403"/>
            <a:ext cx="7772400" cy="16488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Shawn Fulton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January 15th, 2015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1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Strategy at MSU</a:t>
            </a:r>
            <a:endParaRPr lang="en-US" sz="24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Factor </a:t>
            </a:r>
            <a:r>
              <a:rPr lang="en-US" dirty="0" smtClean="0"/>
              <a:t>will be </a:t>
            </a:r>
            <a:r>
              <a:rPr lang="en-US" dirty="0" err="1"/>
              <a:t>a“soft</a:t>
            </a:r>
            <a:r>
              <a:rPr lang="en-US" dirty="0"/>
              <a:t>” </a:t>
            </a:r>
            <a:r>
              <a:rPr lang="en-US" dirty="0" smtClean="0"/>
              <a:t>Token</a:t>
            </a:r>
            <a:endParaRPr lang="en-US" dirty="0"/>
          </a:p>
          <a:p>
            <a:r>
              <a:rPr lang="en-US" dirty="0"/>
              <a:t>Identify an Industry Leader for the Two-Factor Components</a:t>
            </a:r>
          </a:p>
          <a:p>
            <a:r>
              <a:rPr lang="en-US" dirty="0"/>
              <a:t>Enhance MSU’s single sign-on solution (Sentinel) to integrate with Industry Leaders Solution to provide Two-Factor</a:t>
            </a:r>
          </a:p>
          <a:p>
            <a:r>
              <a:rPr lang="en-US" dirty="0"/>
              <a:t>Enable Two-Factor for EBS applications (portal, HR, Payroll, Finance, BI) for all current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0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268" y="925006"/>
            <a:ext cx="8809464" cy="5023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Multiple deployment options available for MSU users: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latin typeface="+mn-l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Mobile application</a:t>
            </a:r>
          </a:p>
          <a:p>
            <a:pPr marL="400050" lvl="1" indent="0">
              <a:buNone/>
            </a:pPr>
            <a:endParaRPr lang="en-US" dirty="0" smtClean="0">
              <a:latin typeface="+mn-lt"/>
            </a:endParaRP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smtClean="0">
                <a:latin typeface="+mn-lt"/>
              </a:rPr>
              <a:t>SMS text message</a:t>
            </a:r>
          </a:p>
          <a:p>
            <a:pPr marL="914400" lvl="1" indent="-514350">
              <a:buFont typeface="+mj-lt"/>
              <a:buAutoNum type="arabicPeriod" startAt="2"/>
            </a:pPr>
            <a:endParaRPr lang="en-US" dirty="0" smtClean="0">
              <a:latin typeface="+mn-lt"/>
            </a:endParaRPr>
          </a:p>
          <a:p>
            <a:pPr marL="914400" lvl="1" indent="-514350">
              <a:buFont typeface="+mj-lt"/>
              <a:buAutoNum type="arabicPeriod" startAt="2"/>
            </a:pPr>
            <a:endParaRPr lang="en-US" dirty="0" smtClean="0">
              <a:latin typeface="+mn-lt"/>
            </a:endParaRPr>
          </a:p>
          <a:p>
            <a:pPr marL="400050" lvl="1" indent="0">
              <a:buNone/>
            </a:pPr>
            <a:endParaRPr lang="en-US" dirty="0">
              <a:latin typeface="+mn-lt"/>
            </a:endParaRPr>
          </a:p>
          <a:p>
            <a:pPr marL="914400" lvl="1" indent="-514350">
              <a:buFont typeface="+mj-lt"/>
              <a:buAutoNum type="arabicPeriod" startAt="3"/>
            </a:pPr>
            <a:r>
              <a:rPr lang="en-US" dirty="0" smtClean="0">
                <a:latin typeface="+mn-lt"/>
              </a:rPr>
              <a:t>Voice call made to desk, mobile, or home phone</a:t>
            </a:r>
          </a:p>
          <a:p>
            <a:pPr marL="400050" lvl="1" indent="0">
              <a:buNone/>
            </a:pPr>
            <a:endParaRPr lang="en-US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88" y="1559514"/>
            <a:ext cx="534751" cy="10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043" y="1559514"/>
            <a:ext cx="709366" cy="1132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52" y="1559514"/>
            <a:ext cx="642032" cy="1058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514" y="2692349"/>
            <a:ext cx="3425790" cy="167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Two-Factor Authentication Deployment Options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Scope diagram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469" y="965200"/>
            <a:ext cx="7017063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Enrollment: 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9" y="933983"/>
            <a:ext cx="7246189" cy="46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Enrollment: 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1" y="647700"/>
            <a:ext cx="8522370" cy="55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Enrollment: 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7" y="647700"/>
            <a:ext cx="7645718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Enrollment: 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8" y="647700"/>
            <a:ext cx="8139735" cy="56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4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Enrollment: Step 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5" y="963346"/>
            <a:ext cx="7431405" cy="21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Appendix </a:t>
            </a:r>
            <a:r>
              <a:rPr lang="en-US" dirty="0"/>
              <a:t>C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Login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12" y="525036"/>
            <a:ext cx="4196788" cy="2665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12" y="3190679"/>
            <a:ext cx="4196788" cy="26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MSU Information Security Vision and Mission Statement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+mn-lt"/>
              </a:rPr>
              <a:t>Vision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Diminish IT security risks to an </a:t>
            </a:r>
            <a:r>
              <a:rPr lang="en-US" b="1" u="sng" dirty="0" smtClean="0">
                <a:solidFill>
                  <a:srgbClr val="18453B"/>
                </a:solidFill>
                <a:latin typeface="+mn-lt"/>
              </a:rPr>
              <a:t>acceptable level</a:t>
            </a:r>
            <a:r>
              <a:rPr lang="en-US" dirty="0" smtClean="0">
                <a:latin typeface="+mn-lt"/>
              </a:rPr>
              <a:t> and become the </a:t>
            </a:r>
            <a:r>
              <a:rPr lang="en-US" b="1" u="sng" dirty="0" smtClean="0">
                <a:solidFill>
                  <a:srgbClr val="18453B"/>
                </a:solidFill>
                <a:latin typeface="+mn-lt"/>
              </a:rPr>
              <a:t>most effective</a:t>
            </a:r>
            <a:r>
              <a:rPr lang="en-US" dirty="0" smtClean="0">
                <a:latin typeface="+mn-lt"/>
              </a:rPr>
              <a:t> IT function; </a:t>
            </a:r>
            <a:r>
              <a:rPr lang="en-US" b="1" u="sng" dirty="0" smtClean="0">
                <a:solidFill>
                  <a:srgbClr val="18453B"/>
                </a:solidFill>
                <a:latin typeface="+mn-lt"/>
              </a:rPr>
              <a:t>enable</a:t>
            </a:r>
            <a:r>
              <a:rPr lang="en-US" dirty="0" smtClean="0">
                <a:latin typeface="+mn-lt"/>
              </a:rPr>
              <a:t> the University to make informed decisions based on risk.</a:t>
            </a:r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Mission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18453B"/>
                </a:solidFill>
                <a:latin typeface="+mn-lt"/>
              </a:rPr>
              <a:t>Design, implement and maintain</a:t>
            </a:r>
            <a:r>
              <a:rPr lang="en-US" dirty="0" smtClean="0">
                <a:latin typeface="+mn-lt"/>
              </a:rPr>
              <a:t> an information security program that protects the University’s resources against unauthorized use, modification and loss. Establish a </a:t>
            </a:r>
            <a:r>
              <a:rPr lang="en-US" b="1" u="sng" dirty="0" smtClean="0">
                <a:solidFill>
                  <a:srgbClr val="18453B"/>
                </a:solidFill>
                <a:latin typeface="+mn-lt"/>
              </a:rPr>
              <a:t>practical</a:t>
            </a:r>
            <a:r>
              <a:rPr lang="en-US" dirty="0" smtClean="0">
                <a:latin typeface="+mn-lt"/>
              </a:rPr>
              <a:t> information security program that enables MSU to be the best public research University in the world.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D8C-A7B3-4084-82D8-5650279D3F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Safe guard MSU employee data</a:t>
            </a:r>
          </a:p>
          <a:p>
            <a:pPr lvl="0"/>
            <a:r>
              <a:rPr lang="en-US" dirty="0"/>
              <a:t>Safe guard MSU HR/Payroll and Finance data</a:t>
            </a:r>
          </a:p>
          <a:p>
            <a:pPr lvl="0"/>
            <a:r>
              <a:rPr lang="en-US" dirty="0"/>
              <a:t>Provide additional security on EBS applications to prevent susceptibility to phishing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Information Security Risks for MSU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0" y="2101054"/>
            <a:ext cx="2743932" cy="2364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20" y="1184361"/>
            <a:ext cx="29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Who’s perpetrating breaches?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297" y="1184361"/>
            <a:ext cx="296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How do breaches occur?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536" y="1874201"/>
            <a:ext cx="2848708" cy="2818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6615" y="1184777"/>
            <a:ext cx="296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What commonalities exist?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428" y="1874201"/>
            <a:ext cx="2870718" cy="336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30" y="5607087"/>
            <a:ext cx="7760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*Verizon Data Breach Investigations Report – 2013</a:t>
            </a:r>
          </a:p>
          <a:p>
            <a:r>
              <a:rPr lang="en-US" sz="1400" dirty="0" smtClean="0"/>
              <a:t>(+) Is an increase of 10% or greater from last year</a:t>
            </a:r>
          </a:p>
          <a:p>
            <a:r>
              <a:rPr lang="en-US" sz="1400" dirty="0" smtClean="0"/>
              <a:t>(-) Is a decrease of 10% or greater from last year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175260" y="2045062"/>
            <a:ext cx="250930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81376" y="2244029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1376" y="3694928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06968" y="3694928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59207" y="4618802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06968" y="3211780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98652" y="1780294"/>
            <a:ext cx="2755092" cy="655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Payroll Incident Summary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7268" y="647700"/>
            <a:ext cx="8809464" cy="5714620"/>
            <a:chOff x="319668" y="860645"/>
            <a:chExt cx="8809464" cy="5540772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 bwMode="auto">
            <a:xfrm>
              <a:off x="319668" y="973684"/>
              <a:ext cx="8809464" cy="5427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" dirty="0" smtClean="0">
                <a:latin typeface="+mn-lt"/>
              </a:endParaRPr>
            </a:p>
            <a:p>
              <a:endParaRPr lang="en-US" sz="14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Millions of attempts to hack into MSU computer systems every day (&gt;20 million prevented during month of May 2014)</a:t>
              </a:r>
            </a:p>
            <a:p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Millions of SPAM and phishing scams every day, some faculty, staff, and students take the bait</a:t>
              </a:r>
            </a:p>
            <a:p>
              <a:endParaRPr lang="en-US" sz="1800" dirty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Current safeguards in place:</a:t>
              </a:r>
            </a:p>
            <a:p>
              <a:pPr lvl="1"/>
              <a:r>
                <a:rPr lang="en-US" sz="1400" dirty="0" smtClean="0">
                  <a:latin typeface="+mn-lt"/>
                </a:rPr>
                <a:t>Email SPAM filtering – Over </a:t>
              </a:r>
              <a:r>
                <a:rPr lang="en-US" sz="1400" dirty="0">
                  <a:latin typeface="+mn-lt"/>
                </a:rPr>
                <a:t>5</a:t>
              </a:r>
              <a:r>
                <a:rPr lang="en-US" sz="1400" dirty="0" smtClean="0">
                  <a:latin typeface="+mn-lt"/>
                </a:rPr>
                <a:t> million SPAM and phishing emails blocked per day</a:t>
              </a:r>
              <a:endParaRPr lang="en-US" sz="1400" dirty="0">
                <a:latin typeface="+mn-lt"/>
              </a:endParaRPr>
            </a:p>
            <a:p>
              <a:pPr lvl="1"/>
              <a:r>
                <a:rPr lang="en-US" sz="1400" dirty="0" smtClean="0">
                  <a:latin typeface="+mn-lt"/>
                </a:rPr>
                <a:t>Anti-virus installed on workstations</a:t>
              </a:r>
            </a:p>
            <a:p>
              <a:pPr lvl="1"/>
              <a:r>
                <a:rPr lang="en-US" sz="1400" dirty="0" smtClean="0">
                  <a:latin typeface="+mn-lt"/>
                </a:rPr>
                <a:t>Security awareness training</a:t>
              </a:r>
              <a:endParaRPr lang="en-US" dirty="0" smtClean="0">
                <a:latin typeface="+mn-lt"/>
              </a:endParaRPr>
            </a:p>
            <a:p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Two Payroll Incident Examples</a:t>
              </a:r>
            </a:p>
            <a:p>
              <a:pPr lvl="1"/>
              <a:r>
                <a:rPr lang="en-US" sz="1400" dirty="0" smtClean="0">
                  <a:latin typeface="+mn-lt"/>
                </a:rPr>
                <a:t>October 2013 and March 2014</a:t>
              </a:r>
            </a:p>
            <a:p>
              <a:pPr lvl="1"/>
              <a:r>
                <a:rPr lang="en-US" sz="1400" dirty="0">
                  <a:latin typeface="+mn-lt"/>
                </a:rPr>
                <a:t>P</a:t>
              </a:r>
              <a:r>
                <a:rPr lang="en-US" sz="1400" dirty="0" smtClean="0">
                  <a:latin typeface="+mn-lt"/>
                </a:rPr>
                <a:t>hishing emails are suspected </a:t>
              </a:r>
              <a:r>
                <a:rPr lang="en-US" sz="1400" dirty="0">
                  <a:latin typeface="+mn-lt"/>
                </a:rPr>
                <a:t>of compromising the users’ EBS login </a:t>
              </a:r>
              <a:r>
                <a:rPr lang="en-US" sz="1400" dirty="0" smtClean="0">
                  <a:latin typeface="+mn-lt"/>
                </a:rPr>
                <a:t>credentials (user name and password)</a:t>
              </a:r>
            </a:p>
            <a:p>
              <a:pPr lvl="1"/>
              <a:r>
                <a:rPr lang="en-US" sz="1400" dirty="0" smtClean="0">
                  <a:latin typeface="+mn-lt"/>
                </a:rPr>
                <a:t>No </a:t>
              </a:r>
              <a:r>
                <a:rPr lang="en-US" sz="1400" dirty="0">
                  <a:latin typeface="+mn-lt"/>
                </a:rPr>
                <a:t>breach of MSU systems/network appears to have </a:t>
              </a:r>
              <a:r>
                <a:rPr lang="en-US" sz="1400" dirty="0" smtClean="0">
                  <a:latin typeface="+mn-lt"/>
                </a:rPr>
                <a:t>occurred</a:t>
              </a:r>
            </a:p>
            <a:p>
              <a:pPr lvl="1"/>
              <a:r>
                <a:rPr lang="en-US" sz="1400" dirty="0" smtClean="0">
                  <a:latin typeface="+mn-lt"/>
                </a:rPr>
                <a:t>Risk currently mitigated by disabling online direct deposit changes</a:t>
              </a:r>
            </a:p>
            <a:p>
              <a:pPr marL="0" indent="0">
                <a:buNone/>
              </a:pPr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People and process changes recommended to further improve prevention, detection, and response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7832" y="860645"/>
              <a:ext cx="2377440" cy="228600"/>
            </a:xfrm>
            <a:prstGeom prst="roundRect">
              <a:avLst/>
            </a:prstGeom>
            <a:solidFill>
              <a:srgbClr val="0C533A"/>
            </a:solidFill>
            <a:ln w="25400" cap="flat" cmpd="sng" algn="ctr">
              <a:solidFill>
                <a:srgbClr val="064339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Context: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90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Addressing Security Risks at MSU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6242609"/>
              </p:ext>
            </p:extLst>
          </p:nvPr>
        </p:nvGraphicFramePr>
        <p:xfrm>
          <a:off x="571500" y="2148840"/>
          <a:ext cx="7753793" cy="429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89214" y="849720"/>
            <a:ext cx="8809464" cy="14150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n-lt"/>
              </a:rPr>
              <a:t>Defense in Depth Approach</a:t>
            </a:r>
          </a:p>
          <a:p>
            <a:pPr lvl="1"/>
            <a:r>
              <a:rPr lang="en-US" dirty="0" smtClean="0">
                <a:latin typeface="+mn-lt"/>
              </a:rPr>
              <a:t>Multiple layers of controls to reduce overall risk</a:t>
            </a: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Business enablement combined with risk reduction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3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Two-Factor Authentication Overview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167268" y="1169582"/>
            <a:ext cx="8809464" cy="47208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Two-factor authentication requires the use of two of the three authentication factors:</a:t>
            </a:r>
          </a:p>
          <a:p>
            <a:pPr marL="400050" lvl="1" indent="0">
              <a:buNone/>
            </a:pPr>
            <a:endParaRPr lang="en-US" dirty="0">
              <a:latin typeface="+mn-lt"/>
            </a:endParaRPr>
          </a:p>
          <a:p>
            <a:pPr marL="400050" lvl="1" indent="0">
              <a:buNone/>
            </a:pPr>
            <a:r>
              <a:rPr lang="en-US" dirty="0">
                <a:latin typeface="+mn-lt"/>
              </a:rPr>
              <a:t>Something only the user: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Knows</a:t>
            </a:r>
            <a:r>
              <a:rPr lang="en-US" dirty="0">
                <a:latin typeface="+mn-lt"/>
              </a:rPr>
              <a:t> (e.g. password, PIN, secret answer)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Has</a:t>
            </a:r>
            <a:r>
              <a:rPr lang="en-US" dirty="0">
                <a:latin typeface="+mn-lt"/>
              </a:rPr>
              <a:t> (e.g. ATM card, mobile phone, hard token)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US" dirty="0">
                <a:latin typeface="+mn-lt"/>
              </a:rPr>
              <a:t> (e.g. biometric – iris, fingerprint, etc.)</a:t>
            </a:r>
          </a:p>
        </p:txBody>
      </p:sp>
    </p:spTree>
    <p:extLst>
      <p:ext uri="{BB962C8B-B14F-4D97-AF65-F5344CB8AC3E}">
        <p14:creationId xmlns:p14="http://schemas.microsoft.com/office/powerpoint/2010/main" val="363671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31" y="2639818"/>
            <a:ext cx="1958953" cy="13992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95" y="1410634"/>
            <a:ext cx="2143125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" y="2985051"/>
            <a:ext cx="1877677" cy="1518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29" y="2762882"/>
            <a:ext cx="1397000" cy="1047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56" y="3583891"/>
            <a:ext cx="2507862" cy="626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03" y="1939281"/>
            <a:ext cx="2237054" cy="973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01" y="2747396"/>
            <a:ext cx="1476375" cy="933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06" y="1998036"/>
            <a:ext cx="733425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32" y="146746"/>
            <a:ext cx="2543175" cy="800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1230"/>
            <a:ext cx="1649413" cy="1024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13" y="2158791"/>
            <a:ext cx="2276462" cy="227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Who Uses Two-</a:t>
            </a:r>
            <a:r>
              <a:rPr lang="en-US" dirty="0" smtClean="0"/>
              <a:t>Fa</a:t>
            </a:r>
            <a:r>
              <a:rPr lang="en-US" sz="2400" dirty="0" smtClean="0">
                <a:latin typeface="+mj-lt"/>
              </a:rPr>
              <a:t>ctor?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" y="1218890"/>
            <a:ext cx="2362200" cy="7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647700"/>
            <a:ext cx="2311400" cy="869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51595"/>
            <a:ext cx="2743200" cy="661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69" y="2191182"/>
            <a:ext cx="1665338" cy="626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2071367"/>
            <a:ext cx="1778508" cy="913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5" y="4584355"/>
            <a:ext cx="2836135" cy="982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93748"/>
            <a:ext cx="1635138" cy="953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1" y="4013781"/>
            <a:ext cx="3198286" cy="79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91631"/>
            <a:ext cx="2916238" cy="579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17" y="5299761"/>
            <a:ext cx="1018909" cy="1018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57269"/>
            <a:ext cx="2392108" cy="10580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19" y="4170663"/>
            <a:ext cx="1114425" cy="552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622366"/>
            <a:ext cx="1009650" cy="695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81" y="6030339"/>
            <a:ext cx="1695450" cy="390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4" y="6178665"/>
            <a:ext cx="1695450" cy="4381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5435677"/>
            <a:ext cx="1657350" cy="419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6" y="4395379"/>
            <a:ext cx="1762125" cy="4166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6" y="612207"/>
            <a:ext cx="2581275" cy="533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13" y="2115541"/>
            <a:ext cx="1381125" cy="571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33" y="1457139"/>
            <a:ext cx="2333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</a:t>
            </a:r>
            <a:r>
              <a:rPr lang="en-US" sz="2400" dirty="0" smtClean="0">
                <a:latin typeface="+mj-lt"/>
              </a:rPr>
              <a:t>Two-Factor Authentication Helps</a:t>
            </a:r>
            <a:endParaRPr lang="en-US" sz="24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Credentials are commonly stolen through:</a:t>
            </a:r>
          </a:p>
          <a:p>
            <a:pPr lvl="1"/>
            <a:r>
              <a:rPr lang="en-US" dirty="0">
                <a:latin typeface="+mn-lt"/>
              </a:rPr>
              <a:t>Phishing attacks targeted at MSU</a:t>
            </a:r>
          </a:p>
          <a:p>
            <a:pPr lvl="1"/>
            <a:r>
              <a:rPr lang="en-US" dirty="0">
                <a:latin typeface="+mn-lt"/>
              </a:rPr>
              <a:t>Third-party sites compromised and same username/password used for MSU applications</a:t>
            </a:r>
          </a:p>
          <a:p>
            <a:pPr lvl="2"/>
            <a:r>
              <a:rPr lang="en-US" dirty="0">
                <a:latin typeface="+mn-lt"/>
              </a:rPr>
              <a:t>Adobe, Yahoo, LinkedIn, Forbes, </a:t>
            </a:r>
            <a:r>
              <a:rPr lang="en-US" dirty="0" err="1">
                <a:latin typeface="+mn-lt"/>
              </a:rPr>
              <a:t>Zappos</a:t>
            </a:r>
            <a:r>
              <a:rPr lang="en-US" dirty="0">
                <a:latin typeface="+mn-lt"/>
              </a:rPr>
              <a:t>, and eHarmony were breached in past year, 32 million usernames and passwords stolen</a:t>
            </a:r>
          </a:p>
          <a:p>
            <a:pPr lvl="3"/>
            <a:r>
              <a:rPr lang="en-US" dirty="0">
                <a:latin typeface="+mn-lt"/>
              </a:rPr>
              <a:t>15,000+ users registered with MSU email addresses, unknown how many used MSU password to register with these sites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Two-factor authentication prevents attackers from accessing your account even if they obtain your username and password.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72D8C-A7B3-4084-82D8-5650279D3F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91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-Point-Spartans-Will">
  <a:themeElements>
    <a:clrScheme name="Custom 3">
      <a:dk1>
        <a:sysClr val="windowText" lastClr="000000"/>
      </a:dk1>
      <a:lt1>
        <a:sysClr val="window" lastClr="FFFFFF"/>
      </a:lt1>
      <a:dk2>
        <a:srgbClr val="18453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Power-Point-Spartans-Will</Template>
  <TotalTime>5758</TotalTime>
  <Words>733</Words>
  <Application>Microsoft Office PowerPoint</Application>
  <PresentationFormat>On-screen Show (4:3)</PresentationFormat>
  <Paragraphs>126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Gotham Book</vt:lpstr>
      <vt:lpstr>Gotham-Bold</vt:lpstr>
      <vt:lpstr>Custom Design</vt:lpstr>
      <vt:lpstr>1_Power-Point-Spartans-Will</vt:lpstr>
      <vt:lpstr>1_Custom Design</vt:lpstr>
      <vt:lpstr>2_Custom Design</vt:lpstr>
      <vt:lpstr>Two-Factor Authentication Solution Overview</vt:lpstr>
      <vt:lpstr>MSU Information Security Vision and Mission Statement</vt:lpstr>
      <vt:lpstr>Two-Factor Goals</vt:lpstr>
      <vt:lpstr>Information Security Risks for MSU</vt:lpstr>
      <vt:lpstr>Payroll Incident Summary</vt:lpstr>
      <vt:lpstr>Addressing Security Risks at MSU</vt:lpstr>
      <vt:lpstr>Two-Factor Authentication Overview</vt:lpstr>
      <vt:lpstr>Who Uses Two-Factor?</vt:lpstr>
      <vt:lpstr>How Two-Factor Authentication Helps</vt:lpstr>
      <vt:lpstr>Two-Factor Strategy at MSU</vt:lpstr>
      <vt:lpstr>Two-Factor Authentication Deployment Options</vt:lpstr>
      <vt:lpstr>Appendix A – Scope diagram</vt:lpstr>
      <vt:lpstr>Appendix B – Enrollment: Step 1</vt:lpstr>
      <vt:lpstr>Appendix B – Enrollment: Step 2</vt:lpstr>
      <vt:lpstr>Appendix B – Enrollment: Step 3</vt:lpstr>
      <vt:lpstr>Appendix B – Enrollment: Step 3</vt:lpstr>
      <vt:lpstr>Appendix B – Enrollment: Step 4</vt:lpstr>
      <vt:lpstr>Appendix C – Login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n99</dc:creator>
  <cp:lastModifiedBy>Monroe, Barbara</cp:lastModifiedBy>
  <cp:revision>370</cp:revision>
  <cp:lastPrinted>2014-08-26T12:08:23Z</cp:lastPrinted>
  <dcterms:created xsi:type="dcterms:W3CDTF">2013-11-20T06:56:03Z</dcterms:created>
  <dcterms:modified xsi:type="dcterms:W3CDTF">2015-01-23T18:15:37Z</dcterms:modified>
</cp:coreProperties>
</file>