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294" r:id="rId5"/>
    <p:sldId id="300" r:id="rId6"/>
    <p:sldId id="295" r:id="rId7"/>
    <p:sldId id="296" r:id="rId8"/>
    <p:sldId id="297" r:id="rId9"/>
    <p:sldId id="318" r:id="rId10"/>
    <p:sldId id="319" r:id="rId11"/>
    <p:sldId id="302" r:id="rId12"/>
    <p:sldId id="303" r:id="rId13"/>
    <p:sldId id="305" r:id="rId14"/>
    <p:sldId id="304" r:id="rId15"/>
    <p:sldId id="307" r:id="rId16"/>
    <p:sldId id="306" r:id="rId17"/>
    <p:sldId id="308" r:id="rId18"/>
    <p:sldId id="310" r:id="rId19"/>
    <p:sldId id="309" r:id="rId20"/>
    <p:sldId id="312" r:id="rId21"/>
    <p:sldId id="314" r:id="rId22"/>
    <p:sldId id="313" r:id="rId23"/>
    <p:sldId id="311" r:id="rId24"/>
    <p:sldId id="315" r:id="rId25"/>
    <p:sldId id="317" r:id="rId26"/>
    <p:sldId id="316" r:id="rId2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5959"/>
    <a:srgbClr val="158D6E"/>
    <a:srgbClr val="18453B"/>
    <a:srgbClr val="064339"/>
    <a:srgbClr val="0C533A"/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958" autoAdjust="0"/>
  </p:normalViewPr>
  <p:slideViewPr>
    <p:cSldViewPr snapToGrid="0" snapToObjects="1">
      <p:cViewPr varScale="1">
        <p:scale>
          <a:sx n="88" d="100"/>
          <a:sy n="88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5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6FC9-221E-482B-8723-07D7A13160F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0707E-1310-40AB-BC56-436F774D3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B9981C-F8A9-4F69-B8B1-954230D836A0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A0BC54-9F00-4EF0-B7BC-E83C9F0FD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BC54-9F00-4EF0-B7BC-E83C9F0FD0B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upon acceptance of job offer or include in new hire packet</a:t>
            </a:r>
          </a:p>
          <a:p>
            <a:r>
              <a:rPr lang="en-US" sz="1200" dirty="0" smtClean="0"/>
              <a:t>Significant fines.  Increased auditing being done</a:t>
            </a:r>
            <a:r>
              <a:rPr lang="en-US" sz="1200" baseline="0" dirty="0" smtClean="0"/>
              <a:t> by federal government.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0BC54-9F00-4EF0-B7BC-E83C9F0FD0B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 academic program</a:t>
            </a:r>
          </a:p>
          <a:p>
            <a:r>
              <a:rPr lang="en-US" dirty="0" smtClean="0"/>
              <a:t>Roll out based on feedback in pilot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0BC54-9F00-4EF0-B7BC-E83C9F0FD0B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 website</a:t>
            </a:r>
          </a:p>
          <a:p>
            <a:endParaRPr lang="en-US" dirty="0" smtClean="0"/>
          </a:p>
          <a:p>
            <a:r>
              <a:rPr lang="en-US" dirty="0" smtClean="0"/>
              <a:t>Midst of multi</a:t>
            </a:r>
            <a:r>
              <a:rPr lang="en-US" baseline="0" dirty="0" smtClean="0"/>
              <a:t> month effort to digitize I-9 as part of the process we have identified duplicates.  Ok in some instances</a:t>
            </a:r>
          </a:p>
          <a:p>
            <a:r>
              <a:rPr lang="en-US" baseline="0" dirty="0" smtClean="0"/>
              <a:t>Identified where missing I’9 and may reach </a:t>
            </a:r>
            <a:r>
              <a:rPr lang="en-US" baseline="0" smtClean="0"/>
              <a:t>out to </a:t>
            </a:r>
            <a:r>
              <a:rPr lang="en-US" baseline="0" dirty="0" smtClean="0"/>
              <a:t>unit for missing I’9 to secure them.  There are fines associated with this so important part of conversion effort.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introduce the video, please note to the group that we specifically asked Equifax to record a very short informal demo for us - this isn't a canned demo that they professionally produced per se.  Note that the training demo we will use is more detailed  (ex. 15-20 minutes).  I want them to understand that this demo was done for a special purpose to just give them a chance to see the look and feel of the tool.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0BC54-9F00-4EF0-B7BC-E83C9F0FD0B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0BC54-9F00-4EF0-B7BC-E83C9F0FD0B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0BC54-9F00-4EF0-B7BC-E83C9F0FD0B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+mn-lt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 descr="MSU thinner spear_green RGB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187851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SU--HR-Wordmark-Black-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6501" y="6259721"/>
            <a:ext cx="2560864" cy="614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ewi9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mn.edu/ohr/payroll/i9reg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a typeface="ＭＳ Ｐゴシック" charset="-128"/>
                <a:cs typeface="Gotham Book"/>
              </a:rPr>
              <a:t>Implementing Electronic I-9s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ea typeface="ＭＳ Ｐゴシック" charset="-128"/>
              <a:cs typeface="Gotham Book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a typeface="ＭＳ Ｐゴシック" charset="-128"/>
                <a:cs typeface="Gotham Book"/>
              </a:rPr>
              <a:t>HR Unit Representatives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505200"/>
            <a:ext cx="6400800" cy="18288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charset="-128"/>
                <a:cs typeface="Gotham Book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Gotham Book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charset="-128"/>
              <a:cs typeface="Gotham Book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charset="-128"/>
              <a:cs typeface="Gotham Book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charset="-128"/>
                <a:cs typeface="Gotham Book"/>
              </a:rPr>
              <a:t>Melinda Grubich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charset="-128"/>
                <a:cs typeface="Gotham Book"/>
              </a:rPr>
              <a:t>May 28, 2014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Gotham Book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>
              <a:latin typeface="+mn-lt"/>
              <a:ea typeface="ＭＳ Ｐゴシック" charset="-128"/>
              <a:cs typeface="Gotham Book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Gotham Book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D934E-3E61-264D-8682-F58928E18B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New Employee Process – Step 1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The employee will access the I-9 (</a:t>
            </a:r>
            <a:r>
              <a:rPr lang="en-US" altLang="en-US" sz="2000" dirty="0" smtClean="0">
                <a:hlinkClick r:id="rId2"/>
              </a:rPr>
              <a:t>www.newi9.com</a:t>
            </a:r>
            <a:r>
              <a:rPr lang="en-US" altLang="en-US" sz="2000" dirty="0" smtClean="0"/>
              <a:t>) site and enter the Employer Code.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3" y="2209800"/>
            <a:ext cx="7467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 smtClean="0"/>
              <a:t>New Employee Process – Step 1</a:t>
            </a:r>
          </a:p>
        </p:txBody>
      </p:sp>
      <p:sp>
        <p:nvSpPr>
          <p:cNvPr id="7171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The employee will be prompted to enter the text that appears in the box – this is for added security.  The employee will then click Continue.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2685448"/>
            <a:ext cx="51768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New Employee Process – Step 2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6400"/>
            <a:ext cx="2362200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Section 1 of the I-9 form appears on the screen. In the text boxes provided, the employee enters the required Section 1 fields.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The employee will not be able to progress to the next page if required information is not completed.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Gotham Book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4378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New Employee Process – Step 3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The employee then selects the appropriate Citizenship Status option.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If either Lawful Permanent Resident or Alien Authorized to Work is selected, required information such Alien number or I-94 number must be provided.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Click </a:t>
            </a:r>
            <a:r>
              <a:rPr lang="en-US" altLang="en-US" sz="2000" b="1" dirty="0" smtClean="0"/>
              <a:t>Continue.</a:t>
            </a:r>
            <a:endParaRPr lang="en-US" altLang="en-US" sz="2000" b="1" i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i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540375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+mn-lt"/>
              </a:rPr>
              <a:t>A message will appear at the top of the page if any required information </a:t>
            </a:r>
          </a:p>
          <a:p>
            <a:pPr eaLnBrk="1" hangingPunct="1">
              <a:defRPr/>
            </a:pPr>
            <a:r>
              <a:rPr lang="en-US" sz="2000" i="1" dirty="0">
                <a:latin typeface="+mn-lt"/>
              </a:rPr>
              <a:t>was missed.  All missing information will be highlighted in green. </a:t>
            </a:r>
            <a:endParaRPr lang="en-US" sz="2000" b="1" i="1" dirty="0">
              <a:latin typeface="+mn-l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2438400"/>
            <a:ext cx="39131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New Employee Process – Step 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17658"/>
            <a:ext cx="3962400" cy="4983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A review page will appear to let the new hire confirm their entered  data.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After the employee reads the statements at the bottom, they will check the box for their electronic signature, and click continue.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If any information is incorrect the employee can change it by clicking the “Change Information” link.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7525" y="2084868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029200" y="1435816"/>
            <a:ext cx="3114675" cy="4648200"/>
            <a:chOff x="107239776" y="105696817"/>
            <a:chExt cx="5858764" cy="7927547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239776" y="105696817"/>
              <a:ext cx="5858764" cy="573683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316783" y="111527158"/>
              <a:ext cx="5736833" cy="209720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Electronic Signature Statement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445624"/>
            <a:ext cx="8229600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Below is a larger image of what the new hire is attesting to when they electronically sign their I-9.  The statement can also be read in Spanish.</a:t>
            </a:r>
          </a:p>
          <a:p>
            <a:pPr marL="0" indent="0" eaLnBrk="1" hangingPunct="1"/>
            <a:endParaRPr lang="en-US" altLang="en-US" sz="2000" dirty="0" smtClean="0"/>
          </a:p>
          <a:p>
            <a:pPr marL="0" indent="0" eaLnBrk="1" hangingPunct="1"/>
            <a:endParaRPr lang="en-US" alt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924" y="2763749"/>
            <a:ext cx="7379616" cy="27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New Employee Process – Step 5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2250"/>
            <a:ext cx="38100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The new hire is presented with a link if they wish to print the I-9. Note: The SSN is masked for their protection.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In addition, the new hire will receive a customized list of documents needed for the completion of Section 2. The list of documents varies according to the citizenship status entered in Section 1 of the I-9.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508625" y="1369890"/>
            <a:ext cx="2438400" cy="4721225"/>
            <a:chOff x="1073001" y="1056109"/>
            <a:chExt cx="59626" cy="119963"/>
          </a:xfrm>
        </p:grpSpPr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3026" y="1056109"/>
              <a:ext cx="58293" cy="5619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3001" y="1113302"/>
              <a:ext cx="59626" cy="6277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New Employee Process is complete!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new employee has now completed section 1 and logs out.</a:t>
            </a:r>
          </a:p>
          <a:p>
            <a:r>
              <a:rPr lang="en-US" altLang="en-US" dirty="0" smtClean="0"/>
              <a:t>The employee will need to bring identification that proves identity and authorization to work in the United States, within 3 business days of the date they began work. </a:t>
            </a:r>
          </a:p>
          <a:p>
            <a:r>
              <a:rPr lang="en-US" altLang="en-US" dirty="0" smtClean="0"/>
              <a:t>The printed receipt page can be kept by the new employee for their records.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76737"/>
            <a:ext cx="8229600" cy="50752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18453B"/>
              </a:buClr>
            </a:pPr>
            <a:r>
              <a:rPr lang="en-US" altLang="en-US" sz="2000" dirty="0" smtClean="0">
                <a:solidFill>
                  <a:srgbClr val="595959"/>
                </a:solidFill>
                <a:latin typeface="+mn-lt"/>
              </a:rPr>
              <a:t>The new hire will present their identification within 3 business days of the date of hire. The verifier will login with their MSU </a:t>
            </a:r>
            <a:r>
              <a:rPr lang="en-US" altLang="en-US" sz="2000" dirty="0" err="1" smtClean="0">
                <a:solidFill>
                  <a:srgbClr val="595959"/>
                </a:solidFill>
                <a:latin typeface="+mn-lt"/>
              </a:rPr>
              <a:t>NetId</a:t>
            </a:r>
            <a:r>
              <a:rPr lang="en-US" altLang="en-US" sz="2000" dirty="0" smtClean="0">
                <a:solidFill>
                  <a:srgbClr val="595959"/>
                </a:solidFill>
                <a:latin typeface="+mn-lt"/>
              </a:rPr>
              <a:t> and Password and authenticate to the Equifax I-9 System to complete Section 2.  </a:t>
            </a:r>
            <a:r>
              <a:rPr lang="en-US" altLang="en-US" sz="2000" dirty="0" smtClean="0">
                <a:latin typeface="+mn-lt"/>
              </a:rPr>
              <a:t/>
            </a:r>
            <a:br>
              <a:rPr lang="en-US" altLang="en-US" sz="2000" dirty="0" smtClean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/>
            </a:r>
            <a:br>
              <a:rPr lang="en-US" altLang="en-US" sz="2000" dirty="0" smtClean="0">
                <a:latin typeface="+mn-lt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Once logged on, the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 verifier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will </a:t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find the Quick Search box in the top </a:t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right corner.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  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ew hires who have </a:t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completed Section 1 will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 be found</a:t>
            </a:r>
            <a:b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in the Pending row.</a:t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/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Upon first logging in, refresh one or </a:t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all of the rows, by clicking the </a:t>
            </a:r>
            <a:b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</a:b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Gotham Book"/>
              </a:rPr>
              <a:t>symbol in each row.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t="8708"/>
          <a:stretch>
            <a:fillRect/>
          </a:stretch>
        </p:blipFill>
        <p:spPr bwMode="auto">
          <a:xfrm>
            <a:off x="4239678" y="2404153"/>
            <a:ext cx="45720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6982878" y="3288337"/>
            <a:ext cx="18288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 Search Box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566863" cy="4737243"/>
          </a:xfrm>
        </p:spPr>
        <p:txBody>
          <a:bodyPr/>
          <a:lstStyle/>
          <a:p>
            <a:pPr marL="0" indent="0" eaLnBrk="1" hangingPunct="1"/>
            <a:r>
              <a:rPr lang="en-US" altLang="en-US" sz="2000" dirty="0" smtClean="0"/>
              <a:t>Pending – I-9’s with section 1 completed.</a:t>
            </a:r>
          </a:p>
          <a:p>
            <a:pPr marL="0" indent="0" eaLnBrk="1" hangingPunct="1"/>
            <a:r>
              <a:rPr lang="en-US" altLang="en-US" sz="2000" dirty="0" err="1" smtClean="0"/>
              <a:t>Reverifications</a:t>
            </a:r>
            <a:r>
              <a:rPr lang="en-US" altLang="en-US" sz="2000" dirty="0" smtClean="0"/>
              <a:t> Due – an employee’s </a:t>
            </a:r>
            <a:br>
              <a:rPr lang="en-US" altLang="en-US" sz="2000" dirty="0" smtClean="0"/>
            </a:br>
            <a:r>
              <a:rPr lang="en-US" altLang="en-US" sz="2000" dirty="0" smtClean="0"/>
              <a:t>work authorization is expiring so renewal process can be started.</a:t>
            </a:r>
          </a:p>
          <a:p>
            <a:pPr marL="0" indent="0" eaLnBrk="1" hangingPunct="1"/>
            <a:r>
              <a:rPr lang="en-US" altLang="en-US" sz="2000" dirty="0" smtClean="0"/>
              <a:t>SSN Applied For – employee has not yet received their Social Security Number.</a:t>
            </a:r>
          </a:p>
          <a:p>
            <a:pPr marL="0" indent="0" eaLnBrk="1" hangingPunct="1"/>
            <a:r>
              <a:rPr lang="en-US" altLang="en-US" sz="2000" dirty="0" smtClean="0"/>
              <a:t>E-Verify Issues – Any open E-Verify cases.</a:t>
            </a:r>
          </a:p>
          <a:p>
            <a:pPr marL="0" indent="0" eaLnBrk="1" hangingPunct="1"/>
            <a:r>
              <a:rPr lang="en-US" altLang="en-US" sz="2000" dirty="0" smtClean="0"/>
              <a:t>Missing – the employee has a record on The Work Number, but does not have an </a:t>
            </a:r>
            <a:br>
              <a:rPr lang="en-US" altLang="en-US" sz="2000" dirty="0" smtClean="0"/>
            </a:br>
            <a:r>
              <a:rPr lang="en-US" altLang="en-US" sz="2000" dirty="0" smtClean="0"/>
              <a:t>I-9 on file.</a:t>
            </a:r>
          </a:p>
          <a:p>
            <a:pPr marL="0" indent="0" eaLnBrk="1" hangingPunct="1"/>
            <a:r>
              <a:rPr lang="en-US" altLang="en-US" sz="2000" dirty="0" smtClean="0"/>
              <a:t>Conversion Errors – I-9’s that have been flagged with errors during the historical conversion process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81163"/>
            <a:ext cx="37306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an I-9?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Verification of identity and employment authorization of individuals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hired for employment in the United States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lr>
                <a:srgbClr val="18453B"/>
              </a:buClr>
              <a:buSzTx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Required for employees hired after November 6, 1986</a:t>
            </a:r>
          </a:p>
          <a:p>
            <a:pPr marL="342900" lvl="1" indent="-342900">
              <a:buClr>
                <a:srgbClr val="18453B"/>
              </a:buClr>
              <a:buSzTx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lr>
                <a:srgbClr val="18453B"/>
              </a:buClr>
              <a:buSzTx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Employee must complete Section 1 on or before 1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day of </a:t>
            </a:r>
          </a:p>
          <a:p>
            <a:pPr marL="342900" lvl="1" indent="-342900">
              <a:buClr>
                <a:srgbClr val="18453B"/>
              </a:buClr>
              <a:buSzTx/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employment</a:t>
            </a:r>
          </a:p>
          <a:p>
            <a:pPr marL="342900" lvl="1" indent="-342900">
              <a:buClr>
                <a:srgbClr val="18453B"/>
              </a:buClr>
              <a:buSzTx/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lr>
                <a:srgbClr val="18453B"/>
              </a:buClr>
              <a:buSzTx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Section 2 of the I-9 form must be completed within 3 days of </a:t>
            </a:r>
          </a:p>
          <a:p>
            <a:pPr marL="342900" lvl="1" indent="-342900">
              <a:buClr>
                <a:srgbClr val="18453B"/>
              </a:buClr>
              <a:buSzTx/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employee’s date of hire by an MSU Authorized User</a:t>
            </a:r>
          </a:p>
          <a:p>
            <a:pPr marL="342900" lvl="1" indent="-342900">
              <a:buClr>
                <a:srgbClr val="18453B"/>
              </a:buClr>
              <a:buSzTx/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lr>
                <a:srgbClr val="18453B"/>
              </a:buClr>
              <a:buSzTx/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D934E-3E61-264D-8682-F58928E18B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 smtClean="0"/>
              <a:t>The main responsibility of the verifier will be to complete section 2 of pending I-9s.  To begin this process, click Pending in the Quick Search Box, then click the name of the employee from the list of pending I-9s.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3506"/>
          <a:stretch>
            <a:fillRect/>
          </a:stretch>
        </p:blipFill>
        <p:spPr bwMode="auto">
          <a:xfrm>
            <a:off x="1003971" y="2907587"/>
            <a:ext cx="6639039" cy="29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6451"/>
            <a:ext cx="4279187" cy="4282588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altLang="en-US" sz="1800" dirty="0" smtClean="0"/>
              <a:t>Enter the date of hire. Select the location from the drop down menu.</a:t>
            </a:r>
          </a:p>
          <a:p>
            <a:pPr marL="609600" indent="-609600" eaLnBrk="1" hangingPunct="1">
              <a:buFontTx/>
              <a:buChar char="•"/>
            </a:pPr>
            <a:r>
              <a:rPr lang="en-US" altLang="en-US" sz="1800" dirty="0" smtClean="0"/>
              <a:t>Select the set of documents that were presented to you and click continue.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897941" y="1315089"/>
            <a:ext cx="3763177" cy="4720236"/>
            <a:chOff x="0" y="0"/>
            <a:chExt cx="4898412" cy="610552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283612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05125"/>
              <a:ext cx="4898412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33588"/>
            <a:ext cx="361319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800" dirty="0" smtClean="0"/>
              <a:t>Enter the data from the IDs into the system:</a:t>
            </a:r>
          </a:p>
          <a:p>
            <a:pPr eaLnBrk="1" hangingPunct="1"/>
            <a:r>
              <a:rPr lang="en-US" altLang="en-US" sz="1800" dirty="0" smtClean="0"/>
              <a:t>The Issuing Authority is typically on the document provided (SSA, State DMV, etc).</a:t>
            </a:r>
          </a:p>
          <a:p>
            <a:pPr eaLnBrk="1" hangingPunct="1"/>
            <a:r>
              <a:rPr lang="en-US" altLang="en-US" sz="1800" dirty="0" smtClean="0"/>
              <a:t>The document number is entered, along with an expiration date (if applicable), then click continue.  All documents must be unexpired.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198" y="1553592"/>
            <a:ext cx="4833938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NOTE:</a:t>
            </a:r>
          </a:p>
          <a:p>
            <a:pPr eaLnBrk="1" hangingPunct="1"/>
            <a:r>
              <a:rPr lang="en-US" altLang="en-US" sz="2400" dirty="0" smtClean="0"/>
              <a:t>If a document is presented from list B it must have a photo on it.</a:t>
            </a:r>
          </a:p>
          <a:p>
            <a:pPr eaLnBrk="1" hangingPunct="1"/>
            <a:r>
              <a:rPr lang="en-US" altLang="en-US" sz="2400" dirty="0" smtClean="0"/>
              <a:t>To see examples of each type of document listed, click Sample Document.  Examples of documents are also </a:t>
            </a:r>
            <a:r>
              <a:rPr lang="en-US" altLang="en-US" sz="2400" dirty="0" err="1" smtClean="0"/>
              <a:t>availible</a:t>
            </a:r>
            <a:r>
              <a:rPr lang="en-US" altLang="en-US" sz="2400" dirty="0" smtClean="0"/>
              <a:t> in the Help menu.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46087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smtClean="0"/>
              <a:t>If an employee terminates before the I-9 is complete, select the radio button to indicate this, click continue and follow system instructions: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9400"/>
            <a:ext cx="645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smtClean="0"/>
              <a:t>On the Employer Review Page, carefully review the information that you have entered – this is your opportunity to correct any errors.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smtClean="0"/>
              <a:t>You will electronically sign, by checking the check box, entering your password, and clicking continue.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17784" y="973853"/>
            <a:ext cx="2743200" cy="5211763"/>
            <a:chOff x="1072038" y="1059368"/>
            <a:chExt cx="59068" cy="13432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3562" y="1059368"/>
              <a:ext cx="56579" cy="6572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038" y="1125845"/>
              <a:ext cx="59068" cy="6784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Verifier’s Responsibilities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800" smtClean="0"/>
              <a:t>The Employee Detail Page will display – this lets you know if you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smtClean="0"/>
              <a:t>have successfully completed the I-9.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651" y="1787525"/>
            <a:ext cx="4224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Compliance Matters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914"/>
            <a:ext cx="8229600" cy="46586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Civil Penalties</a:t>
            </a:r>
          </a:p>
          <a:p>
            <a:r>
              <a:rPr lang="en-US" dirty="0" smtClean="0"/>
              <a:t>Violations of I-9 requirements (paperwork):  </a:t>
            </a:r>
          </a:p>
          <a:p>
            <a:pPr lvl="1"/>
            <a:r>
              <a:rPr lang="en-US" dirty="0" smtClean="0"/>
              <a:t>$110 - $1,100 per I-9</a:t>
            </a:r>
          </a:p>
          <a:p>
            <a:pPr lvl="1"/>
            <a:r>
              <a:rPr lang="en-US" dirty="0" smtClean="0"/>
              <a:t>Consideration given to history of compliance, size of business and good faith of the employer</a:t>
            </a:r>
          </a:p>
          <a:p>
            <a:r>
              <a:rPr lang="en-US" dirty="0" smtClean="0"/>
              <a:t>Knowingly hired or continuing to employ </a:t>
            </a:r>
          </a:p>
          <a:p>
            <a:pPr lvl="1"/>
            <a:r>
              <a:rPr lang="en-US" dirty="0" smtClean="0"/>
              <a:t>$375 - $3,200  per unauthorized employee (1st offense)</a:t>
            </a:r>
          </a:p>
          <a:p>
            <a:pPr lvl="1"/>
            <a:r>
              <a:rPr lang="en-US" dirty="0" smtClean="0"/>
              <a:t>$3,200 - $6,500 (2nd offense)</a:t>
            </a:r>
          </a:p>
          <a:p>
            <a:pPr lvl="1"/>
            <a:r>
              <a:rPr lang="en-US" dirty="0" smtClean="0"/>
              <a:t>$4,300 - $16,000 (subsequent offenses)</a:t>
            </a:r>
          </a:p>
          <a:p>
            <a:pPr>
              <a:buNone/>
            </a:pPr>
            <a:r>
              <a:rPr lang="en-US" dirty="0" smtClean="0"/>
              <a:t>Criminal Penalties – Up to $3000 and 6 months prison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Are We Going To An Electronic I-9 Process?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Streamline and have a consistent I-9 process</a:t>
            </a:r>
          </a:p>
          <a:p>
            <a:r>
              <a:rPr lang="en-US" sz="2000" dirty="0" smtClean="0"/>
              <a:t>Ensures I-9s are completed correctly</a:t>
            </a:r>
          </a:p>
          <a:p>
            <a:r>
              <a:rPr lang="en-US" sz="2000" dirty="0" smtClean="0"/>
              <a:t>I-9s are centrally located electronically</a:t>
            </a:r>
          </a:p>
          <a:p>
            <a:r>
              <a:rPr lang="en-US" sz="2000" dirty="0" smtClean="0"/>
              <a:t>Identifies duplicate I-9s</a:t>
            </a:r>
          </a:p>
          <a:p>
            <a:r>
              <a:rPr lang="en-US" sz="2000" dirty="0" smtClean="0"/>
              <a:t>Identifies/issues re-verification for non-residential aliens</a:t>
            </a:r>
          </a:p>
          <a:p>
            <a:r>
              <a:rPr lang="en-US" sz="2000" dirty="0" smtClean="0"/>
              <a:t>Reduces/eliminates compliance fees if audited</a:t>
            </a:r>
          </a:p>
          <a:p>
            <a:r>
              <a:rPr lang="en-US" sz="2000" dirty="0" smtClean="0"/>
              <a:t>Produce tracking reports for:</a:t>
            </a:r>
          </a:p>
          <a:p>
            <a:pPr lvl="1"/>
            <a:r>
              <a:rPr lang="en-US" sz="1600" dirty="0" smtClean="0"/>
              <a:t>Pending I-9’s Section 1 completed</a:t>
            </a:r>
          </a:p>
          <a:p>
            <a:pPr lvl="1"/>
            <a:r>
              <a:rPr lang="en-US" sz="1600" dirty="0" smtClean="0"/>
              <a:t>Expired I-9’s for non-residential aliens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D934E-3E61-264D-8682-F58928E18B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New Electronic I-9 Program with Equifax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dirty="0" smtClean="0"/>
              <a:t>Three Components with Equifax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Electronic I-9 – Summer 2014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The Work Number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Verification of Employment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Late Fall 2014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E-Verify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Rollout TBD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Target Early 2015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Impact On Units?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700" dirty="0" smtClean="0"/>
              <a:t>Process stays same – Format changes</a:t>
            </a:r>
          </a:p>
          <a:p>
            <a:r>
              <a:rPr lang="en-US" sz="1600" dirty="0" smtClean="0"/>
              <a:t>Hiring unit sends I-9 email notification to new employee</a:t>
            </a:r>
          </a:p>
          <a:p>
            <a:r>
              <a:rPr lang="en-US" sz="1600" dirty="0" smtClean="0"/>
              <a:t>Employee will complete Section 1 online or onsite at MSU</a:t>
            </a:r>
          </a:p>
          <a:p>
            <a:r>
              <a:rPr lang="en-US" sz="1600" dirty="0" smtClean="0"/>
              <a:t>MSU authorized user will electronically complete Section 2 of the I-9</a:t>
            </a:r>
          </a:p>
          <a:p>
            <a:r>
              <a:rPr lang="en-US" sz="1600" dirty="0" smtClean="0"/>
              <a:t>Paper I-9 form or additional documents no longer sent to central HR</a:t>
            </a:r>
          </a:p>
          <a:p>
            <a:pPr>
              <a:buNone/>
            </a:pPr>
            <a:r>
              <a:rPr lang="en-US" sz="2700" dirty="0" smtClean="0"/>
              <a:t>Benefits</a:t>
            </a:r>
          </a:p>
          <a:p>
            <a:r>
              <a:rPr lang="en-US" sz="1600" dirty="0" smtClean="0"/>
              <a:t>Decreases manual handling  </a:t>
            </a:r>
          </a:p>
          <a:p>
            <a:r>
              <a:rPr lang="en-US" sz="1600" dirty="0" smtClean="0"/>
              <a:t>Increased compliance reporting</a:t>
            </a:r>
          </a:p>
          <a:p>
            <a:pPr lvl="1"/>
            <a:r>
              <a:rPr lang="en-US" sz="1200" dirty="0" smtClean="0"/>
              <a:t>Reduction of duplicate I-9s</a:t>
            </a:r>
          </a:p>
          <a:p>
            <a:pPr lvl="1"/>
            <a:r>
              <a:rPr lang="en-US" sz="1200" dirty="0" smtClean="0"/>
              <a:t>Elimination of errors</a:t>
            </a:r>
          </a:p>
          <a:p>
            <a:pPr lvl="1"/>
            <a:r>
              <a:rPr lang="en-US" sz="1200" dirty="0" smtClean="0"/>
              <a:t>Reduction of paper and misplacement of I-9 forms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D934E-3E61-264D-8682-F58928E18B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73"/>
            <a:ext cx="8229600" cy="480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Will It Change?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182"/>
            <a:ext cx="8229600" cy="4729982"/>
          </a:xfrm>
        </p:spPr>
        <p:txBody>
          <a:bodyPr/>
          <a:lstStyle/>
          <a:p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smtClean="0"/>
              <a:t> I-9 Rollout Schedule</a:t>
            </a:r>
          </a:p>
          <a:p>
            <a:pPr lvl="1"/>
            <a:r>
              <a:rPr lang="en-US" sz="1800" dirty="0" smtClean="0"/>
              <a:t>Early June:  Go-Live for Central HR (Support Staff)</a:t>
            </a:r>
          </a:p>
          <a:p>
            <a:pPr lvl="1"/>
            <a:r>
              <a:rPr lang="en-US" sz="1800" dirty="0" smtClean="0"/>
              <a:t>Mid June:    2 Pilot groups – RHS and IPF</a:t>
            </a:r>
          </a:p>
          <a:p>
            <a:pPr lvl="1"/>
            <a:r>
              <a:rPr lang="en-US" sz="1800" dirty="0" smtClean="0"/>
              <a:t>Late June:    Begin training for all units</a:t>
            </a:r>
          </a:p>
          <a:p>
            <a:pPr lvl="1"/>
            <a:r>
              <a:rPr lang="en-US" sz="1800" dirty="0" smtClean="0"/>
              <a:t>Summer 2014:    Rollout to remainder of Campus (FAS, students, etc.)</a:t>
            </a:r>
          </a:p>
          <a:p>
            <a:pPr lvl="1"/>
            <a:endParaRPr lang="en-US" sz="23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D934E-3E61-264D-8682-F58928E18B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489"/>
            <a:ext cx="8229600" cy="480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1-9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722"/>
            <a:ext cx="8229600" cy="4662696"/>
          </a:xfrm>
        </p:spPr>
        <p:txBody>
          <a:bodyPr/>
          <a:lstStyle/>
          <a:p>
            <a:r>
              <a:rPr lang="en-US" sz="1800" dirty="0" smtClean="0"/>
              <a:t>Training:</a:t>
            </a:r>
          </a:p>
          <a:p>
            <a:pPr lvl="1"/>
            <a:r>
              <a:rPr lang="en-US" sz="1800" dirty="0" smtClean="0"/>
              <a:t>Week of May 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:  Trained pilot groups</a:t>
            </a:r>
          </a:p>
          <a:p>
            <a:pPr lvl="1"/>
            <a:r>
              <a:rPr lang="en-US" sz="1800" dirty="0" smtClean="0"/>
              <a:t>May 28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:  Presentation at Unit Rep Meeting</a:t>
            </a:r>
          </a:p>
          <a:p>
            <a:pPr lvl="1"/>
            <a:r>
              <a:rPr lang="en-US" sz="1800" dirty="0" smtClean="0"/>
              <a:t>Summer 2014:  Training units</a:t>
            </a:r>
          </a:p>
          <a:p>
            <a:pPr lvl="1"/>
            <a:r>
              <a:rPr lang="en-US" sz="1800" dirty="0" smtClean="0"/>
              <a:t>Training seminars (similar to ACA training)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1800" dirty="0" smtClean="0"/>
              <a:t>Educational Materials:</a:t>
            </a:r>
          </a:p>
          <a:p>
            <a:pPr lvl="1"/>
            <a:r>
              <a:rPr lang="en-US" sz="1800" dirty="0" smtClean="0"/>
              <a:t>Website similar to University of Minnesota (</a:t>
            </a:r>
            <a:r>
              <a:rPr lang="en-US" sz="1800" u="sng" dirty="0" smtClean="0">
                <a:hlinkClick r:id="rId3"/>
              </a:rPr>
              <a:t>http://www1.umn.edu/ohr/payroll/i9regs/index.html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FAQ’s</a:t>
            </a:r>
          </a:p>
          <a:p>
            <a:pPr lvl="1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Toolkit for unit hiring staff</a:t>
            </a:r>
          </a:p>
          <a:p>
            <a:pPr lvl="1"/>
            <a:r>
              <a:rPr lang="en-US" sz="1800" dirty="0" smtClean="0"/>
              <a:t>Webinar</a:t>
            </a:r>
          </a:p>
          <a:p>
            <a:pPr lvl="1"/>
            <a:r>
              <a:rPr lang="en-US" sz="1800" dirty="0" smtClean="0"/>
              <a:t>Execute Communication Plan – Ongoing</a:t>
            </a:r>
          </a:p>
          <a:p>
            <a:r>
              <a:rPr lang="en-US" sz="1800" dirty="0" smtClean="0"/>
              <a:t>Continued Conversion Effort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D934E-3E61-264D-8682-F58928E18B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5236"/>
            <a:ext cx="8229600" cy="4066495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_Point_Wordmark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Power_Point_Wordmark</Template>
  <TotalTime>4162</TotalTime>
  <Words>1349</Words>
  <Application>Microsoft Office PowerPoint</Application>
  <PresentationFormat>On-screen Show (4:3)</PresentationFormat>
  <Paragraphs>172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Power_Point_Wordmark</vt:lpstr>
      <vt:lpstr>Slide 1</vt:lpstr>
      <vt:lpstr>What is an I-9?</vt:lpstr>
      <vt:lpstr>Why Compliance Matters </vt:lpstr>
      <vt:lpstr>Why Are We Going To An Electronic I-9 Process? </vt:lpstr>
      <vt:lpstr>New Electronic I-9 Program with Equifax</vt:lpstr>
      <vt:lpstr>What Is Impact On Units?</vt:lpstr>
      <vt:lpstr>When Will It Change? </vt:lpstr>
      <vt:lpstr>1-9 Next Steps</vt:lpstr>
      <vt:lpstr>Slide 9</vt:lpstr>
      <vt:lpstr>New Employee Process – Step 1</vt:lpstr>
      <vt:lpstr>New Employee Process – Step 1</vt:lpstr>
      <vt:lpstr>New Employee Process – Step 2</vt:lpstr>
      <vt:lpstr>New Employee Process – Step 3</vt:lpstr>
      <vt:lpstr>New Employee Process – Step 4</vt:lpstr>
      <vt:lpstr>Electronic Signature Statement</vt:lpstr>
      <vt:lpstr>New Employee Process – Step 5</vt:lpstr>
      <vt:lpstr>New Employee Process is complete!</vt:lpstr>
      <vt:lpstr>Verifier’s Responsibilities</vt:lpstr>
      <vt:lpstr>Quick Search Box</vt:lpstr>
      <vt:lpstr>Verifier’s Responsibilities</vt:lpstr>
      <vt:lpstr>Verifier’s Responsibilities</vt:lpstr>
      <vt:lpstr>Verifier’s Responsibilities</vt:lpstr>
      <vt:lpstr>Verifier’s Responsibilities</vt:lpstr>
      <vt:lpstr>Verifier’s Responsibilities</vt:lpstr>
      <vt:lpstr>Verifier’s Responsibilities</vt:lpstr>
      <vt:lpstr>Verifier’s Responsibilities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phillipsb</dc:creator>
  <cp:lastModifiedBy>margrave</cp:lastModifiedBy>
  <cp:revision>245</cp:revision>
  <cp:lastPrinted>2010-09-08T13:46:11Z</cp:lastPrinted>
  <dcterms:created xsi:type="dcterms:W3CDTF">2012-07-19T15:17:21Z</dcterms:created>
  <dcterms:modified xsi:type="dcterms:W3CDTF">2014-05-29T21:41:15Z</dcterms:modified>
</cp:coreProperties>
</file>