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56" r:id="rId2"/>
    <p:sldId id="293" r:id="rId3"/>
    <p:sldId id="290" r:id="rId4"/>
    <p:sldId id="295" r:id="rId5"/>
    <p:sldId id="299" r:id="rId6"/>
    <p:sldId id="291" r:id="rId7"/>
    <p:sldId id="285" r:id="rId8"/>
  </p:sldIdLst>
  <p:sldSz cx="9144000" cy="6858000" type="screen4x3"/>
  <p:notesSz cx="6950075" cy="9236075"/>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pitchFamily="49" charset="-128"/>
        <a:cs typeface="+mn-cs"/>
      </a:defRPr>
    </a:lvl1pPr>
    <a:lvl2pPr marL="457200" algn="l" defTabSz="457200" rtl="0" fontAlgn="base">
      <a:spcBef>
        <a:spcPct val="0"/>
      </a:spcBef>
      <a:spcAft>
        <a:spcPct val="0"/>
      </a:spcAft>
      <a:defRPr sz="2400" kern="1200">
        <a:solidFill>
          <a:schemeClr val="tx1"/>
        </a:solidFill>
        <a:latin typeface="Arial" charset="0"/>
        <a:ea typeface="ＭＳ Ｐゴシック" pitchFamily="49" charset="-128"/>
        <a:cs typeface="+mn-cs"/>
      </a:defRPr>
    </a:lvl2pPr>
    <a:lvl3pPr marL="914400" algn="l" defTabSz="457200" rtl="0" fontAlgn="base">
      <a:spcBef>
        <a:spcPct val="0"/>
      </a:spcBef>
      <a:spcAft>
        <a:spcPct val="0"/>
      </a:spcAft>
      <a:defRPr sz="2400" kern="1200">
        <a:solidFill>
          <a:schemeClr val="tx1"/>
        </a:solidFill>
        <a:latin typeface="Arial" charset="0"/>
        <a:ea typeface="ＭＳ Ｐゴシック" pitchFamily="49" charset="-128"/>
        <a:cs typeface="+mn-cs"/>
      </a:defRPr>
    </a:lvl3pPr>
    <a:lvl4pPr marL="1371600" algn="l" defTabSz="457200" rtl="0" fontAlgn="base">
      <a:spcBef>
        <a:spcPct val="0"/>
      </a:spcBef>
      <a:spcAft>
        <a:spcPct val="0"/>
      </a:spcAft>
      <a:defRPr sz="2400" kern="1200">
        <a:solidFill>
          <a:schemeClr val="tx1"/>
        </a:solidFill>
        <a:latin typeface="Arial" charset="0"/>
        <a:ea typeface="ＭＳ Ｐゴシック" pitchFamily="49" charset="-128"/>
        <a:cs typeface="+mn-cs"/>
      </a:defRPr>
    </a:lvl4pPr>
    <a:lvl5pPr marL="1828800" algn="l" defTabSz="457200" rtl="0" fontAlgn="base">
      <a:spcBef>
        <a:spcPct val="0"/>
      </a:spcBef>
      <a:spcAft>
        <a:spcPct val="0"/>
      </a:spcAft>
      <a:defRPr sz="2400" kern="1200">
        <a:solidFill>
          <a:schemeClr val="tx1"/>
        </a:solidFill>
        <a:latin typeface="Arial" charset="0"/>
        <a:ea typeface="ＭＳ Ｐゴシック" pitchFamily="49" charset="-128"/>
        <a:cs typeface="+mn-cs"/>
      </a:defRPr>
    </a:lvl5pPr>
    <a:lvl6pPr marL="2286000" algn="l" defTabSz="914400" rtl="0" eaLnBrk="1" latinLnBrk="0" hangingPunct="1">
      <a:defRPr sz="2400" kern="1200">
        <a:solidFill>
          <a:schemeClr val="tx1"/>
        </a:solidFill>
        <a:latin typeface="Arial" charset="0"/>
        <a:ea typeface="ＭＳ Ｐゴシック" pitchFamily="49" charset="-128"/>
        <a:cs typeface="+mn-cs"/>
      </a:defRPr>
    </a:lvl6pPr>
    <a:lvl7pPr marL="2743200" algn="l" defTabSz="914400" rtl="0" eaLnBrk="1" latinLnBrk="0" hangingPunct="1">
      <a:defRPr sz="2400" kern="1200">
        <a:solidFill>
          <a:schemeClr val="tx1"/>
        </a:solidFill>
        <a:latin typeface="Arial" charset="0"/>
        <a:ea typeface="ＭＳ Ｐゴシック" pitchFamily="49" charset="-128"/>
        <a:cs typeface="+mn-cs"/>
      </a:defRPr>
    </a:lvl7pPr>
    <a:lvl8pPr marL="3200400" algn="l" defTabSz="914400" rtl="0" eaLnBrk="1" latinLnBrk="0" hangingPunct="1">
      <a:defRPr sz="2400" kern="1200">
        <a:solidFill>
          <a:schemeClr val="tx1"/>
        </a:solidFill>
        <a:latin typeface="Arial" charset="0"/>
        <a:ea typeface="ＭＳ Ｐゴシック" pitchFamily="49" charset="-128"/>
        <a:cs typeface="+mn-cs"/>
      </a:defRPr>
    </a:lvl8pPr>
    <a:lvl9pPr marL="3657600" algn="l" defTabSz="914400" rtl="0" eaLnBrk="1" latinLnBrk="0" hangingPunct="1">
      <a:defRPr sz="2400" kern="1200">
        <a:solidFill>
          <a:schemeClr val="tx1"/>
        </a:solidFill>
        <a:latin typeface="Arial" charset="0"/>
        <a:ea typeface="ＭＳ Ｐゴシック" pitchFamily="49"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64339"/>
    <a:srgbClr val="18453B"/>
    <a:srgbClr val="0C533A"/>
    <a:srgbClr val="008000"/>
    <a:srgbClr val="E8E8E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30" autoAdjust="0"/>
    <p:restoredTop sz="94660"/>
  </p:normalViewPr>
  <p:slideViewPr>
    <p:cSldViewPr snapToGrid="0" snapToObjects="1">
      <p:cViewPr>
        <p:scale>
          <a:sx n="100" d="100"/>
          <a:sy n="100" d="100"/>
        </p:scale>
        <p:origin x="-81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35" tIns="45717" rIns="91435" bIns="45717"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35" tIns="45717" rIns="91435" bIns="45717" rtlCol="0"/>
          <a:lstStyle>
            <a:lvl1pPr algn="r">
              <a:defRPr sz="1200"/>
            </a:lvl1pPr>
          </a:lstStyle>
          <a:p>
            <a:fld id="{5B4CFD9A-80F8-4DE8-A22E-C6628FBF4E0F}" type="datetimeFigureOut">
              <a:rPr lang="en-US" smtClean="0"/>
              <a:pPr/>
              <a:t>4/30/2015</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35" tIns="45717" rIns="91435" bIns="4571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35" tIns="45717" rIns="91435" bIns="45717" rtlCol="0" anchor="b"/>
          <a:lstStyle>
            <a:lvl1pPr algn="r">
              <a:defRPr sz="1200"/>
            </a:lvl1pPr>
          </a:lstStyle>
          <a:p>
            <a:fld id="{9D71F3B9-FAF4-410D-B4FF-C4D4E52D7AF6}" type="slidenum">
              <a:rPr lang="en-US" smtClean="0"/>
              <a:pPr/>
              <a:t>‹#›</a:t>
            </a:fld>
            <a:endParaRPr lang="en-US" dirty="0"/>
          </a:p>
        </p:txBody>
      </p:sp>
    </p:spTree>
    <p:extLst>
      <p:ext uri="{BB962C8B-B14F-4D97-AF65-F5344CB8AC3E}">
        <p14:creationId xmlns:p14="http://schemas.microsoft.com/office/powerpoint/2010/main" xmlns="" val="2366316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6" tIns="46243" rIns="92486" bIns="46243"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86" tIns="46243" rIns="92486" bIns="46243" rtlCol="0"/>
          <a:lstStyle>
            <a:lvl1pPr algn="r">
              <a:defRPr sz="1200"/>
            </a:lvl1pPr>
          </a:lstStyle>
          <a:p>
            <a:fld id="{4047186F-8171-48E2-A75C-ABAA4F63894E}" type="datetimeFigureOut">
              <a:rPr lang="en-US" smtClean="0"/>
              <a:pPr/>
              <a:t>4/30/2015</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6" tIns="46243" rIns="92486" bIns="46243"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6" tIns="46243" rIns="92486" bIns="4624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86" tIns="46243" rIns="92486" bIns="462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86" tIns="46243" rIns="92486" bIns="46243" rtlCol="0" anchor="b"/>
          <a:lstStyle>
            <a:lvl1pPr algn="r">
              <a:defRPr sz="1200"/>
            </a:lvl1pPr>
          </a:lstStyle>
          <a:p>
            <a:fld id="{6546EA2B-B81F-413B-AFFF-B092622D91F5}" type="slidenum">
              <a:rPr lang="en-US" smtClean="0"/>
              <a:pPr/>
              <a:t>‹#›</a:t>
            </a:fld>
            <a:endParaRPr lang="en-US" dirty="0"/>
          </a:p>
        </p:txBody>
      </p:sp>
    </p:spTree>
    <p:extLst>
      <p:ext uri="{BB962C8B-B14F-4D97-AF65-F5344CB8AC3E}">
        <p14:creationId xmlns:p14="http://schemas.microsoft.com/office/powerpoint/2010/main" xmlns="" val="1266435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28841"/>
            <a:ext cx="7772400" cy="1301965"/>
          </a:xfrm>
          <a:prstGeom prst="rect">
            <a:avLst/>
          </a:prstGeom>
        </p:spPr>
        <p:txBody>
          <a:bodyPr>
            <a:normAutofit/>
          </a:bodyPr>
          <a:lstStyle>
            <a:lvl1pPr algn="l">
              <a:defRPr sz="3600" b="0" i="0" baseline="0">
                <a:ln>
                  <a:noFill/>
                </a:ln>
                <a:solidFill>
                  <a:srgbClr val="18453B"/>
                </a:solidFill>
                <a:latin typeface="Arial Unicode MS" pitchFamily="34" charset="-128"/>
                <a:cs typeface="Arial Unicode MS" pitchFamily="34" charset="-128"/>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030807"/>
            <a:ext cx="7772400" cy="2102356"/>
          </a:xfrm>
          <a:prstGeom prst="rect">
            <a:avLst/>
          </a:prstGeom>
        </p:spPr>
        <p:txBody>
          <a:bodyPr anchor="t">
            <a:normAutofit/>
          </a:bodyPr>
          <a:lstStyle>
            <a:lvl1pPr marL="0" indent="0" algn="l">
              <a:buNone/>
              <a:defRPr sz="2400" b="0" i="0">
                <a:solidFill>
                  <a:schemeClr val="tx1">
                    <a:lumMod val="65000"/>
                    <a:lumOff val="3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827B66DE-403D-49DF-89C7-F6930AD8D94D}" type="datetime1">
              <a:rPr lang="en-US"/>
              <a:pPr>
                <a:defRPr/>
              </a:pPr>
              <a:t>4/30/2015</a:t>
            </a:fld>
            <a:endParaRPr lang="en-US" dirty="0"/>
          </a:p>
        </p:txBody>
      </p:sp>
      <p:sp>
        <p:nvSpPr>
          <p:cNvPr id="5" name="Footer Placeholder 4"/>
          <p:cNvSpPr>
            <a:spLocks noGrp="1"/>
          </p:cNvSpPr>
          <p:nvPr>
            <p:ph type="ftr" sz="quarter" idx="11"/>
          </p:nvPr>
        </p:nvSpPr>
        <p:spPr/>
        <p:txBody>
          <a:bodyPr/>
          <a:lstStyle>
            <a:lvl1pPr>
              <a:defRPr b="0" i="0" dirty="0" smtClean="0">
                <a:solidFill>
                  <a:schemeClr val="tx1">
                    <a:lumMod val="65000"/>
                    <a:lumOff val="35000"/>
                  </a:schemeClr>
                </a:solidFill>
                <a:latin typeface="Arial" pitchFamily="34" charset="0"/>
                <a:cs typeface="Arial" pitchFamily="34" charset="0"/>
              </a:defRPr>
            </a:lvl1pPr>
          </a:lstStyle>
          <a:p>
            <a:pPr>
              <a:defRPr/>
            </a:pPr>
            <a:r>
              <a:rPr lang="en-US" dirty="0"/>
              <a:t>Footer</a:t>
            </a:r>
          </a:p>
        </p:txBody>
      </p:sp>
      <p:sp>
        <p:nvSpPr>
          <p:cNvPr id="6" name="Slide Number Placeholder 5"/>
          <p:cNvSpPr>
            <a:spLocks noGrp="1"/>
          </p:cNvSpPr>
          <p:nvPr>
            <p:ph type="sldNum" sz="quarter" idx="12"/>
          </p:nvPr>
        </p:nvSpPr>
        <p:spPr/>
        <p:txBody>
          <a:bodyPr/>
          <a:lstStyle>
            <a:lvl1pPr>
              <a:defRPr/>
            </a:lvl1pPr>
          </a:lstStyle>
          <a:p>
            <a:pPr>
              <a:defRPr/>
            </a:pPr>
            <a:fld id="{61F4F8E3-ED9C-4A60-836E-C83F8DD72A1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8373"/>
            <a:ext cx="8229600" cy="480233"/>
          </a:xfrm>
          <a:prstGeom prst="rect">
            <a:avLst/>
          </a:prstGeom>
        </p:spPr>
        <p:txBody>
          <a:bodyPr>
            <a:noAutofit/>
          </a:bodyPr>
          <a:lstStyle>
            <a:lvl1pPr algn="l">
              <a:defRPr sz="3200" b="0" i="0" baseline="0">
                <a:solidFill>
                  <a:srgbClr val="18453B"/>
                </a:solidFill>
                <a:latin typeface="Arial Unicode MS" pitchFamily="34" charset="-128"/>
                <a:cs typeface="Arial Unicode MS" pitchFamily="34" charset="-128"/>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059668"/>
            <a:ext cx="8229600" cy="4066495"/>
          </a:xfrm>
          <a:prstGeom prst="rect">
            <a:avLst/>
          </a:prstGeom>
        </p:spPr>
        <p:txBody>
          <a:bodyPr>
            <a:normAutofit/>
          </a:bodyPr>
          <a:lstStyle>
            <a:lvl1pPr>
              <a:buClr>
                <a:srgbClr val="18453B"/>
              </a:buClr>
              <a:buFont typeface="Arial"/>
              <a:buChar char="•"/>
              <a:defRPr sz="2800" b="0" i="0">
                <a:solidFill>
                  <a:srgbClr val="595959"/>
                </a:solidFill>
                <a:latin typeface="Arial" pitchFamily="34" charset="0"/>
                <a:cs typeface="Arial" pitchFamily="34" charset="0"/>
              </a:defRPr>
            </a:lvl1pPr>
            <a:lvl2pPr>
              <a:buClr>
                <a:schemeClr val="tx1">
                  <a:lumMod val="75000"/>
                  <a:lumOff val="25000"/>
                </a:schemeClr>
              </a:buClr>
              <a:buSzPct val="85000"/>
              <a:buFont typeface="Arial"/>
              <a:buChar char="•"/>
              <a:defRPr sz="2400" b="0" i="0">
                <a:solidFill>
                  <a:srgbClr val="595959"/>
                </a:solidFill>
                <a:latin typeface="Arial" pitchFamily="34" charset="0"/>
                <a:cs typeface="Arial" pitchFamily="34" charset="0"/>
              </a:defRPr>
            </a:lvl2pPr>
            <a:lvl3pPr>
              <a:buClr>
                <a:schemeClr val="tx1">
                  <a:lumMod val="75000"/>
                  <a:lumOff val="25000"/>
                </a:schemeClr>
              </a:buClr>
              <a:defRPr sz="2000" b="0" i="0">
                <a:solidFill>
                  <a:schemeClr val="tx1">
                    <a:lumMod val="75000"/>
                    <a:lumOff val="25000"/>
                  </a:schemeClr>
                </a:solidFill>
                <a:latin typeface="Arial" pitchFamily="34" charset="0"/>
                <a:cs typeface="Arial" pitchFamily="34" charset="0"/>
              </a:defRPr>
            </a:lvl3pPr>
            <a:lvl4pPr>
              <a:defRPr b="0" i="0">
                <a:latin typeface="Arial" pitchFamily="34" charset="0"/>
                <a:cs typeface="Arial" pitchFamily="34" charset="0"/>
              </a:defRPr>
            </a:lvl4pPr>
            <a:lvl5pPr>
              <a:defRPr b="0" i="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10"/>
          </p:nvPr>
        </p:nvSpPr>
        <p:spPr/>
        <p:txBody>
          <a:bodyPr/>
          <a:lstStyle>
            <a:lvl1pPr>
              <a:defRPr/>
            </a:lvl1pPr>
          </a:lstStyle>
          <a:p>
            <a:pPr>
              <a:defRPr/>
            </a:pPr>
            <a:fld id="{85F664CA-C935-4D0B-A6E2-E05F5F678F98}" type="datetime1">
              <a:rPr lang="en-US"/>
              <a:pPr>
                <a:defRPr/>
              </a:pPr>
              <a:t>4/30/2015</a:t>
            </a:fld>
            <a:endParaRPr lang="en-US" dirty="0"/>
          </a:p>
        </p:txBody>
      </p:sp>
      <p:sp>
        <p:nvSpPr>
          <p:cNvPr id="5" name="Footer Placeholder 4"/>
          <p:cNvSpPr>
            <a:spLocks noGrp="1"/>
          </p:cNvSpPr>
          <p:nvPr>
            <p:ph type="ftr" sz="quarter" idx="11"/>
          </p:nvPr>
        </p:nvSpPr>
        <p:spPr/>
        <p:txBody>
          <a:bodyPr/>
          <a:lstStyle>
            <a:lvl1pPr>
              <a:defRPr b="0" i="0" dirty="0" smtClean="0">
                <a:solidFill>
                  <a:schemeClr val="tx1">
                    <a:lumMod val="65000"/>
                    <a:lumOff val="35000"/>
                  </a:schemeClr>
                </a:solidFill>
                <a:latin typeface="Arial" pitchFamily="34" charset="0"/>
                <a:cs typeface="Arial" pitchFamily="34" charset="0"/>
              </a:defRPr>
            </a:lvl1pPr>
          </a:lstStyle>
          <a:p>
            <a:pPr>
              <a:defRPr/>
            </a:pPr>
            <a:r>
              <a:rPr lang="en-US" dirty="0"/>
              <a:t>Footer</a:t>
            </a:r>
          </a:p>
        </p:txBody>
      </p:sp>
      <p:sp>
        <p:nvSpPr>
          <p:cNvPr id="6" name="Slide Number Placeholder 5"/>
          <p:cNvSpPr>
            <a:spLocks noGrp="1"/>
          </p:cNvSpPr>
          <p:nvPr>
            <p:ph type="sldNum" sz="quarter" idx="12"/>
          </p:nvPr>
        </p:nvSpPr>
        <p:spPr/>
        <p:txBody>
          <a:bodyPr/>
          <a:lstStyle>
            <a:lvl1pPr>
              <a:defRPr/>
            </a:lvl1pPr>
          </a:lstStyle>
          <a:p>
            <a:pPr>
              <a:defRPr/>
            </a:pPr>
            <a:fld id="{FD4688CF-4AA7-4525-A53D-466655AF7F8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53062"/>
            <a:ext cx="8229600" cy="875092"/>
          </a:xfrm>
          <a:prstGeom prst="rect">
            <a:avLst/>
          </a:prstGeom>
        </p:spPr>
        <p:txBody>
          <a:bodyPr>
            <a:normAutofit/>
          </a:bodyPr>
          <a:lstStyle>
            <a:lvl1pPr algn="l">
              <a:defRPr sz="3200" b="0" i="0" baseline="0">
                <a:solidFill>
                  <a:srgbClr val="18453B"/>
                </a:solidFill>
                <a:latin typeface="Arial Unicode MS" pitchFamily="34" charset="-128"/>
                <a:cs typeface="Arial Unicode MS" pitchFamily="34" charset="-128"/>
              </a:defRPr>
            </a:lvl1pPr>
          </a:lstStyle>
          <a:p>
            <a:r>
              <a:rPr lang="en-US" smtClean="0"/>
              <a:t>Click to edit Master title style</a:t>
            </a:r>
            <a:endParaRPr lang="en-US" dirty="0"/>
          </a:p>
        </p:txBody>
      </p:sp>
      <p:sp>
        <p:nvSpPr>
          <p:cNvPr id="3" name="Content Placeholder 2"/>
          <p:cNvSpPr>
            <a:spLocks noGrp="1"/>
          </p:cNvSpPr>
          <p:nvPr>
            <p:ph idx="1"/>
          </p:nvPr>
        </p:nvSpPr>
        <p:spPr>
          <a:xfrm>
            <a:off x="457200" y="2059668"/>
            <a:ext cx="3950704" cy="4296682"/>
          </a:xfrm>
          <a:prstGeom prst="rect">
            <a:avLst/>
          </a:prstGeom>
        </p:spPr>
        <p:txBody>
          <a:bodyPr>
            <a:normAutofit/>
          </a:bodyPr>
          <a:lstStyle>
            <a:lvl1pPr>
              <a:buClr>
                <a:schemeClr val="tx1">
                  <a:lumMod val="75000"/>
                  <a:lumOff val="25000"/>
                </a:schemeClr>
              </a:buClr>
              <a:buFont typeface="Arial"/>
              <a:buChar char="•"/>
              <a:defRPr sz="2800" b="0" i="0">
                <a:solidFill>
                  <a:schemeClr val="tx1">
                    <a:lumMod val="65000"/>
                    <a:lumOff val="35000"/>
                  </a:schemeClr>
                </a:solidFill>
                <a:latin typeface="Arial" pitchFamily="34" charset="0"/>
                <a:cs typeface="Arial" pitchFamily="34" charset="0"/>
              </a:defRPr>
            </a:lvl1pPr>
            <a:lvl2pPr>
              <a:buClr>
                <a:schemeClr val="tx1">
                  <a:lumMod val="75000"/>
                  <a:lumOff val="25000"/>
                </a:schemeClr>
              </a:buClr>
              <a:buSzPct val="85000"/>
              <a:buFont typeface="Arial"/>
              <a:buChar char="•"/>
              <a:defRPr sz="2400" b="0" i="0">
                <a:solidFill>
                  <a:schemeClr val="tx1">
                    <a:lumMod val="65000"/>
                    <a:lumOff val="35000"/>
                  </a:schemeClr>
                </a:solidFill>
                <a:latin typeface="Arial" pitchFamily="34" charset="0"/>
                <a:cs typeface="Arial" pitchFamily="34" charset="0"/>
              </a:defRPr>
            </a:lvl2pPr>
            <a:lvl3pPr>
              <a:buClr>
                <a:schemeClr val="tx1">
                  <a:lumMod val="75000"/>
                  <a:lumOff val="25000"/>
                </a:schemeClr>
              </a:buClr>
              <a:defRPr sz="2000" b="0" i="0">
                <a:solidFill>
                  <a:schemeClr val="tx1">
                    <a:lumMod val="75000"/>
                    <a:lumOff val="25000"/>
                  </a:schemeClr>
                </a:solidFill>
                <a:latin typeface="Arial" pitchFamily="34" charset="0"/>
                <a:cs typeface="Arial" pitchFamily="34" charset="0"/>
              </a:defRPr>
            </a:lvl3pPr>
            <a:lvl4pPr>
              <a:defRPr b="0" i="0">
                <a:latin typeface="Arial" pitchFamily="34" charset="0"/>
                <a:cs typeface="Arial" pitchFamily="34" charset="0"/>
              </a:defRPr>
            </a:lvl4pPr>
            <a:lvl5pPr>
              <a:defRPr b="0" i="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 name="Content Placeholder 2"/>
          <p:cNvSpPr>
            <a:spLocks noGrp="1"/>
          </p:cNvSpPr>
          <p:nvPr>
            <p:ph idx="13"/>
          </p:nvPr>
        </p:nvSpPr>
        <p:spPr>
          <a:xfrm>
            <a:off x="4736096" y="2059668"/>
            <a:ext cx="3950704" cy="4296682"/>
          </a:xfrm>
          <a:prstGeom prst="rect">
            <a:avLst/>
          </a:prstGeom>
        </p:spPr>
        <p:txBody>
          <a:bodyPr>
            <a:normAutofit/>
          </a:bodyPr>
          <a:lstStyle>
            <a:lvl1pPr>
              <a:buClr>
                <a:schemeClr val="tx1">
                  <a:lumMod val="75000"/>
                  <a:lumOff val="25000"/>
                </a:schemeClr>
              </a:buClr>
              <a:buFont typeface="Wingdings" charset="2"/>
              <a:buChar char="§"/>
              <a:defRPr sz="2800" b="0" i="0">
                <a:solidFill>
                  <a:schemeClr val="tx1">
                    <a:lumMod val="65000"/>
                    <a:lumOff val="35000"/>
                  </a:schemeClr>
                </a:solidFill>
                <a:latin typeface="Arial" pitchFamily="34" charset="0"/>
                <a:cs typeface="Arial" pitchFamily="34" charset="0"/>
              </a:defRPr>
            </a:lvl1pPr>
            <a:lvl2pPr>
              <a:buClr>
                <a:schemeClr val="tx1">
                  <a:lumMod val="75000"/>
                  <a:lumOff val="25000"/>
                </a:schemeClr>
              </a:buClr>
              <a:buFont typeface="Wingdings" charset="2"/>
              <a:buChar char="§"/>
              <a:defRPr sz="2400" b="0" i="0">
                <a:solidFill>
                  <a:schemeClr val="tx1">
                    <a:lumMod val="65000"/>
                    <a:lumOff val="35000"/>
                  </a:schemeClr>
                </a:solidFill>
                <a:latin typeface="Arial" pitchFamily="34" charset="0"/>
                <a:cs typeface="Arial" pitchFamily="34" charset="0"/>
              </a:defRPr>
            </a:lvl2pPr>
            <a:lvl3pPr>
              <a:buClr>
                <a:schemeClr val="tx1">
                  <a:lumMod val="75000"/>
                  <a:lumOff val="25000"/>
                </a:schemeClr>
              </a:buClr>
              <a:defRPr sz="2000" b="0" i="0">
                <a:solidFill>
                  <a:schemeClr val="tx1">
                    <a:lumMod val="75000"/>
                    <a:lumOff val="25000"/>
                  </a:schemeClr>
                </a:solidFill>
                <a:latin typeface="Arial" pitchFamily="34" charset="0"/>
                <a:cs typeface="Arial" pitchFamily="34" charset="0"/>
              </a:defRPr>
            </a:lvl3pPr>
            <a:lvl4pPr>
              <a:defRPr b="0" i="0">
                <a:latin typeface="Arial" pitchFamily="34" charset="0"/>
                <a:cs typeface="Arial" pitchFamily="34" charset="0"/>
              </a:defRPr>
            </a:lvl4pPr>
            <a:lvl5pPr>
              <a:defRPr b="0" i="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Date Placeholder 3"/>
          <p:cNvSpPr>
            <a:spLocks noGrp="1"/>
          </p:cNvSpPr>
          <p:nvPr>
            <p:ph type="dt" sz="half" idx="14"/>
          </p:nvPr>
        </p:nvSpPr>
        <p:spPr/>
        <p:txBody>
          <a:bodyPr/>
          <a:lstStyle>
            <a:lvl1pPr>
              <a:defRPr/>
            </a:lvl1pPr>
          </a:lstStyle>
          <a:p>
            <a:pPr>
              <a:defRPr/>
            </a:pPr>
            <a:fld id="{EBE25B55-D3A2-4DEE-BF8E-CAA4903411BB}" type="datetime1">
              <a:rPr lang="en-US"/>
              <a:pPr>
                <a:defRPr/>
              </a:pPr>
              <a:t>4/30/2015</a:t>
            </a:fld>
            <a:endParaRPr lang="en-US" dirty="0"/>
          </a:p>
        </p:txBody>
      </p:sp>
      <p:sp>
        <p:nvSpPr>
          <p:cNvPr id="6" name="Footer Placeholder 4"/>
          <p:cNvSpPr>
            <a:spLocks noGrp="1"/>
          </p:cNvSpPr>
          <p:nvPr>
            <p:ph type="ftr" sz="quarter" idx="15"/>
          </p:nvPr>
        </p:nvSpPr>
        <p:spPr/>
        <p:txBody>
          <a:bodyPr/>
          <a:lstStyle>
            <a:lvl1pPr>
              <a:defRPr b="0" i="0" dirty="0" smtClean="0">
                <a:solidFill>
                  <a:schemeClr val="tx1">
                    <a:lumMod val="65000"/>
                    <a:lumOff val="35000"/>
                  </a:schemeClr>
                </a:solidFill>
                <a:latin typeface="Arial" pitchFamily="34" charset="0"/>
                <a:cs typeface="Arial" pitchFamily="34" charset="0"/>
              </a:defRPr>
            </a:lvl1pPr>
          </a:lstStyle>
          <a:p>
            <a:pPr>
              <a:defRPr/>
            </a:pPr>
            <a:r>
              <a:rPr lang="en-US" dirty="0"/>
              <a:t>Footer</a:t>
            </a:r>
          </a:p>
        </p:txBody>
      </p:sp>
      <p:sp>
        <p:nvSpPr>
          <p:cNvPr id="7" name="Slide Number Placeholder 5"/>
          <p:cNvSpPr>
            <a:spLocks noGrp="1"/>
          </p:cNvSpPr>
          <p:nvPr>
            <p:ph type="sldNum" sz="quarter" idx="16"/>
          </p:nvPr>
        </p:nvSpPr>
        <p:spPr/>
        <p:txBody>
          <a:bodyPr/>
          <a:lstStyle>
            <a:lvl1pPr>
              <a:defRPr/>
            </a:lvl1pPr>
          </a:lstStyle>
          <a:p>
            <a:pPr>
              <a:defRPr/>
            </a:pPr>
            <a:fld id="{1BEB565F-E212-435A-A4A5-0EA00642DD6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38545"/>
            <a:ext cx="8229600" cy="821732"/>
          </a:xfrm>
          <a:prstGeom prst="rect">
            <a:avLst/>
          </a:prstGeom>
        </p:spPr>
        <p:txBody>
          <a:bodyPr>
            <a:normAutofit/>
          </a:bodyPr>
          <a:lstStyle>
            <a:lvl1pPr algn="l">
              <a:defRPr sz="3200" b="0" i="0">
                <a:solidFill>
                  <a:srgbClr val="18453B"/>
                </a:solidFill>
                <a:latin typeface="Arial Unicode MS" pitchFamily="34" charset="-128"/>
                <a:cs typeface="Arial Unicode MS" pitchFamily="34" charset="-128"/>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081011"/>
            <a:ext cx="8229600" cy="4024165"/>
          </a:xfrm>
          <a:prstGeom prst="rect">
            <a:avLst/>
          </a:prstGeom>
        </p:spPr>
        <p:txBody>
          <a:bodyPr wrap="square" numCol="1" anchor="t">
            <a:normAutofit/>
          </a:bodyPr>
          <a:lstStyle>
            <a:lvl1pPr marL="0" indent="0" algn="l">
              <a:buClr>
                <a:schemeClr val="tx1">
                  <a:lumMod val="75000"/>
                  <a:lumOff val="25000"/>
                </a:schemeClr>
              </a:buClr>
              <a:buFontTx/>
              <a:buNone/>
              <a:defRPr sz="2400" b="0" i="0" baseline="0">
                <a:solidFill>
                  <a:schemeClr val="tx1">
                    <a:lumMod val="75000"/>
                    <a:lumOff val="25000"/>
                  </a:schemeClr>
                </a:solidFill>
                <a:latin typeface="Arial" pitchFamily="34" charset="0"/>
                <a:cs typeface="Arial" pitchFamily="34" charset="0"/>
              </a:defRPr>
            </a:lvl1pPr>
            <a:lvl2pPr marL="0" indent="0" algn="l">
              <a:buClr>
                <a:schemeClr val="tx1">
                  <a:lumMod val="75000"/>
                  <a:lumOff val="25000"/>
                </a:schemeClr>
              </a:buClr>
              <a:buFontTx/>
              <a:buNone/>
              <a:defRPr sz="2000" b="0" i="0">
                <a:solidFill>
                  <a:schemeClr val="tx1">
                    <a:lumMod val="75000"/>
                    <a:lumOff val="25000"/>
                  </a:schemeClr>
                </a:solidFill>
                <a:latin typeface="Arial" pitchFamily="34" charset="0"/>
                <a:cs typeface="Arial" pitchFamily="34" charset="0"/>
              </a:defRPr>
            </a:lvl2pPr>
            <a:lvl3pPr>
              <a:buClr>
                <a:schemeClr val="tx1">
                  <a:lumMod val="75000"/>
                  <a:lumOff val="25000"/>
                </a:schemeClr>
              </a:buClr>
              <a:defRPr sz="2000" b="0" i="0">
                <a:solidFill>
                  <a:schemeClr val="tx1">
                    <a:lumMod val="75000"/>
                    <a:lumOff val="25000"/>
                  </a:schemeClr>
                </a:solidFill>
                <a:latin typeface="Arial" pitchFamily="34" charset="0"/>
                <a:cs typeface="Arial" pitchFamily="34" charset="0"/>
              </a:defRPr>
            </a:lvl3pPr>
            <a:lvl4pPr>
              <a:defRPr b="0" i="0">
                <a:latin typeface="Arial" pitchFamily="34" charset="0"/>
                <a:cs typeface="Arial" pitchFamily="34" charset="0"/>
              </a:defRPr>
            </a:lvl4pPr>
            <a:lvl5pPr>
              <a:defRPr b="0" i="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10"/>
          </p:nvPr>
        </p:nvSpPr>
        <p:spPr/>
        <p:txBody>
          <a:bodyPr/>
          <a:lstStyle>
            <a:lvl1pPr>
              <a:defRPr/>
            </a:lvl1pPr>
          </a:lstStyle>
          <a:p>
            <a:pPr>
              <a:defRPr/>
            </a:pPr>
            <a:fld id="{A2134494-D09B-4B2E-B319-2A3903B5A7C8}" type="datetime1">
              <a:rPr lang="en-US"/>
              <a:pPr>
                <a:defRPr/>
              </a:pPr>
              <a:t>4/30/2015</a:t>
            </a:fld>
            <a:endParaRPr lang="en-US" dirty="0"/>
          </a:p>
        </p:txBody>
      </p:sp>
      <p:sp>
        <p:nvSpPr>
          <p:cNvPr id="5" name="Footer Placeholder 4"/>
          <p:cNvSpPr>
            <a:spLocks noGrp="1"/>
          </p:cNvSpPr>
          <p:nvPr>
            <p:ph type="ftr" sz="quarter" idx="11"/>
          </p:nvPr>
        </p:nvSpPr>
        <p:spPr/>
        <p:txBody>
          <a:bodyPr/>
          <a:lstStyle>
            <a:lvl1pPr>
              <a:defRPr b="0" i="0" dirty="0" smtClean="0">
                <a:solidFill>
                  <a:schemeClr val="tx1">
                    <a:lumMod val="65000"/>
                    <a:lumOff val="35000"/>
                  </a:schemeClr>
                </a:solidFill>
                <a:latin typeface="Arial" pitchFamily="34" charset="0"/>
                <a:cs typeface="Arial" pitchFamily="34" charset="0"/>
              </a:defRPr>
            </a:lvl1pPr>
          </a:lstStyle>
          <a:p>
            <a:pPr>
              <a:defRPr/>
            </a:pPr>
            <a:r>
              <a:rPr lang="en-US" dirty="0"/>
              <a:t>Footer</a:t>
            </a:r>
          </a:p>
        </p:txBody>
      </p:sp>
      <p:sp>
        <p:nvSpPr>
          <p:cNvPr id="6" name="Slide Number Placeholder 5"/>
          <p:cNvSpPr>
            <a:spLocks noGrp="1"/>
          </p:cNvSpPr>
          <p:nvPr>
            <p:ph type="sldNum" sz="quarter" idx="12"/>
          </p:nvPr>
        </p:nvSpPr>
        <p:spPr/>
        <p:txBody>
          <a:bodyPr/>
          <a:lstStyle>
            <a:lvl1pPr>
              <a:defRPr/>
            </a:lvl1pPr>
          </a:lstStyle>
          <a:p>
            <a:pPr>
              <a:defRPr/>
            </a:pPr>
            <a:fld id="{82E5A24D-8E52-4423-9BDD-1157CD52859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0877" y="750045"/>
            <a:ext cx="8229600" cy="725109"/>
          </a:xfrm>
          <a:prstGeom prst="rect">
            <a:avLst/>
          </a:prstGeom>
        </p:spPr>
        <p:txBody>
          <a:bodyPr>
            <a:normAutofit/>
          </a:bodyPr>
          <a:lstStyle>
            <a:lvl1pPr algn="l">
              <a:defRPr sz="3200" b="0" i="0">
                <a:solidFill>
                  <a:srgbClr val="18453B"/>
                </a:solidFill>
                <a:latin typeface="Arial Unicode MS" pitchFamily="34" charset="-128"/>
                <a:cs typeface="Arial Unicode MS" pitchFamily="34" charset="-128"/>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74905"/>
            <a:ext cx="8229600" cy="4419600"/>
          </a:xfrm>
          <a:prstGeom prst="rect">
            <a:avLst/>
          </a:prstGeom>
        </p:spPr>
        <p:txBody>
          <a:bodyPr wrap="square" numCol="1" anchor="t">
            <a:normAutofit/>
          </a:bodyPr>
          <a:lstStyle>
            <a:lvl1pPr marL="457200" indent="-457200" algn="l">
              <a:buClr>
                <a:schemeClr val="tx1">
                  <a:lumMod val="75000"/>
                  <a:lumOff val="25000"/>
                </a:schemeClr>
              </a:buClr>
              <a:buFont typeface="+mj-lt"/>
              <a:buAutoNum type="arabicPeriod"/>
              <a:defRPr sz="2400" b="0" i="0" baseline="0">
                <a:solidFill>
                  <a:schemeClr val="tx1">
                    <a:lumMod val="75000"/>
                    <a:lumOff val="25000"/>
                  </a:schemeClr>
                </a:solidFill>
                <a:latin typeface="Arial" pitchFamily="34" charset="0"/>
                <a:cs typeface="Arial" pitchFamily="34" charset="0"/>
              </a:defRPr>
            </a:lvl1pPr>
            <a:lvl2pPr marL="457200" indent="182880" algn="l">
              <a:buClr>
                <a:schemeClr val="tx1">
                  <a:lumMod val="75000"/>
                  <a:lumOff val="25000"/>
                </a:schemeClr>
              </a:buClr>
              <a:buSzPct val="85000"/>
              <a:buFont typeface="Arial"/>
              <a:buChar char="•"/>
              <a:defRPr sz="2000" b="0" i="0">
                <a:solidFill>
                  <a:schemeClr val="tx1">
                    <a:lumMod val="75000"/>
                    <a:lumOff val="25000"/>
                  </a:schemeClr>
                </a:solidFill>
                <a:latin typeface="Arial" pitchFamily="34" charset="0"/>
                <a:cs typeface="Arial" pitchFamily="34" charset="0"/>
              </a:defRPr>
            </a:lvl2pPr>
            <a:lvl3pPr>
              <a:buClr>
                <a:schemeClr val="tx1">
                  <a:lumMod val="75000"/>
                  <a:lumOff val="25000"/>
                </a:schemeClr>
              </a:buClr>
              <a:defRPr sz="2000" b="0" i="0">
                <a:solidFill>
                  <a:schemeClr val="tx1">
                    <a:lumMod val="75000"/>
                    <a:lumOff val="25000"/>
                  </a:schemeClr>
                </a:solidFill>
                <a:latin typeface="Arial" pitchFamily="34" charset="0"/>
                <a:cs typeface="Arial" pitchFamily="34" charset="0"/>
              </a:defRPr>
            </a:lvl3pPr>
            <a:lvl4pPr>
              <a:defRPr b="0" i="0">
                <a:latin typeface="Arial" pitchFamily="34" charset="0"/>
                <a:cs typeface="Arial" pitchFamily="34" charset="0"/>
              </a:defRPr>
            </a:lvl4pPr>
            <a:lvl5pPr>
              <a:defRPr b="0" i="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2B211E1F-6643-4415-AA41-075B9B7A95FF}" type="datetime1">
              <a:rPr lang="en-US"/>
              <a:pPr>
                <a:defRPr/>
              </a:pPr>
              <a:t>4/30/2015</a:t>
            </a:fld>
            <a:endParaRPr lang="en-US" dirty="0"/>
          </a:p>
        </p:txBody>
      </p:sp>
      <p:sp>
        <p:nvSpPr>
          <p:cNvPr id="5" name="Footer Placeholder 4"/>
          <p:cNvSpPr>
            <a:spLocks noGrp="1"/>
          </p:cNvSpPr>
          <p:nvPr>
            <p:ph type="ftr" sz="quarter" idx="11"/>
          </p:nvPr>
        </p:nvSpPr>
        <p:spPr/>
        <p:txBody>
          <a:bodyPr/>
          <a:lstStyle>
            <a:lvl1pPr>
              <a:defRPr b="0" i="0" dirty="0" smtClean="0">
                <a:solidFill>
                  <a:schemeClr val="tx1">
                    <a:lumMod val="65000"/>
                    <a:lumOff val="35000"/>
                  </a:schemeClr>
                </a:solidFill>
                <a:latin typeface="Arial" pitchFamily="34" charset="0"/>
                <a:cs typeface="Arial" pitchFamily="34" charset="0"/>
              </a:defRPr>
            </a:lvl1pPr>
          </a:lstStyle>
          <a:p>
            <a:pPr>
              <a:defRPr/>
            </a:pPr>
            <a:r>
              <a:rPr lang="en-US" dirty="0"/>
              <a:t>Footer</a:t>
            </a:r>
          </a:p>
        </p:txBody>
      </p:sp>
      <p:sp>
        <p:nvSpPr>
          <p:cNvPr id="6" name="Slide Number Placeholder 5"/>
          <p:cNvSpPr>
            <a:spLocks noGrp="1"/>
          </p:cNvSpPr>
          <p:nvPr>
            <p:ph type="sldNum" sz="quarter" idx="12"/>
          </p:nvPr>
        </p:nvSpPr>
        <p:spPr/>
        <p:txBody>
          <a:bodyPr/>
          <a:lstStyle>
            <a:lvl1pPr>
              <a:defRPr/>
            </a:lvl1pPr>
          </a:lstStyle>
          <a:p>
            <a:pPr>
              <a:defRPr/>
            </a:pPr>
            <a:fld id="{C5ABC984-FC5E-4274-8BA3-6A26C1F5DFE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1932" y="317967"/>
            <a:ext cx="7846580" cy="5715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16659" y="997324"/>
            <a:ext cx="3988955" cy="54054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4159" y="997324"/>
            <a:ext cx="3988955" cy="54054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0"/>
          </p:nvPr>
        </p:nvSpPr>
        <p:spPr>
          <a:ln/>
        </p:spPr>
        <p:txBody>
          <a:bodyPr/>
          <a:lstStyle>
            <a:lvl1pPr>
              <a:defRPr/>
            </a:lvl1pPr>
          </a:lstStyle>
          <a:p>
            <a:pPr>
              <a:defRPr/>
            </a:pPr>
            <a:fld id="{7206C204-D524-45E7-B12D-1F43FF4F4E2B}" type="slidenum">
              <a:rPr lang="en-US"/>
              <a:pPr>
                <a:defRPr/>
              </a:pPr>
              <a:t>‹#›</a:t>
            </a:fld>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r>
              <a:rPr lang="en-US" dirty="0"/>
              <a:t>© 2008 PFM Asset Management LLC</a:t>
            </a:r>
          </a:p>
        </p:txBody>
      </p:sp>
    </p:spTree>
    <p:extLst>
      <p:ext uri="{BB962C8B-B14F-4D97-AF65-F5344CB8AC3E}">
        <p14:creationId xmlns:p14="http://schemas.microsoft.com/office/powerpoint/2010/main" xmlns="" val="90983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33DD48-FC80-4EB6-81A4-01C12D4FFA8F}" type="datetimeFigureOut">
              <a:rPr lang="en-US" smtClean="0"/>
              <a:pPr/>
              <a:t>4/30/2015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EBB8CE3-BCA8-41A1-9BD5-87886B3052A0}" type="slidenum">
              <a:rPr lang="en-US" smtClean="0"/>
              <a:pPr/>
              <a:t>‹#›</a:t>
            </a:fld>
            <a:endParaRPr lang="en-US" dirty="0"/>
          </a:p>
        </p:txBody>
      </p:sp>
    </p:spTree>
    <p:extLst>
      <p:ext uri="{BB962C8B-B14F-4D97-AF65-F5344CB8AC3E}">
        <p14:creationId xmlns:p14="http://schemas.microsoft.com/office/powerpoint/2010/main" xmlns="" val="158287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595959"/>
                </a:solidFill>
                <a:latin typeface="Arial" pitchFamily="34" charset="0"/>
              </a:defRPr>
            </a:lvl1pPr>
          </a:lstStyle>
          <a:p>
            <a:pPr>
              <a:defRPr/>
            </a:pPr>
            <a:fld id="{44665B7B-B53D-4514-B3FB-8104D3DB67DD}" type="datetime1">
              <a:rPr lang="en-US"/>
              <a:pPr>
                <a:defRPr/>
              </a:pPr>
              <a:t>4/30/2015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lumMod val="65000"/>
                    <a:lumOff val="35000"/>
                  </a:schemeClr>
                </a:solidFill>
                <a:latin typeface="Arial" pitchFamily="34" charset="0"/>
                <a:ea typeface="+mn-ea"/>
                <a:cs typeface="+mn-cs"/>
              </a:defRPr>
            </a:lvl1pPr>
          </a:lstStyle>
          <a:p>
            <a:pPr>
              <a:defRPr/>
            </a:pPr>
            <a:r>
              <a:rPr lang="en-US" dirty="0"/>
              <a:t>Footer</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595959"/>
                </a:solidFill>
                <a:latin typeface="Arial" pitchFamily="34" charset="0"/>
              </a:defRPr>
            </a:lvl1pPr>
          </a:lstStyle>
          <a:p>
            <a:pPr>
              <a:defRPr/>
            </a:pPr>
            <a:fld id="{5C6B89CB-F8A9-4BBE-BE10-48E7EF48DEFE}" type="slidenum">
              <a:rPr lang="en-US"/>
              <a:pPr>
                <a:defRPr/>
              </a:pPr>
              <a:t>‹#›</a:t>
            </a:fld>
            <a:endParaRPr lang="en-US" dirty="0"/>
          </a:p>
        </p:txBody>
      </p:sp>
      <p:pic>
        <p:nvPicPr>
          <p:cNvPr id="1029" name="Picture 10" descr="MSU thinner spear_green RGB.jpg"/>
          <p:cNvPicPr>
            <a:picLocks noChangeAspect="1"/>
          </p:cNvPicPr>
          <p:nvPr/>
        </p:nvPicPr>
        <p:blipFill>
          <a:blip r:embed="rId9"/>
          <a:srcRect/>
          <a:stretch>
            <a:fillRect/>
          </a:stretch>
        </p:blipFill>
        <p:spPr bwMode="auto">
          <a:xfrm>
            <a:off x="457200" y="6253163"/>
            <a:ext cx="8229600" cy="103187"/>
          </a:xfrm>
          <a:prstGeom prst="rect">
            <a:avLst/>
          </a:prstGeom>
          <a:noFill/>
          <a:ln w="9525">
            <a:noFill/>
            <a:miter lim="800000"/>
            <a:headEnd/>
            <a:tailEnd/>
          </a:ln>
        </p:spPr>
      </p:pic>
      <p:pic>
        <p:nvPicPr>
          <p:cNvPr id="1030" name="Picture 11" descr="PP banner wordmark.jpg"/>
          <p:cNvPicPr>
            <a:picLocks noChangeAspect="1"/>
          </p:cNvPicPr>
          <p:nvPr/>
        </p:nvPicPr>
        <p:blipFill>
          <a:blip r:embed="rId10"/>
          <a:srcRect/>
          <a:stretch>
            <a:fillRect/>
          </a:stretch>
        </p:blipFill>
        <p:spPr bwMode="auto">
          <a:xfrm>
            <a:off x="3175" y="0"/>
            <a:ext cx="9140825" cy="6699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Lst>
  <p:txStyles>
    <p:title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Gotham Book"/>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Gotham Book"/>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Gotham Book"/>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Gotham Book"/>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Gotham Book"/>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bwMode="auto">
          <a:xfrm>
            <a:off x="685800" y="1525439"/>
            <a:ext cx="7772400" cy="2386012"/>
          </a:xfrm>
          <a:noFill/>
          <a:ln>
            <a:miter lim="800000"/>
            <a:headEnd/>
            <a:tailEnd/>
          </a:ln>
        </p:spPr>
        <p:txBody>
          <a:bodyPr vert="horz" wrap="square" lIns="91440" tIns="45720" rIns="91440" bIns="45720" numCol="1" anchor="t" anchorCtr="0" compatLnSpc="1">
            <a:prstTxWarp prst="textNoShape">
              <a:avLst/>
            </a:prstTxWarp>
            <a:noAutofit/>
          </a:bodyPr>
          <a:lstStyle/>
          <a:p>
            <a:pPr algn="ctr"/>
            <a:r>
              <a:rPr lang="en-US" sz="6000" dirty="0" smtClean="0">
                <a:ea typeface="Arial Unicode MS" pitchFamily="34" charset="-128"/>
              </a:rPr>
              <a:t>MSU PayCard</a:t>
            </a:r>
            <a:r>
              <a:rPr lang="en-US" sz="4400" dirty="0" smtClean="0">
                <a:ea typeface="Arial Unicode MS" pitchFamily="34" charset="-128"/>
              </a:rPr>
              <a:t/>
            </a:r>
            <a:br>
              <a:rPr lang="en-US" sz="4400" dirty="0" smtClean="0">
                <a:ea typeface="Arial Unicode MS" pitchFamily="34" charset="-128"/>
              </a:rPr>
            </a:br>
            <a:r>
              <a:rPr lang="en-US" sz="4400" dirty="0" smtClean="0">
                <a:ea typeface="Arial Unicode MS" pitchFamily="34" charset="-128"/>
              </a:rPr>
              <a:t/>
            </a:r>
            <a:br>
              <a:rPr lang="en-US" sz="4400" dirty="0" smtClean="0">
                <a:ea typeface="Arial Unicode MS" pitchFamily="34" charset="-128"/>
              </a:rPr>
            </a:br>
            <a:r>
              <a:rPr lang="en-US" sz="2800" dirty="0" smtClean="0">
                <a:ea typeface="Arial Unicode MS" pitchFamily="34" charset="-128"/>
              </a:rPr>
              <a:t>Introduction/Overview</a:t>
            </a:r>
            <a:br>
              <a:rPr lang="en-US" sz="2800" dirty="0" smtClean="0">
                <a:ea typeface="Arial Unicode MS" pitchFamily="34" charset="-128"/>
              </a:rPr>
            </a:br>
            <a:r>
              <a:rPr lang="en-US" sz="2800" dirty="0" smtClean="0">
                <a:ea typeface="Arial Unicode MS" pitchFamily="34" charset="-128"/>
              </a:rPr>
              <a:t/>
            </a:r>
            <a:br>
              <a:rPr lang="en-US" sz="2800" dirty="0" smtClean="0">
                <a:ea typeface="Arial Unicode MS" pitchFamily="34" charset="-128"/>
              </a:rPr>
            </a:br>
            <a:endParaRPr lang="en-US" sz="2800" dirty="0" smtClean="0">
              <a:ea typeface="Arial Unicode MS" pitchFamily="34" charset="-128"/>
            </a:endParaRPr>
          </a:p>
        </p:txBody>
      </p:sp>
      <p:sp>
        <p:nvSpPr>
          <p:cNvPr id="3" name="Subtitle 2"/>
          <p:cNvSpPr>
            <a:spLocks noGrp="1"/>
          </p:cNvSpPr>
          <p:nvPr>
            <p:ph type="subTitle" idx="1"/>
          </p:nvPr>
        </p:nvSpPr>
        <p:spPr>
          <a:xfrm>
            <a:off x="752475" y="4660104"/>
            <a:ext cx="7086600" cy="1081089"/>
          </a:xfrm>
        </p:spPr>
        <p:txBody>
          <a:bodyPr>
            <a:normAutofit/>
          </a:bodyPr>
          <a:lstStyle/>
          <a:p>
            <a:pPr fontAlgn="auto">
              <a:spcAft>
                <a:spcPts val="0"/>
              </a:spcAft>
              <a:buFont typeface="Arial"/>
              <a:buNone/>
              <a:defRPr/>
            </a:pPr>
            <a:endParaRPr lang="en-US" sz="2600" dirty="0" smtClean="0">
              <a:ea typeface="+mn-ea"/>
            </a:endParaRPr>
          </a:p>
          <a:p>
            <a:pPr algn="ctr" fontAlgn="auto">
              <a:spcAft>
                <a:spcPts val="0"/>
              </a:spcAft>
              <a:buFont typeface="Arial"/>
              <a:buNone/>
              <a:defRPr/>
            </a:pPr>
            <a:r>
              <a:rPr lang="en-US" sz="1600" dirty="0" smtClean="0">
                <a:solidFill>
                  <a:schemeClr val="tx1"/>
                </a:solidFill>
                <a:ea typeface="+mn-ea"/>
              </a:rPr>
              <a:t>April 29, 2015</a:t>
            </a:r>
            <a:endParaRPr lang="en-US" sz="1600" dirty="0">
              <a:solidFill>
                <a:schemeClr val="tx1"/>
              </a:solidFill>
              <a:ea typeface="+mn-ea"/>
            </a:endParaRP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xfrm>
            <a:off x="375384" y="1105018"/>
            <a:ext cx="8229600" cy="481013"/>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lgn="ctr">
              <a:defRPr/>
            </a:pPr>
            <a:r>
              <a:rPr lang="en-US" sz="3600" b="1" dirty="0" smtClean="0"/>
              <a:t>What Problem Are We Trying to Solve?</a:t>
            </a:r>
            <a:endParaRPr lang="en-US" sz="3600" b="1" dirty="0"/>
          </a:p>
        </p:txBody>
      </p:sp>
      <p:sp>
        <p:nvSpPr>
          <p:cNvPr id="13315" name="Content Placeholder 2"/>
          <p:cNvSpPr>
            <a:spLocks noGrp="1"/>
          </p:cNvSpPr>
          <p:nvPr>
            <p:ph idx="1"/>
          </p:nvPr>
        </p:nvSpPr>
        <p:spPr bwMode="auto">
          <a:xfrm>
            <a:off x="304800" y="1780105"/>
            <a:ext cx="8511339" cy="287762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p>
            <a:pPr marL="0" indent="0">
              <a:buNone/>
              <a:defRPr/>
            </a:pPr>
            <a:endParaRPr lang="en-US" sz="2000" dirty="0" smtClean="0">
              <a:solidFill>
                <a:schemeClr val="tx1"/>
              </a:solidFill>
              <a:latin typeface="Arial" charset="0"/>
              <a:ea typeface="ＭＳ Ｐゴシック" pitchFamily="34" charset="-128"/>
              <a:cs typeface="Arial" charset="0"/>
            </a:endParaRPr>
          </a:p>
          <a:p>
            <a:pPr>
              <a:defRPr/>
            </a:pPr>
            <a:r>
              <a:rPr lang="en-US" sz="3200" dirty="0" smtClean="0">
                <a:solidFill>
                  <a:schemeClr val="tx1"/>
                </a:solidFill>
                <a:latin typeface="Arial" charset="0"/>
                <a:ea typeface="ＭＳ Ｐゴシック" pitchFamily="34" charset="-128"/>
                <a:cs typeface="Arial" charset="0"/>
              </a:rPr>
              <a:t>Eliminate paper checks </a:t>
            </a:r>
          </a:p>
          <a:p>
            <a:pPr>
              <a:lnSpc>
                <a:spcPct val="120000"/>
              </a:lnSpc>
              <a:defRPr/>
            </a:pPr>
            <a:r>
              <a:rPr lang="en-US" sz="3200" dirty="0" smtClean="0">
                <a:solidFill>
                  <a:schemeClr val="tx1"/>
                </a:solidFill>
                <a:latin typeface="Arial" charset="0"/>
                <a:ea typeface="ＭＳ Ｐゴシック" pitchFamily="34" charset="-128"/>
                <a:cs typeface="Arial" charset="0"/>
              </a:rPr>
              <a:t>Increase security</a:t>
            </a:r>
          </a:p>
          <a:p>
            <a:pPr>
              <a:lnSpc>
                <a:spcPct val="120000"/>
              </a:lnSpc>
              <a:defRPr/>
            </a:pPr>
            <a:r>
              <a:rPr lang="en-US" sz="3200" dirty="0" smtClean="0">
                <a:solidFill>
                  <a:schemeClr val="tx1"/>
                </a:solidFill>
                <a:latin typeface="Arial" charset="0"/>
                <a:ea typeface="ＭＳ Ｐゴシック" pitchFamily="34" charset="-128"/>
                <a:cs typeface="Arial" charset="0"/>
              </a:rPr>
              <a:t>Increase convenience for employees</a:t>
            </a:r>
          </a:p>
          <a:p>
            <a:pPr lvl="1">
              <a:lnSpc>
                <a:spcPct val="120000"/>
              </a:lnSpc>
              <a:defRPr/>
            </a:pPr>
            <a:r>
              <a:rPr lang="en-US" sz="2100" dirty="0" smtClean="0">
                <a:solidFill>
                  <a:schemeClr val="tx1"/>
                </a:solidFill>
                <a:latin typeface="Arial" charset="0"/>
                <a:ea typeface="ＭＳ Ｐゴシック" pitchFamily="34" charset="-128"/>
                <a:cs typeface="Arial" charset="0"/>
              </a:rPr>
              <a:t>e.g., paper checks were delivered to units on 12/24/14 and 12/31/14</a:t>
            </a:r>
          </a:p>
          <a:p>
            <a:pPr>
              <a:lnSpc>
                <a:spcPct val="120000"/>
              </a:lnSpc>
              <a:defRPr/>
            </a:pPr>
            <a:r>
              <a:rPr lang="en-US" sz="3200" dirty="0">
                <a:solidFill>
                  <a:schemeClr val="tx1"/>
                </a:solidFill>
                <a:latin typeface="Arial" charset="0"/>
                <a:ea typeface="ＭＳ Ｐゴシック" pitchFamily="34" charset="-128"/>
                <a:cs typeface="Arial" charset="0"/>
              </a:rPr>
              <a:t>Reduce costs</a:t>
            </a:r>
          </a:p>
          <a:p>
            <a:pPr>
              <a:defRPr/>
            </a:pPr>
            <a:endParaRPr lang="en-US" sz="1400" dirty="0" smtClean="0">
              <a:solidFill>
                <a:schemeClr val="tx1"/>
              </a:solidFill>
              <a:latin typeface="Arial" charset="0"/>
              <a:ea typeface="ＭＳ Ｐゴシック" pitchFamily="34" charset="-128"/>
              <a:cs typeface="Arial" charset="0"/>
            </a:endParaRPr>
          </a:p>
          <a:p>
            <a:pPr lvl="1">
              <a:buFont typeface="Arial" charset="0"/>
              <a:buChar char="•"/>
              <a:defRPr/>
            </a:pPr>
            <a:endParaRPr lang="en-US" sz="1400" dirty="0" smtClean="0">
              <a:solidFill>
                <a:schemeClr val="tx1"/>
              </a:solidFill>
              <a:latin typeface="Arial" charset="0"/>
              <a:ea typeface="ＭＳ Ｐゴシック" pitchFamily="34" charset="-128"/>
              <a:cs typeface="Arial" charset="0"/>
            </a:endParaRPr>
          </a:p>
        </p:txBody>
      </p:sp>
      <p:sp>
        <p:nvSpPr>
          <p:cNvPr id="13316" name="Slide Number Placeholder 3"/>
          <p:cNvSpPr>
            <a:spLocks noGrp="1"/>
          </p:cNvSpPr>
          <p:nvPr>
            <p:ph type="sldNum" sz="quarter" idx="4294967295"/>
          </p:nvPr>
        </p:nvSpPr>
        <p:spPr bwMode="auto">
          <a:xfrm>
            <a:off x="8604984" y="6481479"/>
            <a:ext cx="312821" cy="265831"/>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A5FE8226-82E4-433E-9B34-CEA43691FB02}" type="slidenum">
              <a:rPr lang="en-US" altLang="en-US" sz="1200" smtClean="0">
                <a:solidFill>
                  <a:srgbClr val="595959"/>
                </a:solidFill>
                <a:latin typeface="Gotham Book" pitchFamily="49" charset="0"/>
              </a:rPr>
              <a:pPr eaLnBrk="1" hangingPunct="1"/>
              <a:t>2</a:t>
            </a:fld>
            <a:endParaRPr lang="en-US" altLang="en-US" sz="1200" dirty="0" smtClean="0">
              <a:solidFill>
                <a:srgbClr val="595959"/>
              </a:solidFill>
              <a:latin typeface="Gotham Book" pitchFamily="49" charset="0"/>
            </a:endParaRPr>
          </a:p>
        </p:txBody>
      </p:sp>
    </p:spTree>
    <p:extLst>
      <p:ext uri="{BB962C8B-B14F-4D97-AF65-F5344CB8AC3E}">
        <p14:creationId xmlns:p14="http://schemas.microsoft.com/office/powerpoint/2010/main" xmlns="" val="2312779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0"/>
          </p:nvPr>
        </p:nvSpPr>
        <p:spPr>
          <a:noFill/>
        </p:spPr>
        <p:txBody>
          <a:bodyPr/>
          <a:lstStyle/>
          <a:p>
            <a:fld id="{25C55549-A292-4E2B-AB98-DE9CB00E9D14}" type="slidenum">
              <a:rPr lang="en-US"/>
              <a:pPr/>
              <a:t>3</a:t>
            </a:fld>
            <a:endParaRPr lang="en-US" dirty="0"/>
          </a:p>
        </p:txBody>
      </p:sp>
      <p:sp>
        <p:nvSpPr>
          <p:cNvPr id="5124" name="Rectangle 2"/>
          <p:cNvSpPr>
            <a:spLocks noGrp="1" noChangeArrowheads="1"/>
          </p:cNvSpPr>
          <p:nvPr>
            <p:ph type="title"/>
          </p:nvPr>
        </p:nvSpPr>
        <p:spPr>
          <a:xfrm>
            <a:off x="193459" y="679917"/>
            <a:ext cx="8504364" cy="571500"/>
          </a:xfrm>
        </p:spPr>
        <p:txBody>
          <a:bodyPr>
            <a:noAutofit/>
          </a:bodyPr>
          <a:lstStyle/>
          <a:p>
            <a:r>
              <a:rPr lang="en-US" sz="3600" b="1" dirty="0">
                <a:solidFill>
                  <a:srgbClr val="18453B"/>
                </a:solidFill>
                <a:latin typeface="Arial Unicode MS" pitchFamily="34" charset="-128"/>
                <a:cs typeface="Arial Unicode MS" pitchFamily="34" charset="-128"/>
              </a:rPr>
              <a:t>What is </a:t>
            </a:r>
            <a:r>
              <a:rPr lang="en-US" sz="3600" b="1" dirty="0" smtClean="0">
                <a:solidFill>
                  <a:srgbClr val="18453B"/>
                </a:solidFill>
                <a:latin typeface="Arial Unicode MS" pitchFamily="34" charset="-128"/>
                <a:cs typeface="Arial Unicode MS" pitchFamily="34" charset="-128"/>
              </a:rPr>
              <a:t>PayCard?</a:t>
            </a:r>
            <a:endParaRPr lang="en-US" sz="3600" b="1" dirty="0">
              <a:solidFill>
                <a:srgbClr val="18453B"/>
              </a:solidFill>
              <a:latin typeface="Arial Unicode MS" pitchFamily="34" charset="-128"/>
              <a:cs typeface="Arial Unicode MS" pitchFamily="34" charset="-128"/>
            </a:endParaRPr>
          </a:p>
        </p:txBody>
      </p:sp>
      <p:sp>
        <p:nvSpPr>
          <p:cNvPr id="6" name="Rectangle 5"/>
          <p:cNvSpPr/>
          <p:nvPr/>
        </p:nvSpPr>
        <p:spPr>
          <a:xfrm>
            <a:off x="147961" y="1600200"/>
            <a:ext cx="8595360" cy="4555093"/>
          </a:xfrm>
          <a:prstGeom prst="rect">
            <a:avLst/>
          </a:prstGeom>
        </p:spPr>
        <p:txBody>
          <a:bodyPr>
            <a:spAutoFit/>
          </a:bodyPr>
          <a:lstStyle/>
          <a:p>
            <a:pPr marL="342900" indent="-342900">
              <a:buFont typeface="Arial" panose="020B0604020202020204" pitchFamily="34" charset="0"/>
              <a:buChar char="•"/>
            </a:pPr>
            <a:r>
              <a:rPr lang="en-US" dirty="0" smtClean="0"/>
              <a:t>It is a reloadable debit card</a:t>
            </a:r>
          </a:p>
          <a:p>
            <a:endParaRPr lang="en-US" dirty="0" smtClean="0"/>
          </a:p>
          <a:p>
            <a:pPr marL="342900" lvl="1" indent="-342900">
              <a:buFont typeface="Arial" panose="020B0604020202020204" pitchFamily="34" charset="0"/>
              <a:buChar char="•"/>
            </a:pPr>
            <a:r>
              <a:rPr lang="en-US" dirty="0"/>
              <a:t> </a:t>
            </a:r>
            <a:r>
              <a:rPr lang="en-US" dirty="0" smtClean="0"/>
              <a:t>PayCards </a:t>
            </a:r>
            <a:r>
              <a:rPr lang="en-US" dirty="0"/>
              <a:t>work just like direct deposit of </a:t>
            </a:r>
            <a:r>
              <a:rPr lang="en-US" dirty="0" smtClean="0"/>
              <a:t>payroll</a:t>
            </a:r>
          </a:p>
          <a:p>
            <a:pPr marL="800100" lvl="2" indent="-342900">
              <a:buFont typeface="Arial" panose="020B0604020202020204" pitchFamily="34" charset="0"/>
              <a:buChar char="•"/>
            </a:pPr>
            <a:r>
              <a:rPr lang="en-US" sz="2000" dirty="0" smtClean="0"/>
              <a:t>Allows the </a:t>
            </a:r>
            <a:r>
              <a:rPr lang="en-US" sz="2000" dirty="0"/>
              <a:t>University to pay faculty, </a:t>
            </a:r>
            <a:r>
              <a:rPr lang="en-US" sz="2000" dirty="0" smtClean="0"/>
              <a:t>staff, </a:t>
            </a:r>
            <a:r>
              <a:rPr lang="en-US" sz="2000" dirty="0"/>
              <a:t>and </a:t>
            </a:r>
            <a:r>
              <a:rPr lang="en-US" sz="2000" dirty="0" smtClean="0"/>
              <a:t>employees electronically, which is more convenient, more secure, and saves money</a:t>
            </a:r>
            <a:endParaRPr lang="en-US" sz="2000" dirty="0"/>
          </a:p>
          <a:p>
            <a:pPr marL="800100" lvl="1" indent="-342900">
              <a:buFont typeface="Arial" panose="020B0604020202020204" pitchFamily="34" charset="0"/>
              <a:buChar char="•"/>
            </a:pPr>
            <a:r>
              <a:rPr lang="en-US" sz="2000" dirty="0" smtClean="0"/>
              <a:t>Payroll and expense reimbursements are loaded directly to employee’s PayCard</a:t>
            </a:r>
            <a:br>
              <a:rPr lang="en-US" sz="2000" dirty="0" smtClean="0"/>
            </a:br>
            <a:r>
              <a:rPr lang="en-US" dirty="0" smtClean="0"/>
              <a:t>  </a:t>
            </a:r>
          </a:p>
          <a:p>
            <a:pPr marL="285750" indent="-285750">
              <a:spcAft>
                <a:spcPts val="600"/>
              </a:spcAft>
              <a:buFont typeface="Arial" pitchFamily="34" charset="0"/>
              <a:buChar char="•"/>
            </a:pPr>
            <a:r>
              <a:rPr lang="en-US" dirty="0" smtClean="0"/>
              <a:t>MSU </a:t>
            </a:r>
            <a:r>
              <a:rPr lang="en-US" dirty="0"/>
              <a:t>Federal Credit </a:t>
            </a:r>
            <a:r>
              <a:rPr lang="en-US" dirty="0" smtClean="0"/>
              <a:t>Union will provide all services for a reloadable </a:t>
            </a:r>
            <a:r>
              <a:rPr lang="en-US" dirty="0"/>
              <a:t>VISA payroll debit </a:t>
            </a:r>
            <a:r>
              <a:rPr lang="en-US" dirty="0" smtClean="0"/>
              <a:t>card (PayCard)</a:t>
            </a:r>
            <a:endParaRPr lang="en-US" dirty="0"/>
          </a:p>
          <a:p>
            <a:pPr marL="742950" lvl="1" indent="-285750">
              <a:spcAft>
                <a:spcPts val="600"/>
              </a:spcAft>
              <a:buFont typeface="Arial" pitchFamily="34" charset="0"/>
              <a:buChar char="•"/>
            </a:pPr>
            <a:endParaRPr lang="en-US" sz="1800" dirty="0"/>
          </a:p>
          <a:p>
            <a:pPr marL="342900" indent="-342900">
              <a:buFont typeface="Arial" panose="020B0604020202020204" pitchFamily="34" charset="0"/>
              <a:buChar char="•"/>
            </a:pPr>
            <a:endParaRPr lang="en-US" sz="1800" dirty="0"/>
          </a:p>
        </p:txBody>
      </p:sp>
    </p:spTree>
    <p:extLst>
      <p:ext uri="{BB962C8B-B14F-4D97-AF65-F5344CB8AC3E}">
        <p14:creationId xmlns:p14="http://schemas.microsoft.com/office/powerpoint/2010/main" xmlns="" val="2451021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0"/>
          </p:nvPr>
        </p:nvSpPr>
        <p:spPr>
          <a:noFill/>
        </p:spPr>
        <p:txBody>
          <a:bodyPr/>
          <a:lstStyle/>
          <a:p>
            <a:fld id="{25C55549-A292-4E2B-AB98-DE9CB00E9D14}" type="slidenum">
              <a:rPr lang="en-US"/>
              <a:pPr/>
              <a:t>4</a:t>
            </a:fld>
            <a:endParaRPr lang="en-US" dirty="0"/>
          </a:p>
        </p:txBody>
      </p:sp>
      <p:sp>
        <p:nvSpPr>
          <p:cNvPr id="5124" name="Rectangle 2"/>
          <p:cNvSpPr>
            <a:spLocks noGrp="1" noChangeArrowheads="1"/>
          </p:cNvSpPr>
          <p:nvPr>
            <p:ph type="title"/>
          </p:nvPr>
        </p:nvSpPr>
        <p:spPr>
          <a:xfrm>
            <a:off x="182436" y="679917"/>
            <a:ext cx="8504364" cy="571500"/>
          </a:xfrm>
        </p:spPr>
        <p:txBody>
          <a:bodyPr>
            <a:noAutofit/>
          </a:bodyPr>
          <a:lstStyle/>
          <a:p>
            <a:r>
              <a:rPr lang="en-US" sz="3600" b="1" dirty="0">
                <a:solidFill>
                  <a:srgbClr val="18453B"/>
                </a:solidFill>
                <a:latin typeface="Arial Unicode MS" pitchFamily="34" charset="-128"/>
                <a:cs typeface="Arial Unicode MS" pitchFamily="34" charset="-128"/>
              </a:rPr>
              <a:t>Who Will Be Affected?</a:t>
            </a:r>
          </a:p>
        </p:txBody>
      </p:sp>
      <p:sp>
        <p:nvSpPr>
          <p:cNvPr id="6" name="Rectangle 5"/>
          <p:cNvSpPr/>
          <p:nvPr/>
        </p:nvSpPr>
        <p:spPr>
          <a:xfrm>
            <a:off x="495299" y="1318022"/>
            <a:ext cx="8191499" cy="5170646"/>
          </a:xfrm>
          <a:prstGeom prst="rect">
            <a:avLst/>
          </a:prstGeom>
        </p:spPr>
        <p:txBody>
          <a:bodyPr wrap="square">
            <a:spAutoFit/>
          </a:bodyPr>
          <a:lstStyle/>
          <a:p>
            <a:pPr marL="342900" indent="-342900">
              <a:buFont typeface="Arial" panose="020B0604020202020204" pitchFamily="34" charset="0"/>
              <a:buChar char="•"/>
            </a:pPr>
            <a:r>
              <a:rPr lang="en-US" b="1" u="sng" dirty="0" smtClean="0"/>
              <a:t>Current Employees</a:t>
            </a:r>
            <a:r>
              <a:rPr lang="en-US" b="1" dirty="0" smtClean="0"/>
              <a:t>:  </a:t>
            </a:r>
            <a:r>
              <a:rPr lang="en-US" dirty="0"/>
              <a:t>About 200 (2%) </a:t>
            </a:r>
            <a:r>
              <a:rPr lang="en-US" dirty="0" smtClean="0"/>
              <a:t>salary </a:t>
            </a:r>
            <a:r>
              <a:rPr lang="en-US" dirty="0"/>
              <a:t>employees </a:t>
            </a:r>
            <a:r>
              <a:rPr lang="en-US" dirty="0" smtClean="0"/>
              <a:t>(150 faculty and 50 staff) and </a:t>
            </a:r>
            <a:r>
              <a:rPr lang="en-US" dirty="0"/>
              <a:t>2,000 </a:t>
            </a:r>
            <a:r>
              <a:rPr lang="en-US" dirty="0" smtClean="0"/>
              <a:t>hourly employees </a:t>
            </a:r>
            <a:r>
              <a:rPr lang="en-US" dirty="0"/>
              <a:t>(14%) </a:t>
            </a:r>
            <a:r>
              <a:rPr lang="en-US" dirty="0" smtClean="0"/>
              <a:t>are still </a:t>
            </a:r>
            <a:r>
              <a:rPr lang="en-US" dirty="0"/>
              <a:t>paid via paper </a:t>
            </a:r>
            <a:r>
              <a:rPr lang="en-US" dirty="0" smtClean="0"/>
              <a:t>check.  They would have to choose either direct deposit or PayCard beginning August 1, 2015, when paper checks will be phased out.</a:t>
            </a:r>
          </a:p>
          <a:p>
            <a:r>
              <a:rPr lang="en-US" dirty="0" smtClean="0"/>
              <a:t>   </a:t>
            </a:r>
            <a:endParaRPr lang="en-US" b="1" dirty="0" smtClean="0"/>
          </a:p>
          <a:p>
            <a:pPr marL="342900" indent="-342900">
              <a:buFont typeface="Arial" panose="020B0604020202020204" pitchFamily="34" charset="0"/>
              <a:buChar char="•"/>
            </a:pPr>
            <a:r>
              <a:rPr lang="en-US" b="1" u="sng" dirty="0" smtClean="0"/>
              <a:t>New Employees</a:t>
            </a:r>
            <a:r>
              <a:rPr lang="en-US" b="1" dirty="0" smtClean="0"/>
              <a:t>: </a:t>
            </a:r>
            <a:r>
              <a:rPr lang="en-US" dirty="0" smtClean="0"/>
              <a:t>New employees after August 1, 2015, will be required to choose either direct deposit or the PayCard.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b="1" u="sng" dirty="0" smtClean="0"/>
              <a:t>Use </a:t>
            </a:r>
            <a:r>
              <a:rPr lang="en-US" b="1" u="sng" dirty="0"/>
              <a:t>for Temporary Workers</a:t>
            </a:r>
            <a:r>
              <a:rPr lang="en-US" b="1" dirty="0"/>
              <a:t>: </a:t>
            </a:r>
            <a:r>
              <a:rPr lang="en-US" dirty="0" smtClean="0"/>
              <a:t>PayCards </a:t>
            </a:r>
            <a:r>
              <a:rPr lang="en-US" dirty="0"/>
              <a:t>can also be used to pay temporary and </a:t>
            </a:r>
            <a:r>
              <a:rPr lang="en-US" dirty="0" smtClean="0"/>
              <a:t>project pay workers</a:t>
            </a:r>
            <a:r>
              <a:rPr lang="en-US" dirty="0"/>
              <a:t>. </a:t>
            </a: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sz="1800" dirty="0"/>
          </a:p>
        </p:txBody>
      </p:sp>
    </p:spTree>
    <p:extLst>
      <p:ext uri="{BB962C8B-B14F-4D97-AF65-F5344CB8AC3E}">
        <p14:creationId xmlns:p14="http://schemas.microsoft.com/office/powerpoint/2010/main" xmlns="" val="3277272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00025" y="1653841"/>
            <a:ext cx="8448675" cy="4634248"/>
          </a:xfrm>
        </p:spPr>
        <p:txBody>
          <a:bodyPr>
            <a:normAutofit fontScale="92500" lnSpcReduction="20000"/>
          </a:bodyPr>
          <a:lstStyle/>
          <a:p>
            <a:pPr marL="347472" lvl="1" indent="-342900">
              <a:spcBef>
                <a:spcPts val="0"/>
              </a:spcBef>
              <a:spcAft>
                <a:spcPts val="0"/>
              </a:spcAft>
              <a:buFont typeface="Arial" panose="020B0604020202020204" pitchFamily="34" charset="0"/>
              <a:buChar char="•"/>
            </a:pPr>
            <a:r>
              <a:rPr lang="en-US" b="1" u="sng" dirty="0">
                <a:solidFill>
                  <a:schemeClr val="tx1"/>
                </a:solidFill>
                <a:latin typeface="Arial" charset="0"/>
                <a:ea typeface="ＭＳ Ｐゴシック" pitchFamily="34" charset="-128"/>
                <a:cs typeface="Arial" charset="0"/>
              </a:rPr>
              <a:t>More </a:t>
            </a:r>
            <a:r>
              <a:rPr lang="en-US" b="1" u="sng" dirty="0" smtClean="0">
                <a:solidFill>
                  <a:schemeClr val="tx1"/>
                </a:solidFill>
                <a:latin typeface="Arial" charset="0"/>
                <a:ea typeface="ＭＳ Ｐゴシック" pitchFamily="34" charset="-128"/>
                <a:cs typeface="Arial" charset="0"/>
              </a:rPr>
              <a:t>Convenient </a:t>
            </a:r>
            <a:r>
              <a:rPr lang="en-US" b="1" u="sng" dirty="0">
                <a:solidFill>
                  <a:schemeClr val="tx1"/>
                </a:solidFill>
                <a:latin typeface="Arial" charset="0"/>
                <a:ea typeface="ＭＳ Ｐゴシック" pitchFamily="34" charset="-128"/>
                <a:cs typeface="Arial" charset="0"/>
              </a:rPr>
              <a:t>for the </a:t>
            </a:r>
            <a:r>
              <a:rPr lang="en-US" b="1" u="sng" dirty="0" smtClean="0">
                <a:solidFill>
                  <a:schemeClr val="tx1"/>
                </a:solidFill>
                <a:latin typeface="Arial" charset="0"/>
                <a:ea typeface="ＭＳ Ｐゴシック" pitchFamily="34" charset="-128"/>
                <a:cs typeface="Arial" charset="0"/>
              </a:rPr>
              <a:t>Employee</a:t>
            </a:r>
            <a:r>
              <a:rPr lang="en-US" dirty="0" smtClean="0">
                <a:solidFill>
                  <a:schemeClr val="tx1"/>
                </a:solidFill>
              </a:rPr>
              <a:t>:  Deposits automatic, the PayCard </a:t>
            </a:r>
            <a:r>
              <a:rPr lang="en-US" dirty="0">
                <a:solidFill>
                  <a:schemeClr val="tx1"/>
                </a:solidFill>
              </a:rPr>
              <a:t>can be used to withdraw funds at an ATM or </a:t>
            </a:r>
            <a:r>
              <a:rPr lang="en-US" dirty="0" smtClean="0">
                <a:solidFill>
                  <a:schemeClr val="tx1"/>
                </a:solidFill>
              </a:rPr>
              <a:t>MSUFCU branch. PayCard </a:t>
            </a:r>
            <a:r>
              <a:rPr lang="en-US" dirty="0">
                <a:solidFill>
                  <a:schemeClr val="tx1"/>
                </a:solidFill>
              </a:rPr>
              <a:t>could also be used as a </a:t>
            </a:r>
            <a:r>
              <a:rPr lang="en-US" dirty="0" smtClean="0">
                <a:solidFill>
                  <a:schemeClr val="tx1"/>
                </a:solidFill>
              </a:rPr>
              <a:t>VISA debit </a:t>
            </a:r>
            <a:r>
              <a:rPr lang="en-US" dirty="0">
                <a:solidFill>
                  <a:schemeClr val="tx1"/>
                </a:solidFill>
              </a:rPr>
              <a:t>card for “point of sale” </a:t>
            </a:r>
            <a:r>
              <a:rPr lang="en-US" dirty="0" smtClean="0">
                <a:solidFill>
                  <a:schemeClr val="tx1"/>
                </a:solidFill>
              </a:rPr>
              <a:t>transactions. </a:t>
            </a:r>
            <a:br>
              <a:rPr lang="en-US" dirty="0" smtClean="0">
                <a:solidFill>
                  <a:schemeClr val="tx1"/>
                </a:solidFill>
              </a:rPr>
            </a:br>
            <a:endParaRPr lang="en-US" dirty="0">
              <a:solidFill>
                <a:schemeClr val="tx1"/>
              </a:solidFill>
            </a:endParaRPr>
          </a:p>
          <a:p>
            <a:pPr marL="342900" lvl="1" indent="-342900">
              <a:spcAft>
                <a:spcPts val="600"/>
              </a:spcAft>
            </a:pPr>
            <a:r>
              <a:rPr lang="en-US" b="1" u="sng" dirty="0" smtClean="0">
                <a:solidFill>
                  <a:schemeClr val="tx1"/>
                </a:solidFill>
              </a:rPr>
              <a:t>More Secure:</a:t>
            </a:r>
            <a:r>
              <a:rPr lang="en-US" dirty="0" smtClean="0">
                <a:solidFill>
                  <a:schemeClr val="tx1"/>
                </a:solidFill>
              </a:rPr>
              <a:t> </a:t>
            </a:r>
            <a:r>
              <a:rPr lang="en-US" dirty="0">
                <a:solidFill>
                  <a:schemeClr val="tx1"/>
                </a:solidFill>
              </a:rPr>
              <a:t>Electronic payment of wages provides increased security over employee </a:t>
            </a:r>
            <a:r>
              <a:rPr lang="en-US" dirty="0" smtClean="0">
                <a:solidFill>
                  <a:schemeClr val="tx1"/>
                </a:solidFill>
              </a:rPr>
              <a:t>wages </a:t>
            </a:r>
          </a:p>
          <a:p>
            <a:pPr marL="742950" lvl="2" indent="-342900">
              <a:lnSpc>
                <a:spcPct val="110000"/>
              </a:lnSpc>
              <a:spcBef>
                <a:spcPts val="0"/>
              </a:spcBef>
              <a:spcAft>
                <a:spcPts val="0"/>
              </a:spcAft>
            </a:pPr>
            <a:r>
              <a:rPr lang="en-US" dirty="0" smtClean="0">
                <a:solidFill>
                  <a:schemeClr val="tx1"/>
                </a:solidFill>
              </a:rPr>
              <a:t>Alternative to carrying cash</a:t>
            </a:r>
          </a:p>
          <a:p>
            <a:pPr marL="742950" lvl="2" indent="-342900">
              <a:lnSpc>
                <a:spcPct val="110000"/>
              </a:lnSpc>
              <a:spcBef>
                <a:spcPts val="0"/>
              </a:spcBef>
              <a:spcAft>
                <a:spcPts val="0"/>
              </a:spcAft>
            </a:pPr>
            <a:r>
              <a:rPr lang="en-US" dirty="0" smtClean="0">
                <a:solidFill>
                  <a:schemeClr val="tx1"/>
                </a:solidFill>
              </a:rPr>
              <a:t>Reduces fraud costs related to lost, stolen. or duplicated checks</a:t>
            </a:r>
          </a:p>
          <a:p>
            <a:pPr marL="742950" lvl="2" indent="-342900">
              <a:lnSpc>
                <a:spcPct val="110000"/>
              </a:lnSpc>
              <a:spcBef>
                <a:spcPts val="0"/>
              </a:spcBef>
              <a:spcAft>
                <a:spcPts val="0"/>
              </a:spcAft>
            </a:pPr>
            <a:r>
              <a:rPr lang="en-US" dirty="0" smtClean="0">
                <a:solidFill>
                  <a:schemeClr val="tx1"/>
                </a:solidFill>
              </a:rPr>
              <a:t>Uninterrupted payments due to storms, natural disasters, or holidays</a:t>
            </a:r>
          </a:p>
          <a:p>
            <a:pPr marL="742950" lvl="2" indent="-342900">
              <a:lnSpc>
                <a:spcPct val="110000"/>
              </a:lnSpc>
              <a:spcBef>
                <a:spcPts val="0"/>
              </a:spcBef>
              <a:spcAft>
                <a:spcPts val="0"/>
              </a:spcAft>
            </a:pPr>
            <a:r>
              <a:rPr lang="en-US" dirty="0" smtClean="0">
                <a:solidFill>
                  <a:schemeClr val="tx1"/>
                </a:solidFill>
              </a:rPr>
              <a:t>Protection if card is lost or stolen – card will be blocked and stop payments will be issued for charges that are not yours </a:t>
            </a:r>
            <a:br>
              <a:rPr lang="en-US" dirty="0" smtClean="0">
                <a:solidFill>
                  <a:schemeClr val="tx1"/>
                </a:solidFill>
              </a:rPr>
            </a:br>
            <a:endParaRPr lang="en-US" dirty="0">
              <a:solidFill>
                <a:schemeClr val="tx1"/>
              </a:solidFill>
            </a:endParaRPr>
          </a:p>
          <a:p>
            <a:pPr marL="342900" lvl="1" indent="-342900">
              <a:spcAft>
                <a:spcPts val="600"/>
              </a:spcAft>
            </a:pPr>
            <a:r>
              <a:rPr lang="en-US" b="1" u="sng" dirty="0">
                <a:solidFill>
                  <a:schemeClr val="tx1"/>
                </a:solidFill>
              </a:rPr>
              <a:t>Saves Money</a:t>
            </a:r>
            <a:r>
              <a:rPr lang="en-US" dirty="0">
                <a:solidFill>
                  <a:schemeClr val="tx1"/>
                </a:solidFill>
              </a:rPr>
              <a:t>:  Each paper </a:t>
            </a:r>
            <a:r>
              <a:rPr lang="en-US" dirty="0" smtClean="0">
                <a:solidFill>
                  <a:schemeClr val="tx1"/>
                </a:solidFill>
              </a:rPr>
              <a:t>check </a:t>
            </a:r>
            <a:r>
              <a:rPr lang="en-US" dirty="0">
                <a:solidFill>
                  <a:schemeClr val="tx1"/>
                </a:solidFill>
              </a:rPr>
              <a:t>cost about $5.00 more to process.  Eliminating these regular checks would fund another faculty </a:t>
            </a:r>
            <a:r>
              <a:rPr lang="en-US" dirty="0" smtClean="0">
                <a:solidFill>
                  <a:schemeClr val="tx1"/>
                </a:solidFill>
              </a:rPr>
              <a:t>member.</a:t>
            </a:r>
            <a:endParaRPr lang="en-US" dirty="0">
              <a:solidFill>
                <a:schemeClr val="tx1"/>
              </a:solidFill>
            </a:endParaRPr>
          </a:p>
          <a:p>
            <a:pPr marL="0" lvl="1" indent="0">
              <a:buNone/>
              <a:defRPr/>
            </a:pPr>
            <a:endParaRPr lang="en-US" dirty="0"/>
          </a:p>
          <a:p>
            <a:endParaRPr lang="en-US" sz="2400" dirty="0" smtClean="0"/>
          </a:p>
        </p:txBody>
      </p:sp>
      <p:sp>
        <p:nvSpPr>
          <p:cNvPr id="6" name="Slide Number Placeholder 3"/>
          <p:cNvSpPr>
            <a:spLocks noGrp="1"/>
          </p:cNvSpPr>
          <p:nvPr>
            <p:ph type="sldNum" sz="quarter" idx="12"/>
          </p:nvPr>
        </p:nvSpPr>
        <p:spPr>
          <a:xfrm>
            <a:off x="7257762" y="6378575"/>
            <a:ext cx="1316182" cy="365125"/>
          </a:xfrm>
          <a:noFill/>
        </p:spPr>
        <p:txBody>
          <a:bodyPr/>
          <a:lstStyle/>
          <a:p>
            <a:pPr fontAlgn="base">
              <a:spcBef>
                <a:spcPct val="0"/>
              </a:spcBef>
              <a:spcAft>
                <a:spcPct val="0"/>
              </a:spcAft>
            </a:pPr>
            <a:fld id="{72795BF8-7495-46AB-BFA3-D8F0905825C9}" type="slidenum">
              <a:rPr lang="en-US" smtClean="0">
                <a:latin typeface="Frutiger 55 Roman" pitchFamily="34" charset="0"/>
              </a:rPr>
              <a:pPr fontAlgn="base">
                <a:spcBef>
                  <a:spcPct val="0"/>
                </a:spcBef>
                <a:spcAft>
                  <a:spcPct val="0"/>
                </a:spcAft>
              </a:pPr>
              <a:t>5</a:t>
            </a:fld>
            <a:endParaRPr lang="en-US" dirty="0" smtClean="0">
              <a:latin typeface="Frutiger 55 Roman" pitchFamily="34" charset="0"/>
            </a:endParaRPr>
          </a:p>
        </p:txBody>
      </p:sp>
      <p:sp>
        <p:nvSpPr>
          <p:cNvPr id="7" name="Rectangle 2"/>
          <p:cNvSpPr txBox="1">
            <a:spLocks noChangeArrowheads="1"/>
          </p:cNvSpPr>
          <p:nvPr/>
        </p:nvSpPr>
        <p:spPr>
          <a:xfrm>
            <a:off x="123825" y="769938"/>
            <a:ext cx="8820150" cy="696912"/>
          </a:xfrm>
          <a:prstGeom prst="rect">
            <a:avLst/>
          </a:prstGeom>
          <a:noFill/>
        </p:spPr>
        <p:txBody>
          <a:bodyPr>
            <a:norm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r>
              <a:rPr lang="en-US" sz="3600" b="1" dirty="0">
                <a:solidFill>
                  <a:srgbClr val="18453B"/>
                </a:solidFill>
                <a:latin typeface="Arial Unicode MS" pitchFamily="34" charset="-128"/>
                <a:cs typeface="Arial Unicode MS" pitchFamily="34" charset="-128"/>
              </a:rPr>
              <a:t>Why Implement? </a:t>
            </a:r>
          </a:p>
        </p:txBody>
      </p:sp>
    </p:spTree>
    <p:extLst>
      <p:ext uri="{BB962C8B-B14F-4D97-AF65-F5344CB8AC3E}">
        <p14:creationId xmlns:p14="http://schemas.microsoft.com/office/powerpoint/2010/main" xmlns="" val="232489918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p:cNvSpPr txBox="1">
            <a:spLocks noGrp="1"/>
          </p:cNvSpPr>
          <p:nvPr/>
        </p:nvSpPr>
        <p:spPr bwMode="auto">
          <a:xfrm>
            <a:off x="8416636" y="6448985"/>
            <a:ext cx="727364" cy="476250"/>
          </a:xfrm>
          <a:prstGeom prst="rect">
            <a:avLst/>
          </a:prstGeom>
          <a:noFill/>
          <a:ln w="9525">
            <a:noFill/>
            <a:miter lim="800000"/>
            <a:headEnd/>
            <a:tailEnd/>
          </a:ln>
        </p:spPr>
        <p:txBody>
          <a:bodyPr lIns="88986" tIns="44494" rIns="88986" bIns="44494"/>
          <a:lstStyle/>
          <a:p>
            <a:pPr algn="ctr" defTabSz="890390"/>
            <a:fld id="{D3D470FC-2FDC-4514-B3AD-4B23072DFF1F}" type="slidenum">
              <a:rPr lang="en-US" sz="1300" b="1">
                <a:solidFill>
                  <a:schemeClr val="bg1"/>
                </a:solidFill>
              </a:rPr>
              <a:pPr algn="ctr" defTabSz="890390"/>
              <a:t>6</a:t>
            </a:fld>
            <a:endParaRPr lang="en-US" sz="1300" b="1" dirty="0">
              <a:solidFill>
                <a:schemeClr val="bg1"/>
              </a:solidFill>
            </a:endParaRPr>
          </a:p>
        </p:txBody>
      </p:sp>
      <p:sp>
        <p:nvSpPr>
          <p:cNvPr id="53252" name="Rectangle 2"/>
          <p:cNvSpPr>
            <a:spLocks noGrp="1" noChangeArrowheads="1"/>
          </p:cNvSpPr>
          <p:nvPr>
            <p:ph type="title" idx="4294967295"/>
          </p:nvPr>
        </p:nvSpPr>
        <p:spPr>
          <a:xfrm>
            <a:off x="123825" y="769938"/>
            <a:ext cx="8820150" cy="696912"/>
          </a:xfrm>
          <a:prstGeom prst="rect">
            <a:avLst/>
          </a:prstGeom>
          <a:noFill/>
        </p:spPr>
        <p:txBody>
          <a:bodyPr>
            <a:normAutofit fontScale="90000"/>
          </a:bodyPr>
          <a:lstStyle/>
          <a:p>
            <a:r>
              <a:rPr lang="en-US" sz="4000" b="1" dirty="0">
                <a:solidFill>
                  <a:srgbClr val="18453B"/>
                </a:solidFill>
                <a:latin typeface="Arial Unicode MS" pitchFamily="34" charset="-128"/>
                <a:cs typeface="Arial Unicode MS" pitchFamily="34" charset="-128"/>
              </a:rPr>
              <a:t>Why Implement? </a:t>
            </a:r>
            <a:r>
              <a:rPr lang="en-US" sz="2200" b="1" dirty="0">
                <a:solidFill>
                  <a:srgbClr val="18453B"/>
                </a:solidFill>
                <a:latin typeface="Arial Unicode MS" pitchFamily="34" charset="-128"/>
                <a:cs typeface="Arial Unicode MS" pitchFamily="34" charset="-128"/>
              </a:rPr>
              <a:t>(cont’d) </a:t>
            </a:r>
            <a:r>
              <a:rPr lang="en-US" sz="3600" b="1" dirty="0">
                <a:solidFill>
                  <a:srgbClr val="18453B"/>
                </a:solidFill>
                <a:latin typeface="Arial Unicode MS" pitchFamily="34" charset="-128"/>
                <a:cs typeface="Arial Unicode MS" pitchFamily="34" charset="-128"/>
              </a:rPr>
              <a:t/>
            </a:r>
            <a:br>
              <a:rPr lang="en-US" sz="3600" b="1" dirty="0">
                <a:solidFill>
                  <a:srgbClr val="18453B"/>
                </a:solidFill>
                <a:latin typeface="Arial Unicode MS" pitchFamily="34" charset="-128"/>
                <a:cs typeface="Arial Unicode MS" pitchFamily="34" charset="-128"/>
              </a:rPr>
            </a:br>
            <a:r>
              <a:rPr lang="en-US" sz="3600" b="1" dirty="0" smtClean="0">
                <a:solidFill>
                  <a:srgbClr val="18453B"/>
                </a:solidFill>
                <a:latin typeface="Arial" panose="020B0604020202020204" pitchFamily="34" charset="0"/>
                <a:cs typeface="Arial" panose="020B0604020202020204" pitchFamily="34" charset="0"/>
              </a:rPr>
              <a:t> </a:t>
            </a:r>
            <a:endParaRPr lang="en-US" sz="3600" b="1" dirty="0">
              <a:solidFill>
                <a:srgbClr val="18453B"/>
              </a:solidFill>
              <a:latin typeface="Arial" panose="020B0604020202020204" pitchFamily="34" charset="0"/>
              <a:cs typeface="Arial" panose="020B0604020202020204" pitchFamily="34" charset="0"/>
            </a:endParaRPr>
          </a:p>
        </p:txBody>
      </p:sp>
      <p:sp>
        <p:nvSpPr>
          <p:cNvPr id="13" name="TextBox 12"/>
          <p:cNvSpPr txBox="1"/>
          <p:nvPr/>
        </p:nvSpPr>
        <p:spPr>
          <a:xfrm>
            <a:off x="386682" y="1485900"/>
            <a:ext cx="8204868" cy="4185761"/>
          </a:xfrm>
          <a:prstGeom prst="rect">
            <a:avLst/>
          </a:prstGeom>
          <a:noFill/>
        </p:spPr>
        <p:txBody>
          <a:bodyPr wrap="square" rtlCol="0">
            <a:spAutoFit/>
          </a:bodyPr>
          <a:lstStyle/>
          <a:p>
            <a:pPr marL="285750" indent="-285750">
              <a:spcAft>
                <a:spcPts val="0"/>
              </a:spcAft>
              <a:buFont typeface="Arial" pitchFamily="34" charset="0"/>
              <a:buChar char="•"/>
            </a:pPr>
            <a:r>
              <a:rPr lang="en-US" b="1" u="sng" dirty="0">
                <a:ea typeface="ＭＳ Ｐゴシック" pitchFamily="34" charset="-128"/>
                <a:cs typeface="Arial" charset="0"/>
              </a:rPr>
              <a:t>Michigan law </a:t>
            </a:r>
            <a:r>
              <a:rPr lang="en-US" b="1" u="sng" dirty="0" smtClean="0">
                <a:ea typeface="ＭＳ Ｐゴシック" pitchFamily="34" charset="-128"/>
                <a:cs typeface="Arial" charset="0"/>
              </a:rPr>
              <a:t>change</a:t>
            </a:r>
            <a:r>
              <a:rPr lang="en-US" dirty="0" smtClean="0">
                <a:ea typeface="ＭＳ Ｐゴシック" pitchFamily="34" charset="-128"/>
                <a:cs typeface="Arial" charset="0"/>
              </a:rPr>
              <a:t>:  Allowed </a:t>
            </a:r>
            <a:r>
              <a:rPr lang="en-US" dirty="0">
                <a:ea typeface="ＭＳ Ｐゴシック" pitchFamily="34" charset="-128"/>
                <a:cs typeface="Arial" charset="0"/>
              </a:rPr>
              <a:t>mandated electronic payroll </a:t>
            </a:r>
            <a:r>
              <a:rPr lang="en-US" dirty="0" smtClean="0">
                <a:ea typeface="ＭＳ Ｐゴシック" pitchFamily="34" charset="-128"/>
                <a:cs typeface="Arial" charset="0"/>
              </a:rPr>
              <a:t>payments (direct deposit or debit card)</a:t>
            </a:r>
            <a:r>
              <a:rPr lang="en-US" sz="2000" dirty="0" smtClean="0">
                <a:ea typeface="ＭＳ Ｐゴシック" pitchFamily="34" charset="-128"/>
                <a:cs typeface="Arial" charset="0"/>
              </a:rPr>
              <a:t> </a:t>
            </a:r>
            <a:br>
              <a:rPr lang="en-US" sz="2000" dirty="0" smtClean="0">
                <a:ea typeface="ＭＳ Ｐゴシック" pitchFamily="34" charset="-128"/>
                <a:cs typeface="Arial" charset="0"/>
              </a:rPr>
            </a:br>
            <a:endParaRPr lang="en-US" sz="2000" dirty="0">
              <a:ea typeface="ＭＳ Ｐゴシック" pitchFamily="34" charset="-128"/>
              <a:cs typeface="Arial" charset="0"/>
            </a:endParaRPr>
          </a:p>
          <a:p>
            <a:pPr marL="285750" indent="-285750">
              <a:spcAft>
                <a:spcPts val="0"/>
              </a:spcAft>
              <a:buFont typeface="Arial" pitchFamily="34" charset="0"/>
              <a:buChar char="•"/>
            </a:pPr>
            <a:r>
              <a:rPr lang="en-US" b="1" u="sng" dirty="0" smtClean="0"/>
              <a:t>Many Benefits:</a:t>
            </a:r>
          </a:p>
          <a:p>
            <a:pPr marL="696041" lvl="1" indent="-285750">
              <a:spcAft>
                <a:spcPts val="600"/>
              </a:spcAft>
              <a:buFont typeface="Arial" panose="020B0604020202020204" pitchFamily="34" charset="0"/>
              <a:buChar char="-"/>
            </a:pPr>
            <a:r>
              <a:rPr lang="en-US" sz="1800" dirty="0" smtClean="0"/>
              <a:t>Strong </a:t>
            </a:r>
            <a:r>
              <a:rPr lang="en-US" sz="1800" dirty="0"/>
              <a:t>local presence </a:t>
            </a:r>
            <a:r>
              <a:rPr lang="en-US" sz="1800" dirty="0" smtClean="0"/>
              <a:t>of MSUFCU branches throughout greater Lansing makes </a:t>
            </a:r>
            <a:r>
              <a:rPr lang="en-US" sz="1800" dirty="0"/>
              <a:t>using the card convenient for employees and </a:t>
            </a:r>
            <a:r>
              <a:rPr lang="en-US" sz="1800" dirty="0" smtClean="0"/>
              <a:t>students</a:t>
            </a:r>
          </a:p>
          <a:p>
            <a:pPr marL="696041" lvl="1" indent="-285750">
              <a:spcAft>
                <a:spcPts val="600"/>
              </a:spcAft>
              <a:buFont typeface="Arial" panose="020B0604020202020204" pitchFamily="34" charset="0"/>
              <a:buChar char="-"/>
            </a:pPr>
            <a:r>
              <a:rPr lang="en-US" sz="1800" dirty="0" smtClean="0"/>
              <a:t>No </a:t>
            </a:r>
            <a:r>
              <a:rPr lang="en-US" sz="1800" dirty="0"/>
              <a:t>cost to employees to open a </a:t>
            </a:r>
            <a:r>
              <a:rPr lang="en-US" sz="1800" dirty="0" smtClean="0"/>
              <a:t>PayCard</a:t>
            </a:r>
          </a:p>
          <a:p>
            <a:pPr marL="685800" lvl="2" indent="-285750">
              <a:spcAft>
                <a:spcPts val="600"/>
              </a:spcAft>
              <a:buFont typeface="Arial" panose="020B0604020202020204" pitchFamily="34" charset="0"/>
              <a:buChar char="-"/>
            </a:pPr>
            <a:r>
              <a:rPr lang="en-US" sz="1800" dirty="0"/>
              <a:t>No transaction fees</a:t>
            </a:r>
          </a:p>
          <a:p>
            <a:pPr marL="685800" lvl="2" indent="-285750">
              <a:spcAft>
                <a:spcPts val="600"/>
              </a:spcAft>
              <a:buFont typeface="Arial" panose="020B0604020202020204" pitchFamily="34" charset="0"/>
              <a:buChar char="-"/>
            </a:pPr>
            <a:r>
              <a:rPr lang="en-US" sz="1800" dirty="0"/>
              <a:t>No cash withdrawal fees if MSUFCU or Co-Op </a:t>
            </a:r>
            <a:r>
              <a:rPr lang="en-US" sz="1800" dirty="0" smtClean="0"/>
              <a:t>ATMs </a:t>
            </a:r>
            <a:r>
              <a:rPr lang="en-US" sz="1800" dirty="0"/>
              <a:t>used</a:t>
            </a:r>
          </a:p>
          <a:p>
            <a:pPr marL="685800" lvl="2" indent="-285750">
              <a:spcAft>
                <a:spcPts val="600"/>
              </a:spcAft>
              <a:buFont typeface="Arial" panose="020B0604020202020204" pitchFamily="34" charset="0"/>
              <a:buChar char="-"/>
            </a:pPr>
            <a:r>
              <a:rPr lang="en-US" sz="1800" dirty="0"/>
              <a:t>$2 fee per replacement card </a:t>
            </a:r>
            <a:endParaRPr lang="en-US" sz="1800" dirty="0" smtClean="0"/>
          </a:p>
          <a:p>
            <a:pPr marL="685800" lvl="2" indent="-285750">
              <a:spcAft>
                <a:spcPts val="600"/>
              </a:spcAft>
              <a:buFont typeface="Arial" panose="020B0604020202020204" pitchFamily="34" charset="0"/>
              <a:buChar char="-"/>
            </a:pPr>
            <a:r>
              <a:rPr lang="en-US" sz="1800" dirty="0"/>
              <a:t>No cost to the University </a:t>
            </a:r>
          </a:p>
          <a:p>
            <a:pPr marL="400050" lvl="2">
              <a:spcAft>
                <a:spcPts val="600"/>
              </a:spcAft>
            </a:pPr>
            <a:endParaRPr lang="en-US" sz="1800" dirty="0"/>
          </a:p>
        </p:txBody>
      </p:sp>
      <p:sp>
        <p:nvSpPr>
          <p:cNvPr id="5" name="Slide Number Placeholder 3"/>
          <p:cNvSpPr>
            <a:spLocks noGrp="1"/>
          </p:cNvSpPr>
          <p:nvPr>
            <p:ph type="sldNum" sz="quarter" idx="12"/>
          </p:nvPr>
        </p:nvSpPr>
        <p:spPr>
          <a:xfrm>
            <a:off x="7257762" y="6378575"/>
            <a:ext cx="1316182" cy="365125"/>
          </a:xfrm>
          <a:noFill/>
        </p:spPr>
        <p:txBody>
          <a:bodyPr/>
          <a:lstStyle/>
          <a:p>
            <a:pPr fontAlgn="base">
              <a:spcBef>
                <a:spcPct val="0"/>
              </a:spcBef>
              <a:spcAft>
                <a:spcPct val="0"/>
              </a:spcAft>
            </a:pPr>
            <a:fld id="{72795BF8-7495-46AB-BFA3-D8F0905825C9}" type="slidenum">
              <a:rPr lang="en-US" smtClean="0">
                <a:latin typeface="Frutiger 55 Roman" pitchFamily="34" charset="0"/>
              </a:rPr>
              <a:pPr fontAlgn="base">
                <a:spcBef>
                  <a:spcPct val="0"/>
                </a:spcBef>
                <a:spcAft>
                  <a:spcPct val="0"/>
                </a:spcAft>
              </a:pPr>
              <a:t>6</a:t>
            </a:fld>
            <a:endParaRPr lang="en-US" dirty="0" smtClean="0">
              <a:latin typeface="Frutiger 55 Roman" pitchFamily="34" charset="0"/>
            </a:endParaRPr>
          </a:p>
        </p:txBody>
      </p:sp>
    </p:spTree>
    <p:extLst>
      <p:ext uri="{BB962C8B-B14F-4D97-AF65-F5344CB8AC3E}">
        <p14:creationId xmlns:p14="http://schemas.microsoft.com/office/powerpoint/2010/main" xmlns="" val="2810511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3"/>
          <p:cNvSpPr>
            <a:spLocks noGrp="1"/>
          </p:cNvSpPr>
          <p:nvPr>
            <p:ph type="sldNum" sz="quarter" idx="12"/>
          </p:nvPr>
        </p:nvSpPr>
        <p:spPr>
          <a:xfrm>
            <a:off x="7324437" y="6397625"/>
            <a:ext cx="1316182" cy="365125"/>
          </a:xfrm>
          <a:noFill/>
        </p:spPr>
        <p:txBody>
          <a:bodyPr/>
          <a:lstStyle/>
          <a:p>
            <a:pPr fontAlgn="base">
              <a:spcBef>
                <a:spcPct val="0"/>
              </a:spcBef>
              <a:spcAft>
                <a:spcPct val="0"/>
              </a:spcAft>
            </a:pPr>
            <a:fld id="{72795BF8-7495-46AB-BFA3-D8F0905825C9}" type="slidenum">
              <a:rPr lang="en-US" smtClean="0">
                <a:latin typeface="Frutiger 55 Roman" pitchFamily="34" charset="0"/>
              </a:rPr>
              <a:pPr fontAlgn="base">
                <a:spcBef>
                  <a:spcPct val="0"/>
                </a:spcBef>
                <a:spcAft>
                  <a:spcPct val="0"/>
                </a:spcAft>
              </a:pPr>
              <a:t>7</a:t>
            </a:fld>
            <a:endParaRPr lang="en-US" dirty="0" smtClean="0">
              <a:latin typeface="Frutiger 55 Roman" pitchFamily="34" charset="0"/>
            </a:endParaRPr>
          </a:p>
        </p:txBody>
      </p:sp>
      <p:sp>
        <p:nvSpPr>
          <p:cNvPr id="5" name="Rectangle 2"/>
          <p:cNvSpPr txBox="1">
            <a:spLocks noChangeArrowheads="1"/>
          </p:cNvSpPr>
          <p:nvPr/>
        </p:nvSpPr>
        <p:spPr>
          <a:xfrm>
            <a:off x="115744" y="713252"/>
            <a:ext cx="8820150" cy="696912"/>
          </a:xfrm>
          <a:prstGeom prst="rect">
            <a:avLst/>
          </a:prstGeom>
          <a:noFill/>
        </p:spPr>
        <p:txBody>
          <a:bodyPr>
            <a:norm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r>
              <a:rPr lang="en-US" sz="2800" b="1" dirty="0" smtClean="0">
                <a:solidFill>
                  <a:srgbClr val="18453B"/>
                </a:solidFill>
                <a:latin typeface="Arial Unicode MS" pitchFamily="34" charset="-128"/>
                <a:cs typeface="Arial Unicode MS" pitchFamily="34" charset="-128"/>
              </a:rPr>
              <a:t>When and How Will the Program be Implemented? </a:t>
            </a:r>
            <a:endParaRPr lang="en-US" sz="1800" b="1" dirty="0">
              <a:solidFill>
                <a:srgbClr val="18453B"/>
              </a:solidFill>
              <a:latin typeface="Arial Unicode MS" pitchFamily="34" charset="-128"/>
              <a:cs typeface="Arial Unicode MS"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xmlns="" val="2290772759"/>
              </p:ext>
            </p:extLst>
          </p:nvPr>
        </p:nvGraphicFramePr>
        <p:xfrm>
          <a:off x="628649" y="1882775"/>
          <a:ext cx="7610475" cy="4160520"/>
        </p:xfrm>
        <a:graphic>
          <a:graphicData uri="http://schemas.openxmlformats.org/drawingml/2006/table">
            <a:tbl>
              <a:tblPr firstRow="1" bandRow="1">
                <a:tableStyleId>{073A0DAA-6AF3-43AB-8588-CEC1D06C72B9}</a:tableStyleId>
              </a:tblPr>
              <a:tblGrid>
                <a:gridCol w="1762126"/>
                <a:gridCol w="5848349"/>
              </a:tblGrid>
              <a:tr h="370840">
                <a:tc>
                  <a:txBody>
                    <a:bodyPr/>
                    <a:lstStyle/>
                    <a:p>
                      <a:r>
                        <a:rPr lang="en-US" sz="1600" dirty="0" smtClean="0">
                          <a:latin typeface="Arial" panose="020B0604020202020204" pitchFamily="34" charset="0"/>
                          <a:cs typeface="Arial" panose="020B0604020202020204" pitchFamily="34" charset="0"/>
                        </a:rPr>
                        <a:t>When</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Communication/Training</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Jan-Feb 2015</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Work with Academic HR &amp; HR to provide information to employee groups UCFA/University Council and all unions</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baseline="0" dirty="0" smtClean="0">
                          <a:latin typeface="Arial" panose="020B0604020202020204" pitchFamily="34" charset="0"/>
                          <a:cs typeface="Arial" panose="020B0604020202020204" pitchFamily="34" charset="0"/>
                        </a:rPr>
                        <a:t>Jun-Jul 2015</a:t>
                      </a:r>
                    </a:p>
                    <a:p>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Target communications to affected employees and hold open meetings to answer questions, including: how to sign up, how the debit card works, how to immediately convert to cash, what to do if card is lost, how to receive electronic monthly statements, how to easily avoid fees, etc. </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May 2015</a:t>
                      </a:r>
                    </a:p>
                    <a:p>
                      <a:endParaRPr lang="en-US" sz="1600" b="1" dirty="0">
                        <a:solidFill>
                          <a:srgbClr val="FF0000"/>
                        </a:solidFill>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Distribute all-employee communication FAQ – post to Payroll and HR websites </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July</a:t>
                      </a:r>
                      <a:r>
                        <a:rPr lang="en-US" sz="1600" baseline="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20</a:t>
                      </a:r>
                      <a:r>
                        <a:rPr lang="en-US" sz="1600" kern="1200" dirty="0" smtClean="0">
                          <a:solidFill>
                            <a:schemeClr val="dk1"/>
                          </a:solidFill>
                          <a:latin typeface="Arial" panose="020B0604020202020204" pitchFamily="34" charset="0"/>
                          <a:ea typeface="+mn-ea"/>
                          <a:cs typeface="Arial" panose="020B0604020202020204" pitchFamily="34" charset="0"/>
                        </a:rPr>
                        <a:t>15</a:t>
                      </a:r>
                    </a:p>
                    <a:p>
                      <a:endParaRPr lang="en-US" sz="1600" b="1" dirty="0">
                        <a:solidFill>
                          <a:srgbClr val="FF0000"/>
                        </a:solidFill>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Send weekly updates to various employee Listservs </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July 2015</a:t>
                      </a:r>
                      <a:endParaRPr lang="en-US" sz="1600" b="1" dirty="0">
                        <a:solidFill>
                          <a:srgbClr val="FF0000"/>
                        </a:solidFill>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Roll out dedicated MSUFCU website for MSU PayCard</a:t>
                      </a:r>
                      <a:endParaRPr lang="en-US" sz="1600" dirty="0">
                        <a:latin typeface="Arial" panose="020B0604020202020204" pitchFamily="34" charset="0"/>
                        <a:cs typeface="Arial" panose="020B0604020202020204" pitchFamily="34" charset="0"/>
                      </a:endParaRPr>
                    </a:p>
                  </a:txBody>
                  <a:tcPr/>
                </a:tc>
              </a:tr>
              <a:tr h="370840">
                <a:tc>
                  <a:txBody>
                    <a:bodyPr/>
                    <a:lstStyle/>
                    <a:p>
                      <a:r>
                        <a:rPr lang="en-US" sz="1600" dirty="0" smtClean="0">
                          <a:latin typeface="Arial" panose="020B0604020202020204" pitchFamily="34" charset="0"/>
                          <a:cs typeface="Arial" panose="020B0604020202020204" pitchFamily="34" charset="0"/>
                        </a:rPr>
                        <a:t>August 2015</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PayC</a:t>
                      </a:r>
                      <a:r>
                        <a:rPr lang="en-US" sz="1600" baseline="0" dirty="0" smtClean="0">
                          <a:latin typeface="Arial" panose="020B0604020202020204" pitchFamily="34" charset="0"/>
                          <a:cs typeface="Arial" panose="020B0604020202020204" pitchFamily="34" charset="0"/>
                        </a:rPr>
                        <a:t>ards begin being used for payroll</a:t>
                      </a:r>
                      <a:endParaRPr lang="en-US" sz="16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xmlns="" val="351158860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MSU Wordmark-Ari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MSU Wordmark-Arial</Template>
  <TotalTime>4660</TotalTime>
  <Words>394</Words>
  <Application>Microsoft Office PowerPoint</Application>
  <PresentationFormat>On-screen Show (4:3)</PresentationFormat>
  <Paragraphs>62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MSU Wordmark-Arial</vt:lpstr>
      <vt:lpstr>MSU PayCard  Introduction/Overview  </vt:lpstr>
      <vt:lpstr>What Problem Are We Trying to Solve?</vt:lpstr>
      <vt:lpstr>What is PayCard?</vt:lpstr>
      <vt:lpstr>Who Will Be Affected?</vt:lpstr>
      <vt:lpstr>Slide 5</vt:lpstr>
      <vt:lpstr>Why Implement? (cont’d)   </vt:lpstr>
      <vt:lpstr>Slide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willacke</dc:creator>
  <cp:lastModifiedBy>rutkow56</cp:lastModifiedBy>
  <cp:revision>369</cp:revision>
  <cp:lastPrinted>2015-02-06T20:26:46Z</cp:lastPrinted>
  <dcterms:created xsi:type="dcterms:W3CDTF">2012-03-20T12:21:11Z</dcterms:created>
  <dcterms:modified xsi:type="dcterms:W3CDTF">2015-04-30T23:09:43Z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