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57" r:id="rId5"/>
    <p:sldId id="284" r:id="rId6"/>
    <p:sldId id="285" r:id="rId7"/>
    <p:sldId id="286" r:id="rId8"/>
    <p:sldId id="301" r:id="rId9"/>
    <p:sldId id="287" r:id="rId10"/>
    <p:sldId id="288" r:id="rId11"/>
    <p:sldId id="303" r:id="rId12"/>
    <p:sldId id="302" r:id="rId13"/>
    <p:sldId id="290" r:id="rId14"/>
    <p:sldId id="291" r:id="rId15"/>
    <p:sldId id="297" r:id="rId16"/>
    <p:sldId id="310" r:id="rId17"/>
    <p:sldId id="300" r:id="rId18"/>
    <p:sldId id="292" r:id="rId19"/>
    <p:sldId id="299" r:id="rId20"/>
    <p:sldId id="312" r:id="rId21"/>
    <p:sldId id="308" r:id="rId22"/>
    <p:sldId id="304" r:id="rId23"/>
    <p:sldId id="305" r:id="rId24"/>
    <p:sldId id="306" r:id="rId25"/>
    <p:sldId id="307" r:id="rId26"/>
    <p:sldId id="298" r:id="rId27"/>
    <p:sldId id="29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12" autoAdjust="0"/>
    <p:restoredTop sz="94660"/>
  </p:normalViewPr>
  <p:slideViewPr>
    <p:cSldViewPr>
      <p:cViewPr>
        <p:scale>
          <a:sx n="117" d="100"/>
          <a:sy n="117" d="100"/>
        </p:scale>
        <p:origin x="-1464"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01F74-717E-4F8F-907C-7DBD8F93C61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31B8EE37-40B1-485E-A10D-7F43A6C8B1B8}">
      <dgm:prSet phldrT="[Text]" custT="1"/>
      <dgm:spPr>
        <a:noFill/>
        <a:ln>
          <a:solidFill>
            <a:schemeClr val="accent1">
              <a:lumMod val="75000"/>
            </a:schemeClr>
          </a:solidFill>
        </a:ln>
      </dgm:spPr>
      <dgm:t>
        <a:bodyPr/>
        <a:lstStyle/>
        <a:p>
          <a:r>
            <a:rPr lang="en-US" sz="1800" dirty="0" smtClean="0">
              <a:solidFill>
                <a:schemeClr val="tx1"/>
              </a:solidFill>
            </a:rPr>
            <a:t>Licensing activities lead to further research investment or faculty engagement</a:t>
          </a:r>
          <a:endParaRPr lang="en-US" sz="1800" dirty="0">
            <a:solidFill>
              <a:schemeClr val="tx1"/>
            </a:solidFill>
          </a:endParaRPr>
        </a:p>
      </dgm:t>
    </dgm:pt>
    <dgm:pt modelId="{B74F0BFC-3460-4B72-99E1-B8D09DF93E3B}" type="parTrans" cxnId="{4C23D56C-0982-4A82-A5EB-72BC7E537104}">
      <dgm:prSet/>
      <dgm:spPr/>
      <dgm:t>
        <a:bodyPr/>
        <a:lstStyle/>
        <a:p>
          <a:endParaRPr lang="en-US"/>
        </a:p>
      </dgm:t>
    </dgm:pt>
    <dgm:pt modelId="{07E53FD0-DC2E-4169-B48F-C73CB9076336}" type="sibTrans" cxnId="{4C23D56C-0982-4A82-A5EB-72BC7E537104}">
      <dgm:prSet/>
      <dgm:spPr/>
      <dgm:t>
        <a:bodyPr/>
        <a:lstStyle/>
        <a:p>
          <a:endParaRPr lang="en-US"/>
        </a:p>
      </dgm:t>
    </dgm:pt>
    <dgm:pt modelId="{9AD0AD8D-A8CE-45AC-9E7E-298DDB534C47}">
      <dgm:prSet phldrT="[Text]" custT="1"/>
      <dgm:spPr>
        <a:noFill/>
        <a:ln>
          <a:solidFill>
            <a:schemeClr val="accent1">
              <a:lumMod val="75000"/>
            </a:schemeClr>
          </a:solidFill>
        </a:ln>
      </dgm:spPr>
      <dgm:t>
        <a:bodyPr/>
        <a:lstStyle/>
        <a:p>
          <a:r>
            <a:rPr lang="en-US" sz="1800" dirty="0" smtClean="0">
              <a:solidFill>
                <a:schemeClr val="tx1"/>
              </a:solidFill>
            </a:rPr>
            <a:t>Sponsored Research involves a negotiation of licensing terms and leads to follow-on engagements</a:t>
          </a:r>
          <a:endParaRPr lang="en-US" sz="1800" dirty="0">
            <a:solidFill>
              <a:schemeClr val="tx1"/>
            </a:solidFill>
          </a:endParaRPr>
        </a:p>
      </dgm:t>
    </dgm:pt>
    <dgm:pt modelId="{FD5B4AE1-B9F8-4746-8150-8D706AB527D2}" type="parTrans" cxnId="{866EBCBA-E767-4A0D-B087-21258424A616}">
      <dgm:prSet/>
      <dgm:spPr/>
      <dgm:t>
        <a:bodyPr/>
        <a:lstStyle/>
        <a:p>
          <a:endParaRPr lang="en-US"/>
        </a:p>
      </dgm:t>
    </dgm:pt>
    <dgm:pt modelId="{04FA0893-BBA3-4EE2-830A-86692210C891}" type="sibTrans" cxnId="{866EBCBA-E767-4A0D-B087-21258424A616}">
      <dgm:prSet/>
      <dgm:spPr/>
      <dgm:t>
        <a:bodyPr/>
        <a:lstStyle/>
        <a:p>
          <a:endParaRPr lang="en-US"/>
        </a:p>
      </dgm:t>
    </dgm:pt>
    <dgm:pt modelId="{860B0892-66E7-4DAE-9AAE-15B91F52E013}">
      <dgm:prSet phldrT="[Text]" custT="1"/>
      <dgm:spPr>
        <a:noFill/>
        <a:ln>
          <a:solidFill>
            <a:schemeClr val="accent1">
              <a:lumMod val="75000"/>
            </a:schemeClr>
          </a:solidFill>
        </a:ln>
      </dgm:spPr>
      <dgm:t>
        <a:bodyPr/>
        <a:lstStyle/>
        <a:p>
          <a:r>
            <a:rPr lang="en-US" sz="1800" dirty="0" smtClean="0">
              <a:solidFill>
                <a:schemeClr val="tx1"/>
              </a:solidFill>
            </a:rPr>
            <a:t>Market and Patent research identify partners for licensing, sponsored research &amp; philanthropy</a:t>
          </a:r>
          <a:endParaRPr lang="en-US" sz="1800" dirty="0">
            <a:solidFill>
              <a:schemeClr val="tx1"/>
            </a:solidFill>
          </a:endParaRPr>
        </a:p>
      </dgm:t>
    </dgm:pt>
    <dgm:pt modelId="{998E0677-4DDC-46A2-AC18-FAE82CF4C0B3}" type="sibTrans" cxnId="{7B40A9B6-D81E-4418-80AA-0AE06EED6B7A}">
      <dgm:prSet/>
      <dgm:spPr/>
      <dgm:t>
        <a:bodyPr/>
        <a:lstStyle/>
        <a:p>
          <a:endParaRPr lang="en-US"/>
        </a:p>
      </dgm:t>
    </dgm:pt>
    <dgm:pt modelId="{57D40A28-044A-4D44-86E7-08DDCEFFC416}" type="parTrans" cxnId="{7B40A9B6-D81E-4418-80AA-0AE06EED6B7A}">
      <dgm:prSet/>
      <dgm:spPr/>
      <dgm:t>
        <a:bodyPr/>
        <a:lstStyle/>
        <a:p>
          <a:endParaRPr lang="en-US"/>
        </a:p>
      </dgm:t>
    </dgm:pt>
    <dgm:pt modelId="{FBA9DBD0-3F2D-43AE-B642-C92ABF7B44E9}">
      <dgm:prSet phldrT="[Text]" custT="1"/>
      <dgm:spPr>
        <a:noFill/>
        <a:ln>
          <a:solidFill>
            <a:schemeClr val="accent1">
              <a:lumMod val="75000"/>
            </a:schemeClr>
          </a:solidFill>
        </a:ln>
      </dgm:spPr>
      <dgm:t>
        <a:bodyPr/>
        <a:lstStyle/>
        <a:p>
          <a:r>
            <a:rPr lang="en-US" sz="1800" dirty="0" smtClean="0">
              <a:solidFill>
                <a:schemeClr val="tx1"/>
              </a:solidFill>
            </a:rPr>
            <a:t>Corporations donate money and goods, in exchange for access and visibility for hiring &amp; collaborating</a:t>
          </a:r>
          <a:endParaRPr lang="en-US" sz="1800" dirty="0">
            <a:solidFill>
              <a:schemeClr val="tx1"/>
            </a:solidFill>
          </a:endParaRPr>
        </a:p>
      </dgm:t>
    </dgm:pt>
    <dgm:pt modelId="{8BE63C30-25A9-4EE0-8E08-4BC7759A73D4}" type="parTrans" cxnId="{7322BD95-F346-43E5-AF34-48F8605542DF}">
      <dgm:prSet/>
      <dgm:spPr/>
      <dgm:t>
        <a:bodyPr/>
        <a:lstStyle/>
        <a:p>
          <a:endParaRPr lang="en-US"/>
        </a:p>
      </dgm:t>
    </dgm:pt>
    <dgm:pt modelId="{DACF1218-E7D3-459C-B967-6211DAFB0E0B}" type="sibTrans" cxnId="{7322BD95-F346-43E5-AF34-48F8605542DF}">
      <dgm:prSet/>
      <dgm:spPr/>
      <dgm:t>
        <a:bodyPr/>
        <a:lstStyle/>
        <a:p>
          <a:endParaRPr lang="en-US"/>
        </a:p>
      </dgm:t>
    </dgm:pt>
    <dgm:pt modelId="{45CE5B75-7D2D-412E-AD85-EAEFBBD7FD72}" type="pres">
      <dgm:prSet presAssocID="{76301F74-717E-4F8F-907C-7DBD8F93C61B}" presName="Name0" presStyleCnt="0">
        <dgm:presLayoutVars>
          <dgm:dir/>
          <dgm:resizeHandles val="exact"/>
        </dgm:presLayoutVars>
      </dgm:prSet>
      <dgm:spPr/>
      <dgm:t>
        <a:bodyPr/>
        <a:lstStyle/>
        <a:p>
          <a:endParaRPr lang="en-US"/>
        </a:p>
      </dgm:t>
    </dgm:pt>
    <dgm:pt modelId="{49D9988F-5D3F-41EE-8992-2BE1586F8253}" type="pres">
      <dgm:prSet presAssocID="{31B8EE37-40B1-485E-A10D-7F43A6C8B1B8}" presName="node" presStyleLbl="node1" presStyleIdx="0" presStyleCnt="4" custScaleX="177686" custRadScaleRad="100047" custRadScaleInc="-3868">
        <dgm:presLayoutVars>
          <dgm:bulletEnabled val="1"/>
        </dgm:presLayoutVars>
      </dgm:prSet>
      <dgm:spPr/>
      <dgm:t>
        <a:bodyPr/>
        <a:lstStyle/>
        <a:p>
          <a:endParaRPr lang="en-US"/>
        </a:p>
      </dgm:t>
    </dgm:pt>
    <dgm:pt modelId="{774292BB-13DB-4CCF-B67C-C55020B154A4}" type="pres">
      <dgm:prSet presAssocID="{07E53FD0-DC2E-4169-B48F-C73CB9076336}" presName="sibTrans" presStyleLbl="sibTrans2D1" presStyleIdx="0" presStyleCnt="4"/>
      <dgm:spPr/>
      <dgm:t>
        <a:bodyPr/>
        <a:lstStyle/>
        <a:p>
          <a:endParaRPr lang="en-US"/>
        </a:p>
      </dgm:t>
    </dgm:pt>
    <dgm:pt modelId="{4750F92C-B164-4DE9-93A4-807B17C94609}" type="pres">
      <dgm:prSet presAssocID="{07E53FD0-DC2E-4169-B48F-C73CB9076336}" presName="connectorText" presStyleLbl="sibTrans2D1" presStyleIdx="0" presStyleCnt="4"/>
      <dgm:spPr/>
      <dgm:t>
        <a:bodyPr/>
        <a:lstStyle/>
        <a:p>
          <a:endParaRPr lang="en-US"/>
        </a:p>
      </dgm:t>
    </dgm:pt>
    <dgm:pt modelId="{2848F45B-1E77-4C4A-95D8-17AFF0B1372A}" type="pres">
      <dgm:prSet presAssocID="{9AD0AD8D-A8CE-45AC-9E7E-298DDB534C47}" presName="node" presStyleLbl="node1" presStyleIdx="1" presStyleCnt="4" custScaleX="204269" custScaleY="131136" custRadScaleRad="134566">
        <dgm:presLayoutVars>
          <dgm:bulletEnabled val="1"/>
        </dgm:presLayoutVars>
      </dgm:prSet>
      <dgm:spPr/>
      <dgm:t>
        <a:bodyPr/>
        <a:lstStyle/>
        <a:p>
          <a:endParaRPr lang="en-US"/>
        </a:p>
      </dgm:t>
    </dgm:pt>
    <dgm:pt modelId="{80291F2C-CAB3-4B64-99F5-B2723429B62D}" type="pres">
      <dgm:prSet presAssocID="{04FA0893-BBA3-4EE2-830A-86692210C891}" presName="sibTrans" presStyleLbl="sibTrans2D1" presStyleIdx="1" presStyleCnt="4"/>
      <dgm:spPr/>
      <dgm:t>
        <a:bodyPr/>
        <a:lstStyle/>
        <a:p>
          <a:endParaRPr lang="en-US"/>
        </a:p>
      </dgm:t>
    </dgm:pt>
    <dgm:pt modelId="{7576A824-830A-4FE8-8F75-51DF6610A3C0}" type="pres">
      <dgm:prSet presAssocID="{04FA0893-BBA3-4EE2-830A-86692210C891}" presName="connectorText" presStyleLbl="sibTrans2D1" presStyleIdx="1" presStyleCnt="4"/>
      <dgm:spPr/>
      <dgm:t>
        <a:bodyPr/>
        <a:lstStyle/>
        <a:p>
          <a:endParaRPr lang="en-US"/>
        </a:p>
      </dgm:t>
    </dgm:pt>
    <dgm:pt modelId="{39945861-ACC3-42F9-B4D2-357E155AA0FE}" type="pres">
      <dgm:prSet presAssocID="{FBA9DBD0-3F2D-43AE-B642-C92ABF7B44E9}" presName="node" presStyleLbl="node1" presStyleIdx="2" presStyleCnt="4" custScaleX="201588" custRadScaleRad="100047" custRadScaleInc="3868">
        <dgm:presLayoutVars>
          <dgm:bulletEnabled val="1"/>
        </dgm:presLayoutVars>
      </dgm:prSet>
      <dgm:spPr/>
      <dgm:t>
        <a:bodyPr/>
        <a:lstStyle/>
        <a:p>
          <a:endParaRPr lang="en-US"/>
        </a:p>
      </dgm:t>
    </dgm:pt>
    <dgm:pt modelId="{A6CF1F8C-1728-403D-9B06-1931F7BCD986}" type="pres">
      <dgm:prSet presAssocID="{DACF1218-E7D3-459C-B967-6211DAFB0E0B}" presName="sibTrans" presStyleLbl="sibTrans2D1" presStyleIdx="2" presStyleCnt="4"/>
      <dgm:spPr/>
      <dgm:t>
        <a:bodyPr/>
        <a:lstStyle/>
        <a:p>
          <a:endParaRPr lang="en-US"/>
        </a:p>
      </dgm:t>
    </dgm:pt>
    <dgm:pt modelId="{FEC56D30-995D-4D1A-B5E5-0BDCB85A14A7}" type="pres">
      <dgm:prSet presAssocID="{DACF1218-E7D3-459C-B967-6211DAFB0E0B}" presName="connectorText" presStyleLbl="sibTrans2D1" presStyleIdx="2" presStyleCnt="4"/>
      <dgm:spPr/>
      <dgm:t>
        <a:bodyPr/>
        <a:lstStyle/>
        <a:p>
          <a:endParaRPr lang="en-US"/>
        </a:p>
      </dgm:t>
    </dgm:pt>
    <dgm:pt modelId="{E222EF49-4B12-4E51-8997-7F35318A77D5}" type="pres">
      <dgm:prSet presAssocID="{860B0892-66E7-4DAE-9AAE-15B91F52E013}" presName="node" presStyleLbl="node1" presStyleIdx="3" presStyleCnt="4" custScaleX="195408" custScaleY="130384" custRadScaleRad="156538" custRadScaleInc="-159">
        <dgm:presLayoutVars>
          <dgm:bulletEnabled val="1"/>
        </dgm:presLayoutVars>
      </dgm:prSet>
      <dgm:spPr/>
      <dgm:t>
        <a:bodyPr/>
        <a:lstStyle/>
        <a:p>
          <a:endParaRPr lang="en-US"/>
        </a:p>
      </dgm:t>
    </dgm:pt>
    <dgm:pt modelId="{30C55C85-1902-45B7-BB5B-7E135DD72F6C}" type="pres">
      <dgm:prSet presAssocID="{998E0677-4DDC-46A2-AC18-FAE82CF4C0B3}" presName="sibTrans" presStyleLbl="sibTrans2D1" presStyleIdx="3" presStyleCnt="4"/>
      <dgm:spPr/>
      <dgm:t>
        <a:bodyPr/>
        <a:lstStyle/>
        <a:p>
          <a:endParaRPr lang="en-US"/>
        </a:p>
      </dgm:t>
    </dgm:pt>
    <dgm:pt modelId="{BFCAF426-4587-4DEF-A835-F2818795B6C2}" type="pres">
      <dgm:prSet presAssocID="{998E0677-4DDC-46A2-AC18-FAE82CF4C0B3}" presName="connectorText" presStyleLbl="sibTrans2D1" presStyleIdx="3" presStyleCnt="4"/>
      <dgm:spPr/>
      <dgm:t>
        <a:bodyPr/>
        <a:lstStyle/>
        <a:p>
          <a:endParaRPr lang="en-US"/>
        </a:p>
      </dgm:t>
    </dgm:pt>
  </dgm:ptLst>
  <dgm:cxnLst>
    <dgm:cxn modelId="{B5CB4806-6A93-42E1-89AA-29F4ED4A5491}" type="presOf" srcId="{07E53FD0-DC2E-4169-B48F-C73CB9076336}" destId="{4750F92C-B164-4DE9-93A4-807B17C94609}" srcOrd="1" destOrd="0" presId="urn:microsoft.com/office/officeart/2005/8/layout/cycle7"/>
    <dgm:cxn modelId="{1D998B49-FEC9-4FE3-B178-D217D0407CE3}" type="presOf" srcId="{31B8EE37-40B1-485E-A10D-7F43A6C8B1B8}" destId="{49D9988F-5D3F-41EE-8992-2BE1586F8253}" srcOrd="0" destOrd="0" presId="urn:microsoft.com/office/officeart/2005/8/layout/cycle7"/>
    <dgm:cxn modelId="{889963A2-612A-4868-9581-C99A9BBBB388}" type="presOf" srcId="{998E0677-4DDC-46A2-AC18-FAE82CF4C0B3}" destId="{30C55C85-1902-45B7-BB5B-7E135DD72F6C}" srcOrd="0" destOrd="0" presId="urn:microsoft.com/office/officeart/2005/8/layout/cycle7"/>
    <dgm:cxn modelId="{82C8735A-E439-43F9-BCE9-E4BB2A632A79}" type="presOf" srcId="{860B0892-66E7-4DAE-9AAE-15B91F52E013}" destId="{E222EF49-4B12-4E51-8997-7F35318A77D5}" srcOrd="0" destOrd="0" presId="urn:microsoft.com/office/officeart/2005/8/layout/cycle7"/>
    <dgm:cxn modelId="{9232B103-2744-4E3F-9036-572756275A3D}" type="presOf" srcId="{04FA0893-BBA3-4EE2-830A-86692210C891}" destId="{7576A824-830A-4FE8-8F75-51DF6610A3C0}" srcOrd="1" destOrd="0" presId="urn:microsoft.com/office/officeart/2005/8/layout/cycle7"/>
    <dgm:cxn modelId="{7B40A9B6-D81E-4418-80AA-0AE06EED6B7A}" srcId="{76301F74-717E-4F8F-907C-7DBD8F93C61B}" destId="{860B0892-66E7-4DAE-9AAE-15B91F52E013}" srcOrd="3" destOrd="0" parTransId="{57D40A28-044A-4D44-86E7-08DDCEFFC416}" sibTransId="{998E0677-4DDC-46A2-AC18-FAE82CF4C0B3}"/>
    <dgm:cxn modelId="{7322BD95-F346-43E5-AF34-48F8605542DF}" srcId="{76301F74-717E-4F8F-907C-7DBD8F93C61B}" destId="{FBA9DBD0-3F2D-43AE-B642-C92ABF7B44E9}" srcOrd="2" destOrd="0" parTransId="{8BE63C30-25A9-4EE0-8E08-4BC7759A73D4}" sibTransId="{DACF1218-E7D3-459C-B967-6211DAFB0E0B}"/>
    <dgm:cxn modelId="{BED62DB0-7E39-4AE5-8E17-7C3CFF1B7BE0}" type="presOf" srcId="{04FA0893-BBA3-4EE2-830A-86692210C891}" destId="{80291F2C-CAB3-4B64-99F5-B2723429B62D}" srcOrd="0" destOrd="0" presId="urn:microsoft.com/office/officeart/2005/8/layout/cycle7"/>
    <dgm:cxn modelId="{2BCF03C4-ACA1-49C9-A36E-B7CF257690B0}" type="presOf" srcId="{DACF1218-E7D3-459C-B967-6211DAFB0E0B}" destId="{FEC56D30-995D-4D1A-B5E5-0BDCB85A14A7}" srcOrd="1" destOrd="0" presId="urn:microsoft.com/office/officeart/2005/8/layout/cycle7"/>
    <dgm:cxn modelId="{4C23D56C-0982-4A82-A5EB-72BC7E537104}" srcId="{76301F74-717E-4F8F-907C-7DBD8F93C61B}" destId="{31B8EE37-40B1-485E-A10D-7F43A6C8B1B8}" srcOrd="0" destOrd="0" parTransId="{B74F0BFC-3460-4B72-99E1-B8D09DF93E3B}" sibTransId="{07E53FD0-DC2E-4169-B48F-C73CB9076336}"/>
    <dgm:cxn modelId="{67F838EB-0715-4317-89D2-A72BD6146732}" type="presOf" srcId="{07E53FD0-DC2E-4169-B48F-C73CB9076336}" destId="{774292BB-13DB-4CCF-B67C-C55020B154A4}" srcOrd="0" destOrd="0" presId="urn:microsoft.com/office/officeart/2005/8/layout/cycle7"/>
    <dgm:cxn modelId="{4FCCED6D-968D-41D4-95D8-137D490AFEA3}" type="presOf" srcId="{76301F74-717E-4F8F-907C-7DBD8F93C61B}" destId="{45CE5B75-7D2D-412E-AD85-EAEFBBD7FD72}" srcOrd="0" destOrd="0" presId="urn:microsoft.com/office/officeart/2005/8/layout/cycle7"/>
    <dgm:cxn modelId="{BDDB258F-143B-4B95-A15C-F49E3ABC7C68}" type="presOf" srcId="{9AD0AD8D-A8CE-45AC-9E7E-298DDB534C47}" destId="{2848F45B-1E77-4C4A-95D8-17AFF0B1372A}" srcOrd="0" destOrd="0" presId="urn:microsoft.com/office/officeart/2005/8/layout/cycle7"/>
    <dgm:cxn modelId="{213F77F4-CBE1-4C1F-B734-BBF46DC564EB}" type="presOf" srcId="{998E0677-4DDC-46A2-AC18-FAE82CF4C0B3}" destId="{BFCAF426-4587-4DEF-A835-F2818795B6C2}" srcOrd="1" destOrd="0" presId="urn:microsoft.com/office/officeart/2005/8/layout/cycle7"/>
    <dgm:cxn modelId="{866EBCBA-E767-4A0D-B087-21258424A616}" srcId="{76301F74-717E-4F8F-907C-7DBD8F93C61B}" destId="{9AD0AD8D-A8CE-45AC-9E7E-298DDB534C47}" srcOrd="1" destOrd="0" parTransId="{FD5B4AE1-B9F8-4746-8150-8D706AB527D2}" sibTransId="{04FA0893-BBA3-4EE2-830A-86692210C891}"/>
    <dgm:cxn modelId="{581784E2-9890-4608-A947-2337D1858CBF}" type="presOf" srcId="{FBA9DBD0-3F2D-43AE-B642-C92ABF7B44E9}" destId="{39945861-ACC3-42F9-B4D2-357E155AA0FE}" srcOrd="0" destOrd="0" presId="urn:microsoft.com/office/officeart/2005/8/layout/cycle7"/>
    <dgm:cxn modelId="{881A86B0-327A-4CE7-A377-55750CB3EEE8}" type="presOf" srcId="{DACF1218-E7D3-459C-B967-6211DAFB0E0B}" destId="{A6CF1F8C-1728-403D-9B06-1931F7BCD986}" srcOrd="0" destOrd="0" presId="urn:microsoft.com/office/officeart/2005/8/layout/cycle7"/>
    <dgm:cxn modelId="{02269513-413D-47AC-9E7F-BBE59B4A9804}" type="presParOf" srcId="{45CE5B75-7D2D-412E-AD85-EAEFBBD7FD72}" destId="{49D9988F-5D3F-41EE-8992-2BE1586F8253}" srcOrd="0" destOrd="0" presId="urn:microsoft.com/office/officeart/2005/8/layout/cycle7"/>
    <dgm:cxn modelId="{30C61B12-8095-47E2-A305-51F61B45D6F7}" type="presParOf" srcId="{45CE5B75-7D2D-412E-AD85-EAEFBBD7FD72}" destId="{774292BB-13DB-4CCF-B67C-C55020B154A4}" srcOrd="1" destOrd="0" presId="urn:microsoft.com/office/officeart/2005/8/layout/cycle7"/>
    <dgm:cxn modelId="{E44A4E32-AE88-454C-8BA4-234BB63B644C}" type="presParOf" srcId="{774292BB-13DB-4CCF-B67C-C55020B154A4}" destId="{4750F92C-B164-4DE9-93A4-807B17C94609}" srcOrd="0" destOrd="0" presId="urn:microsoft.com/office/officeart/2005/8/layout/cycle7"/>
    <dgm:cxn modelId="{F3832121-E2AB-4F18-831E-4C2F9171B82F}" type="presParOf" srcId="{45CE5B75-7D2D-412E-AD85-EAEFBBD7FD72}" destId="{2848F45B-1E77-4C4A-95D8-17AFF0B1372A}" srcOrd="2" destOrd="0" presId="urn:microsoft.com/office/officeart/2005/8/layout/cycle7"/>
    <dgm:cxn modelId="{2BB8E327-3042-4A5B-9BFD-6CAB8E8DFF37}" type="presParOf" srcId="{45CE5B75-7D2D-412E-AD85-EAEFBBD7FD72}" destId="{80291F2C-CAB3-4B64-99F5-B2723429B62D}" srcOrd="3" destOrd="0" presId="urn:microsoft.com/office/officeart/2005/8/layout/cycle7"/>
    <dgm:cxn modelId="{2956385A-A7B2-48C1-A8C6-093CCAFAF8C7}" type="presParOf" srcId="{80291F2C-CAB3-4B64-99F5-B2723429B62D}" destId="{7576A824-830A-4FE8-8F75-51DF6610A3C0}" srcOrd="0" destOrd="0" presId="urn:microsoft.com/office/officeart/2005/8/layout/cycle7"/>
    <dgm:cxn modelId="{635B8670-50F0-4770-83F6-60EB56A579CB}" type="presParOf" srcId="{45CE5B75-7D2D-412E-AD85-EAEFBBD7FD72}" destId="{39945861-ACC3-42F9-B4D2-357E155AA0FE}" srcOrd="4" destOrd="0" presId="urn:microsoft.com/office/officeart/2005/8/layout/cycle7"/>
    <dgm:cxn modelId="{76F224CB-8AF3-4773-93E0-8F567D1D4779}" type="presParOf" srcId="{45CE5B75-7D2D-412E-AD85-EAEFBBD7FD72}" destId="{A6CF1F8C-1728-403D-9B06-1931F7BCD986}" srcOrd="5" destOrd="0" presId="urn:microsoft.com/office/officeart/2005/8/layout/cycle7"/>
    <dgm:cxn modelId="{49F0ADA1-61A0-43AD-8146-A77852D66191}" type="presParOf" srcId="{A6CF1F8C-1728-403D-9B06-1931F7BCD986}" destId="{FEC56D30-995D-4D1A-B5E5-0BDCB85A14A7}" srcOrd="0" destOrd="0" presId="urn:microsoft.com/office/officeart/2005/8/layout/cycle7"/>
    <dgm:cxn modelId="{8DA4F2DD-9EAA-4F42-9BD9-883A530B92F5}" type="presParOf" srcId="{45CE5B75-7D2D-412E-AD85-EAEFBBD7FD72}" destId="{E222EF49-4B12-4E51-8997-7F35318A77D5}" srcOrd="6" destOrd="0" presId="urn:microsoft.com/office/officeart/2005/8/layout/cycle7"/>
    <dgm:cxn modelId="{A259ABEA-EF5E-472A-B216-2F1ADAFB08B6}" type="presParOf" srcId="{45CE5B75-7D2D-412E-AD85-EAEFBBD7FD72}" destId="{30C55C85-1902-45B7-BB5B-7E135DD72F6C}" srcOrd="7" destOrd="0" presId="urn:microsoft.com/office/officeart/2005/8/layout/cycle7"/>
    <dgm:cxn modelId="{A4FA3737-CCC2-4B6C-932C-A320CF79E452}" type="presParOf" srcId="{30C55C85-1902-45B7-BB5B-7E135DD72F6C}" destId="{BFCAF426-4587-4DEF-A835-F2818795B6C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133D3-9AA8-46C6-AF2F-0D67E86D73C1}" type="doc">
      <dgm:prSet loTypeId="urn:microsoft.com/office/officeart/2005/8/layout/lProcess3" loCatId="process" qsTypeId="urn:microsoft.com/office/officeart/2005/8/quickstyle/simple4" qsCatId="simple" csTypeId="urn:microsoft.com/office/officeart/2005/8/colors/accent3_4" csCatId="accent3" phldr="1"/>
      <dgm:spPr/>
      <dgm:t>
        <a:bodyPr/>
        <a:lstStyle/>
        <a:p>
          <a:endParaRPr lang="en-US"/>
        </a:p>
      </dgm:t>
    </dgm:pt>
    <dgm:pt modelId="{7F1E6175-D97D-4A59-9AAB-BB07CF862983}">
      <dgm:prSet phldrT="[Text]" custT="1"/>
      <dgm:spPr/>
      <dgm:t>
        <a:bodyPr/>
        <a:lstStyle/>
        <a:p>
          <a:r>
            <a:rPr lang="en-US" sz="1700" b="1" u="sng" dirty="0" smtClean="0"/>
            <a:t>AGREEMENT</a:t>
          </a:r>
          <a:endParaRPr lang="en-US" sz="1700" b="1" u="sng" dirty="0"/>
        </a:p>
      </dgm:t>
    </dgm:pt>
    <dgm:pt modelId="{D2CA08DC-D3E3-4A54-8AC8-395DB57E4438}" type="parTrans" cxnId="{A3B17F6D-F6DE-402A-875F-4FF4DF4EE966}">
      <dgm:prSet/>
      <dgm:spPr/>
      <dgm:t>
        <a:bodyPr/>
        <a:lstStyle/>
        <a:p>
          <a:endParaRPr lang="en-US"/>
        </a:p>
      </dgm:t>
    </dgm:pt>
    <dgm:pt modelId="{41127B91-8197-4621-9E3A-69BA02C09477}" type="sibTrans" cxnId="{A3B17F6D-F6DE-402A-875F-4FF4DF4EE966}">
      <dgm:prSet/>
      <dgm:spPr/>
      <dgm:t>
        <a:bodyPr/>
        <a:lstStyle/>
        <a:p>
          <a:endParaRPr lang="en-US"/>
        </a:p>
      </dgm:t>
    </dgm:pt>
    <dgm:pt modelId="{20F3F3F1-0C31-429A-95AF-5FAFEDC857A5}">
      <dgm:prSet phldrT="[Text]" custT="1"/>
      <dgm:spPr/>
      <dgm:t>
        <a:bodyPr/>
        <a:lstStyle/>
        <a:p>
          <a:r>
            <a:rPr lang="en-US" sz="2000" dirty="0" smtClean="0"/>
            <a:t>Draft</a:t>
          </a:r>
          <a:endParaRPr lang="en-US" sz="2000" dirty="0"/>
        </a:p>
      </dgm:t>
    </dgm:pt>
    <dgm:pt modelId="{488992C4-0B97-4FD0-869E-B020C716AAE0}" type="parTrans" cxnId="{87E752B7-3E75-4BF9-8BFE-45C3A9C95A4B}">
      <dgm:prSet/>
      <dgm:spPr/>
      <dgm:t>
        <a:bodyPr/>
        <a:lstStyle/>
        <a:p>
          <a:endParaRPr lang="en-US"/>
        </a:p>
      </dgm:t>
    </dgm:pt>
    <dgm:pt modelId="{414914C0-CD63-45F7-83DB-B47869232FE5}" type="sibTrans" cxnId="{87E752B7-3E75-4BF9-8BFE-45C3A9C95A4B}">
      <dgm:prSet/>
      <dgm:spPr/>
      <dgm:t>
        <a:bodyPr/>
        <a:lstStyle/>
        <a:p>
          <a:endParaRPr lang="en-US"/>
        </a:p>
      </dgm:t>
    </dgm:pt>
    <dgm:pt modelId="{333BE751-AC2E-4BD9-9E00-EC13D1A50EE7}">
      <dgm:prSet phldrT="[Text]" custT="1"/>
      <dgm:spPr/>
      <dgm:t>
        <a:bodyPr/>
        <a:lstStyle/>
        <a:p>
          <a:r>
            <a:rPr lang="en-US" sz="1800" dirty="0" smtClean="0"/>
            <a:t>Negotiate</a:t>
          </a:r>
          <a:endParaRPr lang="en-US" sz="1800" dirty="0"/>
        </a:p>
      </dgm:t>
    </dgm:pt>
    <dgm:pt modelId="{236AF8C5-C015-478C-A6DE-08F6F6BFDAD0}" type="parTrans" cxnId="{C0F91365-7B6B-4C63-B3FC-A36E51EBA62C}">
      <dgm:prSet/>
      <dgm:spPr/>
      <dgm:t>
        <a:bodyPr/>
        <a:lstStyle/>
        <a:p>
          <a:endParaRPr lang="en-US"/>
        </a:p>
      </dgm:t>
    </dgm:pt>
    <dgm:pt modelId="{899CE556-1E58-48BD-A821-2D44CB7482A5}" type="sibTrans" cxnId="{C0F91365-7B6B-4C63-B3FC-A36E51EBA62C}">
      <dgm:prSet/>
      <dgm:spPr/>
      <dgm:t>
        <a:bodyPr/>
        <a:lstStyle/>
        <a:p>
          <a:endParaRPr lang="en-US"/>
        </a:p>
      </dgm:t>
    </dgm:pt>
    <dgm:pt modelId="{A8CEF934-4153-475B-883F-1899770738EA}">
      <dgm:prSet phldrT="[Text]" custT="1"/>
      <dgm:spPr/>
      <dgm:t>
        <a:bodyPr/>
        <a:lstStyle/>
        <a:p>
          <a:r>
            <a:rPr lang="en-US" sz="1800" b="1" u="sng" dirty="0" smtClean="0"/>
            <a:t>TRANSMITTAL</a:t>
          </a:r>
          <a:endParaRPr lang="en-US" sz="1800" b="1" u="sng" dirty="0"/>
        </a:p>
      </dgm:t>
    </dgm:pt>
    <dgm:pt modelId="{E5E12196-4A10-4AA7-9963-E3F46D752067}" type="parTrans" cxnId="{7A22A98A-15C4-4CB3-A52B-83D035DF8AFD}">
      <dgm:prSet/>
      <dgm:spPr/>
      <dgm:t>
        <a:bodyPr/>
        <a:lstStyle/>
        <a:p>
          <a:endParaRPr lang="en-US"/>
        </a:p>
      </dgm:t>
    </dgm:pt>
    <dgm:pt modelId="{0638F51F-54B2-429E-B48E-BB4D741408D8}" type="sibTrans" cxnId="{7A22A98A-15C4-4CB3-A52B-83D035DF8AFD}">
      <dgm:prSet/>
      <dgm:spPr/>
      <dgm:t>
        <a:bodyPr/>
        <a:lstStyle/>
        <a:p>
          <a:endParaRPr lang="en-US"/>
        </a:p>
      </dgm:t>
    </dgm:pt>
    <dgm:pt modelId="{8E5DA746-7080-414D-A185-200CC3410D21}">
      <dgm:prSet phldrT="[Text]" custT="1"/>
      <dgm:spPr/>
      <dgm:t>
        <a:bodyPr/>
        <a:lstStyle/>
        <a:p>
          <a:r>
            <a:rPr lang="en-US" sz="1400" dirty="0" smtClean="0"/>
            <a:t>Department</a:t>
          </a:r>
          <a:endParaRPr lang="en-US" sz="1400" dirty="0"/>
        </a:p>
      </dgm:t>
    </dgm:pt>
    <dgm:pt modelId="{1EB92417-4059-4753-A39C-91FE8711054F}" type="parTrans" cxnId="{6C51BB1D-797A-477F-A7C6-DFE944253514}">
      <dgm:prSet/>
      <dgm:spPr/>
      <dgm:t>
        <a:bodyPr/>
        <a:lstStyle/>
        <a:p>
          <a:endParaRPr lang="en-US"/>
        </a:p>
      </dgm:t>
    </dgm:pt>
    <dgm:pt modelId="{1736154A-E6E6-4E81-AB68-69345F95E7A3}" type="sibTrans" cxnId="{6C51BB1D-797A-477F-A7C6-DFE944253514}">
      <dgm:prSet/>
      <dgm:spPr/>
      <dgm:t>
        <a:bodyPr/>
        <a:lstStyle/>
        <a:p>
          <a:endParaRPr lang="en-US"/>
        </a:p>
      </dgm:t>
    </dgm:pt>
    <dgm:pt modelId="{CA3E2D10-6FC0-4107-83E6-40EA9B0A29A7}">
      <dgm:prSet phldrT="[Text]" custT="1"/>
      <dgm:spPr/>
      <dgm:t>
        <a:bodyPr/>
        <a:lstStyle/>
        <a:p>
          <a:r>
            <a:rPr lang="en-US" sz="1800" dirty="0" smtClean="0"/>
            <a:t>College</a:t>
          </a:r>
          <a:endParaRPr lang="en-US" sz="1800" dirty="0"/>
        </a:p>
      </dgm:t>
    </dgm:pt>
    <dgm:pt modelId="{2D32C56B-7AA5-4C80-ABD5-91ACDD1870AE}" type="parTrans" cxnId="{44DD1495-2021-4D5D-8632-7F7F509B2696}">
      <dgm:prSet/>
      <dgm:spPr/>
      <dgm:t>
        <a:bodyPr/>
        <a:lstStyle/>
        <a:p>
          <a:endParaRPr lang="en-US"/>
        </a:p>
      </dgm:t>
    </dgm:pt>
    <dgm:pt modelId="{B0BD39FA-E9F0-415C-A8D9-D77BDC42B9AE}" type="sibTrans" cxnId="{44DD1495-2021-4D5D-8632-7F7F509B2696}">
      <dgm:prSet/>
      <dgm:spPr/>
      <dgm:t>
        <a:bodyPr/>
        <a:lstStyle/>
        <a:p>
          <a:endParaRPr lang="en-US"/>
        </a:p>
      </dgm:t>
    </dgm:pt>
    <dgm:pt modelId="{57AF0577-5022-4C47-9452-50F0DDC4C7D8}">
      <dgm:prSet phldrT="[Text]"/>
      <dgm:spPr/>
      <dgm:t>
        <a:bodyPr/>
        <a:lstStyle/>
        <a:p>
          <a:r>
            <a:rPr lang="en-US" dirty="0" smtClean="0"/>
            <a:t>Execute (signature authority)</a:t>
          </a:r>
          <a:endParaRPr lang="en-US" dirty="0"/>
        </a:p>
      </dgm:t>
    </dgm:pt>
    <dgm:pt modelId="{1FE14709-CFFA-4337-8788-17BEA3220AB4}" type="parTrans" cxnId="{240FC491-604D-4E21-8EF4-623E9E191371}">
      <dgm:prSet/>
      <dgm:spPr/>
      <dgm:t>
        <a:bodyPr/>
        <a:lstStyle/>
        <a:p>
          <a:endParaRPr lang="en-US"/>
        </a:p>
      </dgm:t>
    </dgm:pt>
    <dgm:pt modelId="{CFD2F98F-836C-41AE-9DBE-BBC0A3615D34}" type="sibTrans" cxnId="{240FC491-604D-4E21-8EF4-623E9E191371}">
      <dgm:prSet/>
      <dgm:spPr/>
      <dgm:t>
        <a:bodyPr/>
        <a:lstStyle/>
        <a:p>
          <a:endParaRPr lang="en-US"/>
        </a:p>
      </dgm:t>
    </dgm:pt>
    <dgm:pt modelId="{367FB7E2-A7F5-4B71-BB85-A24E65DC00BF}">
      <dgm:prSet phldrT="[Text]"/>
      <dgm:spPr/>
      <dgm:t>
        <a:bodyPr/>
        <a:lstStyle/>
        <a:p>
          <a:r>
            <a:rPr lang="en-US" dirty="0" smtClean="0"/>
            <a:t>Review and acceptance</a:t>
          </a:r>
          <a:endParaRPr lang="en-US" dirty="0"/>
        </a:p>
      </dgm:t>
    </dgm:pt>
    <dgm:pt modelId="{4E9994BB-CEB1-4B91-8885-C66E37C57CE5}" type="parTrans" cxnId="{004C988B-5B85-49C9-A696-59C23B247491}">
      <dgm:prSet/>
      <dgm:spPr/>
      <dgm:t>
        <a:bodyPr/>
        <a:lstStyle/>
        <a:p>
          <a:endParaRPr lang="en-US"/>
        </a:p>
      </dgm:t>
    </dgm:pt>
    <dgm:pt modelId="{0FE25BAB-08BD-41F7-A41A-A59C6312B70F}" type="sibTrans" cxnId="{004C988B-5B85-49C9-A696-59C23B247491}">
      <dgm:prSet/>
      <dgm:spPr/>
      <dgm:t>
        <a:bodyPr/>
        <a:lstStyle/>
        <a:p>
          <a:endParaRPr lang="en-US"/>
        </a:p>
      </dgm:t>
    </dgm:pt>
    <dgm:pt modelId="{5DDE26E7-55F1-4708-979C-DDC78C9E8217}" type="pres">
      <dgm:prSet presAssocID="{155133D3-9AA8-46C6-AF2F-0D67E86D73C1}" presName="Name0" presStyleCnt="0">
        <dgm:presLayoutVars>
          <dgm:chPref val="3"/>
          <dgm:dir/>
          <dgm:animLvl val="lvl"/>
          <dgm:resizeHandles/>
        </dgm:presLayoutVars>
      </dgm:prSet>
      <dgm:spPr/>
      <dgm:t>
        <a:bodyPr/>
        <a:lstStyle/>
        <a:p>
          <a:endParaRPr lang="en-US"/>
        </a:p>
      </dgm:t>
    </dgm:pt>
    <dgm:pt modelId="{C55B3BC8-F8D1-46D5-B632-CC93CD40F165}" type="pres">
      <dgm:prSet presAssocID="{7F1E6175-D97D-4A59-9AAB-BB07CF862983}" presName="horFlow" presStyleCnt="0"/>
      <dgm:spPr/>
    </dgm:pt>
    <dgm:pt modelId="{606ACC2B-0E15-442F-8943-9AF41B8CA3EA}" type="pres">
      <dgm:prSet presAssocID="{7F1E6175-D97D-4A59-9AAB-BB07CF862983}" presName="bigChev" presStyleLbl="node1" presStyleIdx="0" presStyleCnt="2" custScaleX="115278" custLinFactNeighborY="-13818"/>
      <dgm:spPr/>
      <dgm:t>
        <a:bodyPr/>
        <a:lstStyle/>
        <a:p>
          <a:endParaRPr lang="en-US"/>
        </a:p>
      </dgm:t>
    </dgm:pt>
    <dgm:pt modelId="{06837C39-D75E-4703-921A-4D2C72371C94}" type="pres">
      <dgm:prSet presAssocID="{488992C4-0B97-4FD0-869E-B020C716AAE0}" presName="parTrans" presStyleCnt="0"/>
      <dgm:spPr/>
    </dgm:pt>
    <dgm:pt modelId="{EF86E2A9-C680-46B8-9584-78C9AD328538}" type="pres">
      <dgm:prSet presAssocID="{20F3F3F1-0C31-429A-95AF-5FAFEDC857A5}" presName="node" presStyleLbl="alignAccFollowNode1" presStyleIdx="0" presStyleCnt="6" custLinFactNeighborY="-16648">
        <dgm:presLayoutVars>
          <dgm:bulletEnabled val="1"/>
        </dgm:presLayoutVars>
      </dgm:prSet>
      <dgm:spPr/>
      <dgm:t>
        <a:bodyPr/>
        <a:lstStyle/>
        <a:p>
          <a:endParaRPr lang="en-US"/>
        </a:p>
      </dgm:t>
    </dgm:pt>
    <dgm:pt modelId="{34B10EA2-8950-46D9-8C52-583B76AACFE7}" type="pres">
      <dgm:prSet presAssocID="{414914C0-CD63-45F7-83DB-B47869232FE5}" presName="sibTrans" presStyleCnt="0"/>
      <dgm:spPr/>
    </dgm:pt>
    <dgm:pt modelId="{A906B653-5E88-4D97-AC3B-83DAE877794D}" type="pres">
      <dgm:prSet presAssocID="{333BE751-AC2E-4BD9-9E00-EC13D1A50EE7}" presName="node" presStyleLbl="alignAccFollowNode1" presStyleIdx="1" presStyleCnt="6" custLinFactNeighborY="-16648">
        <dgm:presLayoutVars>
          <dgm:bulletEnabled val="1"/>
        </dgm:presLayoutVars>
      </dgm:prSet>
      <dgm:spPr/>
      <dgm:t>
        <a:bodyPr/>
        <a:lstStyle/>
        <a:p>
          <a:endParaRPr lang="en-US"/>
        </a:p>
      </dgm:t>
    </dgm:pt>
    <dgm:pt modelId="{E04F7E5F-DE22-413C-B381-34E807D14785}" type="pres">
      <dgm:prSet presAssocID="{899CE556-1E58-48BD-A821-2D44CB7482A5}" presName="sibTrans" presStyleCnt="0"/>
      <dgm:spPr/>
    </dgm:pt>
    <dgm:pt modelId="{8ADFFC5A-1AC3-41AB-97BA-0D79B0FAA567}" type="pres">
      <dgm:prSet presAssocID="{57AF0577-5022-4C47-9452-50F0DDC4C7D8}" presName="node" presStyleLbl="alignAccFollowNode1" presStyleIdx="2" presStyleCnt="6" custLinFactNeighborY="-16648">
        <dgm:presLayoutVars>
          <dgm:bulletEnabled val="1"/>
        </dgm:presLayoutVars>
      </dgm:prSet>
      <dgm:spPr/>
      <dgm:t>
        <a:bodyPr/>
        <a:lstStyle/>
        <a:p>
          <a:endParaRPr lang="en-US"/>
        </a:p>
      </dgm:t>
    </dgm:pt>
    <dgm:pt modelId="{F5001CA7-397F-49A6-95F4-E484B2DB644A}" type="pres">
      <dgm:prSet presAssocID="{7F1E6175-D97D-4A59-9AAB-BB07CF862983}" presName="vSp" presStyleCnt="0"/>
      <dgm:spPr/>
    </dgm:pt>
    <dgm:pt modelId="{B06147E4-1D9F-41BA-BD75-0A6DE23C7D9E}" type="pres">
      <dgm:prSet presAssocID="{A8CEF934-4153-475B-883F-1899770738EA}" presName="horFlow" presStyleCnt="0"/>
      <dgm:spPr/>
    </dgm:pt>
    <dgm:pt modelId="{6659F740-1B77-474F-B479-141F7903121A}" type="pres">
      <dgm:prSet presAssocID="{A8CEF934-4153-475B-883F-1899770738EA}" presName="bigChev" presStyleLbl="node1" presStyleIdx="1" presStyleCnt="2" custScaleX="117760" custLinFactNeighborY="32406"/>
      <dgm:spPr/>
      <dgm:t>
        <a:bodyPr/>
        <a:lstStyle/>
        <a:p>
          <a:endParaRPr lang="en-US"/>
        </a:p>
      </dgm:t>
    </dgm:pt>
    <dgm:pt modelId="{934B3069-CD78-4E9A-AAE8-9BC1536C4B54}" type="pres">
      <dgm:prSet presAssocID="{1EB92417-4059-4753-A39C-91FE8711054F}" presName="parTrans" presStyleCnt="0"/>
      <dgm:spPr/>
    </dgm:pt>
    <dgm:pt modelId="{FFB4F93A-8E5D-4D8C-9C85-323D9304973D}" type="pres">
      <dgm:prSet presAssocID="{8E5DA746-7080-414D-A185-200CC3410D21}" presName="node" presStyleLbl="alignAccFollowNode1" presStyleIdx="3" presStyleCnt="6" custLinFactNeighborY="39043">
        <dgm:presLayoutVars>
          <dgm:bulletEnabled val="1"/>
        </dgm:presLayoutVars>
      </dgm:prSet>
      <dgm:spPr/>
      <dgm:t>
        <a:bodyPr/>
        <a:lstStyle/>
        <a:p>
          <a:endParaRPr lang="en-US"/>
        </a:p>
      </dgm:t>
    </dgm:pt>
    <dgm:pt modelId="{AA53D0EA-E502-4B62-BA2B-5F00B2F22C07}" type="pres">
      <dgm:prSet presAssocID="{1736154A-E6E6-4E81-AB68-69345F95E7A3}" presName="sibTrans" presStyleCnt="0"/>
      <dgm:spPr/>
    </dgm:pt>
    <dgm:pt modelId="{CE511647-6DC4-448B-99FB-0240941B08CF}" type="pres">
      <dgm:prSet presAssocID="{CA3E2D10-6FC0-4107-83E6-40EA9B0A29A7}" presName="node" presStyleLbl="alignAccFollowNode1" presStyleIdx="4" presStyleCnt="6" custLinFactNeighborY="39043">
        <dgm:presLayoutVars>
          <dgm:bulletEnabled val="1"/>
        </dgm:presLayoutVars>
      </dgm:prSet>
      <dgm:spPr/>
      <dgm:t>
        <a:bodyPr/>
        <a:lstStyle/>
        <a:p>
          <a:endParaRPr lang="en-US"/>
        </a:p>
      </dgm:t>
    </dgm:pt>
    <dgm:pt modelId="{09D4DC91-6592-4516-8787-750D79834B8B}" type="pres">
      <dgm:prSet presAssocID="{B0BD39FA-E9F0-415C-A8D9-D77BDC42B9AE}" presName="sibTrans" presStyleCnt="0"/>
      <dgm:spPr/>
    </dgm:pt>
    <dgm:pt modelId="{20414FA4-8975-4701-9CAB-012AF5B06409}" type="pres">
      <dgm:prSet presAssocID="{367FB7E2-A7F5-4B71-BB85-A24E65DC00BF}" presName="node" presStyleLbl="alignAccFollowNode1" presStyleIdx="5" presStyleCnt="6" custLinFactNeighborY="39043">
        <dgm:presLayoutVars>
          <dgm:bulletEnabled val="1"/>
        </dgm:presLayoutVars>
      </dgm:prSet>
      <dgm:spPr/>
      <dgm:t>
        <a:bodyPr/>
        <a:lstStyle/>
        <a:p>
          <a:endParaRPr lang="en-US"/>
        </a:p>
      </dgm:t>
    </dgm:pt>
  </dgm:ptLst>
  <dgm:cxnLst>
    <dgm:cxn modelId="{9F791B47-D4E2-44F8-A612-DD7DEA2B106D}" type="presOf" srcId="{333BE751-AC2E-4BD9-9E00-EC13D1A50EE7}" destId="{A906B653-5E88-4D97-AC3B-83DAE877794D}" srcOrd="0" destOrd="0" presId="urn:microsoft.com/office/officeart/2005/8/layout/lProcess3"/>
    <dgm:cxn modelId="{9BCC7261-B3C3-44FE-8B7F-B9BCBE7D028F}" type="presOf" srcId="{57AF0577-5022-4C47-9452-50F0DDC4C7D8}" destId="{8ADFFC5A-1AC3-41AB-97BA-0D79B0FAA567}" srcOrd="0" destOrd="0" presId="urn:microsoft.com/office/officeart/2005/8/layout/lProcess3"/>
    <dgm:cxn modelId="{004C988B-5B85-49C9-A696-59C23B247491}" srcId="{A8CEF934-4153-475B-883F-1899770738EA}" destId="{367FB7E2-A7F5-4B71-BB85-A24E65DC00BF}" srcOrd="2" destOrd="0" parTransId="{4E9994BB-CEB1-4B91-8885-C66E37C57CE5}" sibTransId="{0FE25BAB-08BD-41F7-A41A-A59C6312B70F}"/>
    <dgm:cxn modelId="{EF3949D1-4CC0-46F6-AF86-4524D418B2C8}" type="presOf" srcId="{CA3E2D10-6FC0-4107-83E6-40EA9B0A29A7}" destId="{CE511647-6DC4-448B-99FB-0240941B08CF}" srcOrd="0" destOrd="0" presId="urn:microsoft.com/office/officeart/2005/8/layout/lProcess3"/>
    <dgm:cxn modelId="{6C51BB1D-797A-477F-A7C6-DFE944253514}" srcId="{A8CEF934-4153-475B-883F-1899770738EA}" destId="{8E5DA746-7080-414D-A185-200CC3410D21}" srcOrd="0" destOrd="0" parTransId="{1EB92417-4059-4753-A39C-91FE8711054F}" sibTransId="{1736154A-E6E6-4E81-AB68-69345F95E7A3}"/>
    <dgm:cxn modelId="{44DD1495-2021-4D5D-8632-7F7F509B2696}" srcId="{A8CEF934-4153-475B-883F-1899770738EA}" destId="{CA3E2D10-6FC0-4107-83E6-40EA9B0A29A7}" srcOrd="1" destOrd="0" parTransId="{2D32C56B-7AA5-4C80-ABD5-91ACDD1870AE}" sibTransId="{B0BD39FA-E9F0-415C-A8D9-D77BDC42B9AE}"/>
    <dgm:cxn modelId="{43C2B63D-A6B2-404A-86BB-25A7EF6E6FCC}" type="presOf" srcId="{367FB7E2-A7F5-4B71-BB85-A24E65DC00BF}" destId="{20414FA4-8975-4701-9CAB-012AF5B06409}" srcOrd="0" destOrd="0" presId="urn:microsoft.com/office/officeart/2005/8/layout/lProcess3"/>
    <dgm:cxn modelId="{A3B17F6D-F6DE-402A-875F-4FF4DF4EE966}" srcId="{155133D3-9AA8-46C6-AF2F-0D67E86D73C1}" destId="{7F1E6175-D97D-4A59-9AAB-BB07CF862983}" srcOrd="0" destOrd="0" parTransId="{D2CA08DC-D3E3-4A54-8AC8-395DB57E4438}" sibTransId="{41127B91-8197-4621-9E3A-69BA02C09477}"/>
    <dgm:cxn modelId="{B750D6E6-CE16-4F04-9BD1-A1AB324D882E}" type="presOf" srcId="{8E5DA746-7080-414D-A185-200CC3410D21}" destId="{FFB4F93A-8E5D-4D8C-9C85-323D9304973D}" srcOrd="0" destOrd="0" presId="urn:microsoft.com/office/officeart/2005/8/layout/lProcess3"/>
    <dgm:cxn modelId="{7A22A98A-15C4-4CB3-A52B-83D035DF8AFD}" srcId="{155133D3-9AA8-46C6-AF2F-0D67E86D73C1}" destId="{A8CEF934-4153-475B-883F-1899770738EA}" srcOrd="1" destOrd="0" parTransId="{E5E12196-4A10-4AA7-9963-E3F46D752067}" sibTransId="{0638F51F-54B2-429E-B48E-BB4D741408D8}"/>
    <dgm:cxn modelId="{87E752B7-3E75-4BF9-8BFE-45C3A9C95A4B}" srcId="{7F1E6175-D97D-4A59-9AAB-BB07CF862983}" destId="{20F3F3F1-0C31-429A-95AF-5FAFEDC857A5}" srcOrd="0" destOrd="0" parTransId="{488992C4-0B97-4FD0-869E-B020C716AAE0}" sibTransId="{414914C0-CD63-45F7-83DB-B47869232FE5}"/>
    <dgm:cxn modelId="{C0F91365-7B6B-4C63-B3FC-A36E51EBA62C}" srcId="{7F1E6175-D97D-4A59-9AAB-BB07CF862983}" destId="{333BE751-AC2E-4BD9-9E00-EC13D1A50EE7}" srcOrd="1" destOrd="0" parTransId="{236AF8C5-C015-478C-A6DE-08F6F6BFDAD0}" sibTransId="{899CE556-1E58-48BD-A821-2D44CB7482A5}"/>
    <dgm:cxn modelId="{86E257FC-C619-4DD7-A57C-1350D30A41FA}" type="presOf" srcId="{7F1E6175-D97D-4A59-9AAB-BB07CF862983}" destId="{606ACC2B-0E15-442F-8943-9AF41B8CA3EA}" srcOrd="0" destOrd="0" presId="urn:microsoft.com/office/officeart/2005/8/layout/lProcess3"/>
    <dgm:cxn modelId="{60BA6C6B-46A4-49BF-8EE7-77335D2ADBBC}" type="presOf" srcId="{20F3F3F1-0C31-429A-95AF-5FAFEDC857A5}" destId="{EF86E2A9-C680-46B8-9584-78C9AD328538}" srcOrd="0" destOrd="0" presId="urn:microsoft.com/office/officeart/2005/8/layout/lProcess3"/>
    <dgm:cxn modelId="{0B406198-77B3-4005-8B68-3D2C67AB446D}" type="presOf" srcId="{155133D3-9AA8-46C6-AF2F-0D67E86D73C1}" destId="{5DDE26E7-55F1-4708-979C-DDC78C9E8217}" srcOrd="0" destOrd="0" presId="urn:microsoft.com/office/officeart/2005/8/layout/lProcess3"/>
    <dgm:cxn modelId="{240FC491-604D-4E21-8EF4-623E9E191371}" srcId="{7F1E6175-D97D-4A59-9AAB-BB07CF862983}" destId="{57AF0577-5022-4C47-9452-50F0DDC4C7D8}" srcOrd="2" destOrd="0" parTransId="{1FE14709-CFFA-4337-8788-17BEA3220AB4}" sibTransId="{CFD2F98F-836C-41AE-9DBE-BBC0A3615D34}"/>
    <dgm:cxn modelId="{C4C0999F-C646-4A4C-9660-07530844DA0E}" type="presOf" srcId="{A8CEF934-4153-475B-883F-1899770738EA}" destId="{6659F740-1B77-474F-B479-141F7903121A}" srcOrd="0" destOrd="0" presId="urn:microsoft.com/office/officeart/2005/8/layout/lProcess3"/>
    <dgm:cxn modelId="{E5E56AAB-C185-4E6C-B989-35F9F9A7A50E}" type="presParOf" srcId="{5DDE26E7-55F1-4708-979C-DDC78C9E8217}" destId="{C55B3BC8-F8D1-46D5-B632-CC93CD40F165}" srcOrd="0" destOrd="0" presId="urn:microsoft.com/office/officeart/2005/8/layout/lProcess3"/>
    <dgm:cxn modelId="{757F0EA8-20D4-47E4-84E5-DA826D1A339E}" type="presParOf" srcId="{C55B3BC8-F8D1-46D5-B632-CC93CD40F165}" destId="{606ACC2B-0E15-442F-8943-9AF41B8CA3EA}" srcOrd="0" destOrd="0" presId="urn:microsoft.com/office/officeart/2005/8/layout/lProcess3"/>
    <dgm:cxn modelId="{337F684C-6A7B-4467-9704-22A4E7DB94C5}" type="presParOf" srcId="{C55B3BC8-F8D1-46D5-B632-CC93CD40F165}" destId="{06837C39-D75E-4703-921A-4D2C72371C94}" srcOrd="1" destOrd="0" presId="urn:microsoft.com/office/officeart/2005/8/layout/lProcess3"/>
    <dgm:cxn modelId="{061DDB72-2C0F-4C0A-AD45-4E1DA2F4EF44}" type="presParOf" srcId="{C55B3BC8-F8D1-46D5-B632-CC93CD40F165}" destId="{EF86E2A9-C680-46B8-9584-78C9AD328538}" srcOrd="2" destOrd="0" presId="urn:microsoft.com/office/officeart/2005/8/layout/lProcess3"/>
    <dgm:cxn modelId="{8F05A06D-F6B4-4FDC-9270-73034788C00F}" type="presParOf" srcId="{C55B3BC8-F8D1-46D5-B632-CC93CD40F165}" destId="{34B10EA2-8950-46D9-8C52-583B76AACFE7}" srcOrd="3" destOrd="0" presId="urn:microsoft.com/office/officeart/2005/8/layout/lProcess3"/>
    <dgm:cxn modelId="{F408E105-F46F-42F3-982B-CC19AE72F704}" type="presParOf" srcId="{C55B3BC8-F8D1-46D5-B632-CC93CD40F165}" destId="{A906B653-5E88-4D97-AC3B-83DAE877794D}" srcOrd="4" destOrd="0" presId="urn:microsoft.com/office/officeart/2005/8/layout/lProcess3"/>
    <dgm:cxn modelId="{EF344AB2-D3FC-4A89-9562-06E59FD091B9}" type="presParOf" srcId="{C55B3BC8-F8D1-46D5-B632-CC93CD40F165}" destId="{E04F7E5F-DE22-413C-B381-34E807D14785}" srcOrd="5" destOrd="0" presId="urn:microsoft.com/office/officeart/2005/8/layout/lProcess3"/>
    <dgm:cxn modelId="{18219E3C-97F0-45D4-A268-9BED8D1DE059}" type="presParOf" srcId="{C55B3BC8-F8D1-46D5-B632-CC93CD40F165}" destId="{8ADFFC5A-1AC3-41AB-97BA-0D79B0FAA567}" srcOrd="6" destOrd="0" presId="urn:microsoft.com/office/officeart/2005/8/layout/lProcess3"/>
    <dgm:cxn modelId="{C82C0DDA-0E70-4488-A2CE-B12E968ABB3F}" type="presParOf" srcId="{5DDE26E7-55F1-4708-979C-DDC78C9E8217}" destId="{F5001CA7-397F-49A6-95F4-E484B2DB644A}" srcOrd="1" destOrd="0" presId="urn:microsoft.com/office/officeart/2005/8/layout/lProcess3"/>
    <dgm:cxn modelId="{60EBF07B-7884-4388-8213-F60D4C39C8E2}" type="presParOf" srcId="{5DDE26E7-55F1-4708-979C-DDC78C9E8217}" destId="{B06147E4-1D9F-41BA-BD75-0A6DE23C7D9E}" srcOrd="2" destOrd="0" presId="urn:microsoft.com/office/officeart/2005/8/layout/lProcess3"/>
    <dgm:cxn modelId="{60551506-1457-4F9A-A734-3A902E720113}" type="presParOf" srcId="{B06147E4-1D9F-41BA-BD75-0A6DE23C7D9E}" destId="{6659F740-1B77-474F-B479-141F7903121A}" srcOrd="0" destOrd="0" presId="urn:microsoft.com/office/officeart/2005/8/layout/lProcess3"/>
    <dgm:cxn modelId="{5A44C08A-4809-45C6-9AB5-7ED68FED0A9F}" type="presParOf" srcId="{B06147E4-1D9F-41BA-BD75-0A6DE23C7D9E}" destId="{934B3069-CD78-4E9A-AAE8-9BC1536C4B54}" srcOrd="1" destOrd="0" presId="urn:microsoft.com/office/officeart/2005/8/layout/lProcess3"/>
    <dgm:cxn modelId="{AA93A154-CC50-4803-A093-D783CBD8B7EE}" type="presParOf" srcId="{B06147E4-1D9F-41BA-BD75-0A6DE23C7D9E}" destId="{FFB4F93A-8E5D-4D8C-9C85-323D9304973D}" srcOrd="2" destOrd="0" presId="urn:microsoft.com/office/officeart/2005/8/layout/lProcess3"/>
    <dgm:cxn modelId="{25F7105E-7EA9-4248-A37D-ED475F2AADDE}" type="presParOf" srcId="{B06147E4-1D9F-41BA-BD75-0A6DE23C7D9E}" destId="{AA53D0EA-E502-4B62-BA2B-5F00B2F22C07}" srcOrd="3" destOrd="0" presId="urn:microsoft.com/office/officeart/2005/8/layout/lProcess3"/>
    <dgm:cxn modelId="{EB39C4E3-9A3D-4A40-AC67-6B2B0AB02FF0}" type="presParOf" srcId="{B06147E4-1D9F-41BA-BD75-0A6DE23C7D9E}" destId="{CE511647-6DC4-448B-99FB-0240941B08CF}" srcOrd="4" destOrd="0" presId="urn:microsoft.com/office/officeart/2005/8/layout/lProcess3"/>
    <dgm:cxn modelId="{0FC39FE1-B6DB-40E6-8835-ED3B503059D2}" type="presParOf" srcId="{B06147E4-1D9F-41BA-BD75-0A6DE23C7D9E}" destId="{09D4DC91-6592-4516-8787-750D79834B8B}" srcOrd="5" destOrd="0" presId="urn:microsoft.com/office/officeart/2005/8/layout/lProcess3"/>
    <dgm:cxn modelId="{88AB7411-D250-4331-B49F-DFD80E939B9A}" type="presParOf" srcId="{B06147E4-1D9F-41BA-BD75-0A6DE23C7D9E}" destId="{20414FA4-8975-4701-9CAB-012AF5B06409}"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133D3-9AA8-46C6-AF2F-0D67E86D73C1}" type="doc">
      <dgm:prSet loTypeId="urn:microsoft.com/office/officeart/2005/8/layout/lProcess3" loCatId="process" qsTypeId="urn:microsoft.com/office/officeart/2005/8/quickstyle/simple4" qsCatId="simple" csTypeId="urn:microsoft.com/office/officeart/2005/8/colors/accent3_4" csCatId="accent3" phldr="1"/>
      <dgm:spPr/>
      <dgm:t>
        <a:bodyPr/>
        <a:lstStyle/>
        <a:p>
          <a:endParaRPr lang="en-US"/>
        </a:p>
      </dgm:t>
    </dgm:pt>
    <dgm:pt modelId="{7F1E6175-D97D-4A59-9AAB-BB07CF862983}">
      <dgm:prSet phldrT="[Text]" custT="1"/>
      <dgm:spPr/>
      <dgm:t>
        <a:bodyPr/>
        <a:lstStyle/>
        <a:p>
          <a:r>
            <a:rPr lang="en-US" sz="1700" b="1" u="sng" dirty="0" smtClean="0"/>
            <a:t>AGREEMENT</a:t>
          </a:r>
          <a:endParaRPr lang="en-US" sz="1700" b="1" u="sng" dirty="0"/>
        </a:p>
      </dgm:t>
    </dgm:pt>
    <dgm:pt modelId="{D2CA08DC-D3E3-4A54-8AC8-395DB57E4438}" type="parTrans" cxnId="{A3B17F6D-F6DE-402A-875F-4FF4DF4EE966}">
      <dgm:prSet/>
      <dgm:spPr/>
      <dgm:t>
        <a:bodyPr/>
        <a:lstStyle/>
        <a:p>
          <a:endParaRPr lang="en-US"/>
        </a:p>
      </dgm:t>
    </dgm:pt>
    <dgm:pt modelId="{41127B91-8197-4621-9E3A-69BA02C09477}" type="sibTrans" cxnId="{A3B17F6D-F6DE-402A-875F-4FF4DF4EE966}">
      <dgm:prSet/>
      <dgm:spPr/>
      <dgm:t>
        <a:bodyPr/>
        <a:lstStyle/>
        <a:p>
          <a:endParaRPr lang="en-US"/>
        </a:p>
      </dgm:t>
    </dgm:pt>
    <dgm:pt modelId="{20F3F3F1-0C31-429A-95AF-5FAFEDC857A5}">
      <dgm:prSet phldrT="[Text]" custT="1"/>
      <dgm:spPr/>
      <dgm:t>
        <a:bodyPr/>
        <a:lstStyle/>
        <a:p>
          <a:r>
            <a:rPr lang="en-US" sz="1400" dirty="0" smtClean="0"/>
            <a:t>Draft</a:t>
          </a:r>
          <a:endParaRPr lang="en-US" sz="1400" dirty="0"/>
        </a:p>
      </dgm:t>
    </dgm:pt>
    <dgm:pt modelId="{488992C4-0B97-4FD0-869E-B020C716AAE0}" type="parTrans" cxnId="{87E752B7-3E75-4BF9-8BFE-45C3A9C95A4B}">
      <dgm:prSet/>
      <dgm:spPr/>
      <dgm:t>
        <a:bodyPr/>
        <a:lstStyle/>
        <a:p>
          <a:endParaRPr lang="en-US"/>
        </a:p>
      </dgm:t>
    </dgm:pt>
    <dgm:pt modelId="{414914C0-CD63-45F7-83DB-B47869232FE5}" type="sibTrans" cxnId="{87E752B7-3E75-4BF9-8BFE-45C3A9C95A4B}">
      <dgm:prSet/>
      <dgm:spPr/>
      <dgm:t>
        <a:bodyPr/>
        <a:lstStyle/>
        <a:p>
          <a:endParaRPr lang="en-US"/>
        </a:p>
      </dgm:t>
    </dgm:pt>
    <dgm:pt modelId="{333BE751-AC2E-4BD9-9E00-EC13D1A50EE7}">
      <dgm:prSet phldrT="[Text]" custT="1"/>
      <dgm:spPr/>
      <dgm:t>
        <a:bodyPr/>
        <a:lstStyle/>
        <a:p>
          <a:r>
            <a:rPr lang="en-US" sz="1400" dirty="0" smtClean="0"/>
            <a:t>Negotiate</a:t>
          </a:r>
          <a:endParaRPr lang="en-US" sz="1400" dirty="0"/>
        </a:p>
      </dgm:t>
    </dgm:pt>
    <dgm:pt modelId="{236AF8C5-C015-478C-A6DE-08F6F6BFDAD0}" type="parTrans" cxnId="{C0F91365-7B6B-4C63-B3FC-A36E51EBA62C}">
      <dgm:prSet/>
      <dgm:spPr/>
      <dgm:t>
        <a:bodyPr/>
        <a:lstStyle/>
        <a:p>
          <a:endParaRPr lang="en-US"/>
        </a:p>
      </dgm:t>
    </dgm:pt>
    <dgm:pt modelId="{899CE556-1E58-48BD-A821-2D44CB7482A5}" type="sibTrans" cxnId="{C0F91365-7B6B-4C63-B3FC-A36E51EBA62C}">
      <dgm:prSet/>
      <dgm:spPr/>
      <dgm:t>
        <a:bodyPr/>
        <a:lstStyle/>
        <a:p>
          <a:endParaRPr lang="en-US"/>
        </a:p>
      </dgm:t>
    </dgm:pt>
    <dgm:pt modelId="{A8CEF934-4153-475B-883F-1899770738EA}">
      <dgm:prSet phldrT="[Text]" custT="1"/>
      <dgm:spPr/>
      <dgm:t>
        <a:bodyPr/>
        <a:lstStyle/>
        <a:p>
          <a:r>
            <a:rPr lang="en-US" sz="1600" b="1" u="sng" dirty="0" smtClean="0"/>
            <a:t>TRANSMITTAL</a:t>
          </a:r>
          <a:endParaRPr lang="en-US" sz="1600" b="1" u="sng" dirty="0"/>
        </a:p>
      </dgm:t>
    </dgm:pt>
    <dgm:pt modelId="{E5E12196-4A10-4AA7-9963-E3F46D752067}" type="parTrans" cxnId="{7A22A98A-15C4-4CB3-A52B-83D035DF8AFD}">
      <dgm:prSet/>
      <dgm:spPr/>
      <dgm:t>
        <a:bodyPr/>
        <a:lstStyle/>
        <a:p>
          <a:endParaRPr lang="en-US"/>
        </a:p>
      </dgm:t>
    </dgm:pt>
    <dgm:pt modelId="{0638F51F-54B2-429E-B48E-BB4D741408D8}" type="sibTrans" cxnId="{7A22A98A-15C4-4CB3-A52B-83D035DF8AFD}">
      <dgm:prSet/>
      <dgm:spPr/>
      <dgm:t>
        <a:bodyPr/>
        <a:lstStyle/>
        <a:p>
          <a:endParaRPr lang="en-US"/>
        </a:p>
      </dgm:t>
    </dgm:pt>
    <dgm:pt modelId="{8E5DA746-7080-414D-A185-200CC3410D21}">
      <dgm:prSet phldrT="[Text]" custT="1"/>
      <dgm:spPr/>
      <dgm:t>
        <a:bodyPr/>
        <a:lstStyle/>
        <a:p>
          <a:r>
            <a:rPr lang="en-US" sz="1200" dirty="0" smtClean="0"/>
            <a:t>Department</a:t>
          </a:r>
          <a:endParaRPr lang="en-US" sz="1200" dirty="0"/>
        </a:p>
      </dgm:t>
    </dgm:pt>
    <dgm:pt modelId="{1EB92417-4059-4753-A39C-91FE8711054F}" type="parTrans" cxnId="{6C51BB1D-797A-477F-A7C6-DFE944253514}">
      <dgm:prSet/>
      <dgm:spPr/>
      <dgm:t>
        <a:bodyPr/>
        <a:lstStyle/>
        <a:p>
          <a:endParaRPr lang="en-US"/>
        </a:p>
      </dgm:t>
    </dgm:pt>
    <dgm:pt modelId="{1736154A-E6E6-4E81-AB68-69345F95E7A3}" type="sibTrans" cxnId="{6C51BB1D-797A-477F-A7C6-DFE944253514}">
      <dgm:prSet/>
      <dgm:spPr/>
      <dgm:t>
        <a:bodyPr/>
        <a:lstStyle/>
        <a:p>
          <a:endParaRPr lang="en-US"/>
        </a:p>
      </dgm:t>
    </dgm:pt>
    <dgm:pt modelId="{CA3E2D10-6FC0-4107-83E6-40EA9B0A29A7}">
      <dgm:prSet phldrT="[Text]" custT="1"/>
      <dgm:spPr/>
      <dgm:t>
        <a:bodyPr/>
        <a:lstStyle/>
        <a:p>
          <a:r>
            <a:rPr lang="en-US" sz="1400" dirty="0" smtClean="0"/>
            <a:t>College</a:t>
          </a:r>
          <a:endParaRPr lang="en-US" sz="1400" dirty="0"/>
        </a:p>
      </dgm:t>
    </dgm:pt>
    <dgm:pt modelId="{2D32C56B-7AA5-4C80-ABD5-91ACDD1870AE}" type="parTrans" cxnId="{44DD1495-2021-4D5D-8632-7F7F509B2696}">
      <dgm:prSet/>
      <dgm:spPr/>
      <dgm:t>
        <a:bodyPr/>
        <a:lstStyle/>
        <a:p>
          <a:endParaRPr lang="en-US"/>
        </a:p>
      </dgm:t>
    </dgm:pt>
    <dgm:pt modelId="{B0BD39FA-E9F0-415C-A8D9-D77BDC42B9AE}" type="sibTrans" cxnId="{44DD1495-2021-4D5D-8632-7F7F509B2696}">
      <dgm:prSet/>
      <dgm:spPr/>
      <dgm:t>
        <a:bodyPr/>
        <a:lstStyle/>
        <a:p>
          <a:endParaRPr lang="en-US"/>
        </a:p>
      </dgm:t>
    </dgm:pt>
    <dgm:pt modelId="{57AF0577-5022-4C47-9452-50F0DDC4C7D8}">
      <dgm:prSet phldrT="[Text]"/>
      <dgm:spPr/>
      <dgm:t>
        <a:bodyPr/>
        <a:lstStyle/>
        <a:p>
          <a:r>
            <a:rPr lang="en-US" dirty="0" smtClean="0"/>
            <a:t>Execute (signature authority)</a:t>
          </a:r>
          <a:endParaRPr lang="en-US" dirty="0"/>
        </a:p>
      </dgm:t>
    </dgm:pt>
    <dgm:pt modelId="{1FE14709-CFFA-4337-8788-17BEA3220AB4}" type="parTrans" cxnId="{240FC491-604D-4E21-8EF4-623E9E191371}">
      <dgm:prSet/>
      <dgm:spPr/>
      <dgm:t>
        <a:bodyPr/>
        <a:lstStyle/>
        <a:p>
          <a:endParaRPr lang="en-US"/>
        </a:p>
      </dgm:t>
    </dgm:pt>
    <dgm:pt modelId="{CFD2F98F-836C-41AE-9DBE-BBC0A3615D34}" type="sibTrans" cxnId="{240FC491-604D-4E21-8EF4-623E9E191371}">
      <dgm:prSet/>
      <dgm:spPr/>
      <dgm:t>
        <a:bodyPr/>
        <a:lstStyle/>
        <a:p>
          <a:endParaRPr lang="en-US"/>
        </a:p>
      </dgm:t>
    </dgm:pt>
    <dgm:pt modelId="{367FB7E2-A7F5-4B71-BB85-A24E65DC00BF}">
      <dgm:prSet phldrT="[Text]"/>
      <dgm:spPr/>
      <dgm:t>
        <a:bodyPr/>
        <a:lstStyle/>
        <a:p>
          <a:r>
            <a:rPr lang="en-US" dirty="0" smtClean="0"/>
            <a:t>Review and acceptance</a:t>
          </a:r>
          <a:endParaRPr lang="en-US" dirty="0"/>
        </a:p>
      </dgm:t>
    </dgm:pt>
    <dgm:pt modelId="{4E9994BB-CEB1-4B91-8885-C66E37C57CE5}" type="parTrans" cxnId="{004C988B-5B85-49C9-A696-59C23B247491}">
      <dgm:prSet/>
      <dgm:spPr/>
      <dgm:t>
        <a:bodyPr/>
        <a:lstStyle/>
        <a:p>
          <a:endParaRPr lang="en-US"/>
        </a:p>
      </dgm:t>
    </dgm:pt>
    <dgm:pt modelId="{0FE25BAB-08BD-41F7-A41A-A59C6312B70F}" type="sibTrans" cxnId="{004C988B-5B85-49C9-A696-59C23B247491}">
      <dgm:prSet/>
      <dgm:spPr/>
      <dgm:t>
        <a:bodyPr/>
        <a:lstStyle/>
        <a:p>
          <a:endParaRPr lang="en-US"/>
        </a:p>
      </dgm:t>
    </dgm:pt>
    <dgm:pt modelId="{5DDE26E7-55F1-4708-979C-DDC78C9E8217}" type="pres">
      <dgm:prSet presAssocID="{155133D3-9AA8-46C6-AF2F-0D67E86D73C1}" presName="Name0" presStyleCnt="0">
        <dgm:presLayoutVars>
          <dgm:chPref val="3"/>
          <dgm:dir/>
          <dgm:animLvl val="lvl"/>
          <dgm:resizeHandles/>
        </dgm:presLayoutVars>
      </dgm:prSet>
      <dgm:spPr/>
      <dgm:t>
        <a:bodyPr/>
        <a:lstStyle/>
        <a:p>
          <a:endParaRPr lang="en-US"/>
        </a:p>
      </dgm:t>
    </dgm:pt>
    <dgm:pt modelId="{C55B3BC8-F8D1-46D5-B632-CC93CD40F165}" type="pres">
      <dgm:prSet presAssocID="{7F1E6175-D97D-4A59-9AAB-BB07CF862983}" presName="horFlow" presStyleCnt="0"/>
      <dgm:spPr/>
    </dgm:pt>
    <dgm:pt modelId="{606ACC2B-0E15-442F-8943-9AF41B8CA3EA}" type="pres">
      <dgm:prSet presAssocID="{7F1E6175-D97D-4A59-9AAB-BB07CF862983}" presName="bigChev" presStyleLbl="node1" presStyleIdx="0" presStyleCnt="2" custScaleX="115278" custLinFactNeighborY="-13818"/>
      <dgm:spPr/>
      <dgm:t>
        <a:bodyPr/>
        <a:lstStyle/>
        <a:p>
          <a:endParaRPr lang="en-US"/>
        </a:p>
      </dgm:t>
    </dgm:pt>
    <dgm:pt modelId="{06837C39-D75E-4703-921A-4D2C72371C94}" type="pres">
      <dgm:prSet presAssocID="{488992C4-0B97-4FD0-869E-B020C716AAE0}" presName="parTrans" presStyleCnt="0"/>
      <dgm:spPr/>
    </dgm:pt>
    <dgm:pt modelId="{EF86E2A9-C680-46B8-9584-78C9AD328538}" type="pres">
      <dgm:prSet presAssocID="{20F3F3F1-0C31-429A-95AF-5FAFEDC857A5}" presName="node" presStyleLbl="alignAccFollowNode1" presStyleIdx="0" presStyleCnt="6" custLinFactNeighborY="-16648">
        <dgm:presLayoutVars>
          <dgm:bulletEnabled val="1"/>
        </dgm:presLayoutVars>
      </dgm:prSet>
      <dgm:spPr/>
      <dgm:t>
        <a:bodyPr/>
        <a:lstStyle/>
        <a:p>
          <a:endParaRPr lang="en-US"/>
        </a:p>
      </dgm:t>
    </dgm:pt>
    <dgm:pt modelId="{34B10EA2-8950-46D9-8C52-583B76AACFE7}" type="pres">
      <dgm:prSet presAssocID="{414914C0-CD63-45F7-83DB-B47869232FE5}" presName="sibTrans" presStyleCnt="0"/>
      <dgm:spPr/>
    </dgm:pt>
    <dgm:pt modelId="{A906B653-5E88-4D97-AC3B-83DAE877794D}" type="pres">
      <dgm:prSet presAssocID="{333BE751-AC2E-4BD9-9E00-EC13D1A50EE7}" presName="node" presStyleLbl="alignAccFollowNode1" presStyleIdx="1" presStyleCnt="6" custLinFactNeighborY="-16648">
        <dgm:presLayoutVars>
          <dgm:bulletEnabled val="1"/>
        </dgm:presLayoutVars>
      </dgm:prSet>
      <dgm:spPr/>
      <dgm:t>
        <a:bodyPr/>
        <a:lstStyle/>
        <a:p>
          <a:endParaRPr lang="en-US"/>
        </a:p>
      </dgm:t>
    </dgm:pt>
    <dgm:pt modelId="{E04F7E5F-DE22-413C-B381-34E807D14785}" type="pres">
      <dgm:prSet presAssocID="{899CE556-1E58-48BD-A821-2D44CB7482A5}" presName="sibTrans" presStyleCnt="0"/>
      <dgm:spPr/>
    </dgm:pt>
    <dgm:pt modelId="{8ADFFC5A-1AC3-41AB-97BA-0D79B0FAA567}" type="pres">
      <dgm:prSet presAssocID="{57AF0577-5022-4C47-9452-50F0DDC4C7D8}" presName="node" presStyleLbl="alignAccFollowNode1" presStyleIdx="2" presStyleCnt="6" custLinFactNeighborY="-16648">
        <dgm:presLayoutVars>
          <dgm:bulletEnabled val="1"/>
        </dgm:presLayoutVars>
      </dgm:prSet>
      <dgm:spPr/>
      <dgm:t>
        <a:bodyPr/>
        <a:lstStyle/>
        <a:p>
          <a:endParaRPr lang="en-US"/>
        </a:p>
      </dgm:t>
    </dgm:pt>
    <dgm:pt modelId="{F5001CA7-397F-49A6-95F4-E484B2DB644A}" type="pres">
      <dgm:prSet presAssocID="{7F1E6175-D97D-4A59-9AAB-BB07CF862983}" presName="vSp" presStyleCnt="0"/>
      <dgm:spPr/>
    </dgm:pt>
    <dgm:pt modelId="{B06147E4-1D9F-41BA-BD75-0A6DE23C7D9E}" type="pres">
      <dgm:prSet presAssocID="{A8CEF934-4153-475B-883F-1899770738EA}" presName="horFlow" presStyleCnt="0"/>
      <dgm:spPr/>
    </dgm:pt>
    <dgm:pt modelId="{6659F740-1B77-474F-B479-141F7903121A}" type="pres">
      <dgm:prSet presAssocID="{A8CEF934-4153-475B-883F-1899770738EA}" presName="bigChev" presStyleLbl="node1" presStyleIdx="1" presStyleCnt="2" custScaleX="117760" custLinFactNeighborY="32406"/>
      <dgm:spPr/>
      <dgm:t>
        <a:bodyPr/>
        <a:lstStyle/>
        <a:p>
          <a:endParaRPr lang="en-US"/>
        </a:p>
      </dgm:t>
    </dgm:pt>
    <dgm:pt modelId="{934B3069-CD78-4E9A-AAE8-9BC1536C4B54}" type="pres">
      <dgm:prSet presAssocID="{1EB92417-4059-4753-A39C-91FE8711054F}" presName="parTrans" presStyleCnt="0"/>
      <dgm:spPr/>
    </dgm:pt>
    <dgm:pt modelId="{FFB4F93A-8E5D-4D8C-9C85-323D9304973D}" type="pres">
      <dgm:prSet presAssocID="{8E5DA746-7080-414D-A185-200CC3410D21}" presName="node" presStyleLbl="alignAccFollowNode1" presStyleIdx="3" presStyleCnt="6" custLinFactNeighborY="39043">
        <dgm:presLayoutVars>
          <dgm:bulletEnabled val="1"/>
        </dgm:presLayoutVars>
      </dgm:prSet>
      <dgm:spPr/>
      <dgm:t>
        <a:bodyPr/>
        <a:lstStyle/>
        <a:p>
          <a:endParaRPr lang="en-US"/>
        </a:p>
      </dgm:t>
    </dgm:pt>
    <dgm:pt modelId="{AA53D0EA-E502-4B62-BA2B-5F00B2F22C07}" type="pres">
      <dgm:prSet presAssocID="{1736154A-E6E6-4E81-AB68-69345F95E7A3}" presName="sibTrans" presStyleCnt="0"/>
      <dgm:spPr/>
    </dgm:pt>
    <dgm:pt modelId="{CE511647-6DC4-448B-99FB-0240941B08CF}" type="pres">
      <dgm:prSet presAssocID="{CA3E2D10-6FC0-4107-83E6-40EA9B0A29A7}" presName="node" presStyleLbl="alignAccFollowNode1" presStyleIdx="4" presStyleCnt="6" custLinFactNeighborY="39043">
        <dgm:presLayoutVars>
          <dgm:bulletEnabled val="1"/>
        </dgm:presLayoutVars>
      </dgm:prSet>
      <dgm:spPr/>
      <dgm:t>
        <a:bodyPr/>
        <a:lstStyle/>
        <a:p>
          <a:endParaRPr lang="en-US"/>
        </a:p>
      </dgm:t>
    </dgm:pt>
    <dgm:pt modelId="{09D4DC91-6592-4516-8787-750D79834B8B}" type="pres">
      <dgm:prSet presAssocID="{B0BD39FA-E9F0-415C-A8D9-D77BDC42B9AE}" presName="sibTrans" presStyleCnt="0"/>
      <dgm:spPr/>
    </dgm:pt>
    <dgm:pt modelId="{20414FA4-8975-4701-9CAB-012AF5B06409}" type="pres">
      <dgm:prSet presAssocID="{367FB7E2-A7F5-4B71-BB85-A24E65DC00BF}" presName="node" presStyleLbl="alignAccFollowNode1" presStyleIdx="5" presStyleCnt="6" custLinFactNeighborY="39043">
        <dgm:presLayoutVars>
          <dgm:bulletEnabled val="1"/>
        </dgm:presLayoutVars>
      </dgm:prSet>
      <dgm:spPr/>
      <dgm:t>
        <a:bodyPr/>
        <a:lstStyle/>
        <a:p>
          <a:endParaRPr lang="en-US"/>
        </a:p>
      </dgm:t>
    </dgm:pt>
  </dgm:ptLst>
  <dgm:cxnLst>
    <dgm:cxn modelId="{E0EA825A-7E19-4675-9DB2-BBB44324ABD4}" type="presOf" srcId="{8E5DA746-7080-414D-A185-200CC3410D21}" destId="{FFB4F93A-8E5D-4D8C-9C85-323D9304973D}" srcOrd="0" destOrd="0" presId="urn:microsoft.com/office/officeart/2005/8/layout/lProcess3"/>
    <dgm:cxn modelId="{004C988B-5B85-49C9-A696-59C23B247491}" srcId="{A8CEF934-4153-475B-883F-1899770738EA}" destId="{367FB7E2-A7F5-4B71-BB85-A24E65DC00BF}" srcOrd="2" destOrd="0" parTransId="{4E9994BB-CEB1-4B91-8885-C66E37C57CE5}" sibTransId="{0FE25BAB-08BD-41F7-A41A-A59C6312B70F}"/>
    <dgm:cxn modelId="{76E9D971-702A-48E5-8677-415E0EB6DE58}" type="presOf" srcId="{155133D3-9AA8-46C6-AF2F-0D67E86D73C1}" destId="{5DDE26E7-55F1-4708-979C-DDC78C9E8217}" srcOrd="0" destOrd="0" presId="urn:microsoft.com/office/officeart/2005/8/layout/lProcess3"/>
    <dgm:cxn modelId="{6DC1169F-192C-473A-816B-8B9BDA59655C}" type="presOf" srcId="{7F1E6175-D97D-4A59-9AAB-BB07CF862983}" destId="{606ACC2B-0E15-442F-8943-9AF41B8CA3EA}" srcOrd="0" destOrd="0" presId="urn:microsoft.com/office/officeart/2005/8/layout/lProcess3"/>
    <dgm:cxn modelId="{6C51BB1D-797A-477F-A7C6-DFE944253514}" srcId="{A8CEF934-4153-475B-883F-1899770738EA}" destId="{8E5DA746-7080-414D-A185-200CC3410D21}" srcOrd="0" destOrd="0" parTransId="{1EB92417-4059-4753-A39C-91FE8711054F}" sibTransId="{1736154A-E6E6-4E81-AB68-69345F95E7A3}"/>
    <dgm:cxn modelId="{44DD1495-2021-4D5D-8632-7F7F509B2696}" srcId="{A8CEF934-4153-475B-883F-1899770738EA}" destId="{CA3E2D10-6FC0-4107-83E6-40EA9B0A29A7}" srcOrd="1" destOrd="0" parTransId="{2D32C56B-7AA5-4C80-ABD5-91ACDD1870AE}" sibTransId="{B0BD39FA-E9F0-415C-A8D9-D77BDC42B9AE}"/>
    <dgm:cxn modelId="{529A721F-07C8-43B9-8664-75A078095D53}" type="presOf" srcId="{A8CEF934-4153-475B-883F-1899770738EA}" destId="{6659F740-1B77-474F-B479-141F7903121A}" srcOrd="0" destOrd="0" presId="urn:microsoft.com/office/officeart/2005/8/layout/lProcess3"/>
    <dgm:cxn modelId="{6E79B331-876D-4F77-86EF-523879F04834}" type="presOf" srcId="{CA3E2D10-6FC0-4107-83E6-40EA9B0A29A7}" destId="{CE511647-6DC4-448B-99FB-0240941B08CF}" srcOrd="0" destOrd="0" presId="urn:microsoft.com/office/officeart/2005/8/layout/lProcess3"/>
    <dgm:cxn modelId="{61879124-B33A-40A7-9086-FE9393A53063}" type="presOf" srcId="{367FB7E2-A7F5-4B71-BB85-A24E65DC00BF}" destId="{20414FA4-8975-4701-9CAB-012AF5B06409}" srcOrd="0" destOrd="0" presId="urn:microsoft.com/office/officeart/2005/8/layout/lProcess3"/>
    <dgm:cxn modelId="{A3B17F6D-F6DE-402A-875F-4FF4DF4EE966}" srcId="{155133D3-9AA8-46C6-AF2F-0D67E86D73C1}" destId="{7F1E6175-D97D-4A59-9AAB-BB07CF862983}" srcOrd="0" destOrd="0" parTransId="{D2CA08DC-D3E3-4A54-8AC8-395DB57E4438}" sibTransId="{41127B91-8197-4621-9E3A-69BA02C09477}"/>
    <dgm:cxn modelId="{1EF3DF87-959C-4A50-B91F-BBD4B2D79489}" type="presOf" srcId="{57AF0577-5022-4C47-9452-50F0DDC4C7D8}" destId="{8ADFFC5A-1AC3-41AB-97BA-0D79B0FAA567}" srcOrd="0" destOrd="0" presId="urn:microsoft.com/office/officeart/2005/8/layout/lProcess3"/>
    <dgm:cxn modelId="{7A22A98A-15C4-4CB3-A52B-83D035DF8AFD}" srcId="{155133D3-9AA8-46C6-AF2F-0D67E86D73C1}" destId="{A8CEF934-4153-475B-883F-1899770738EA}" srcOrd="1" destOrd="0" parTransId="{E5E12196-4A10-4AA7-9963-E3F46D752067}" sibTransId="{0638F51F-54B2-429E-B48E-BB4D741408D8}"/>
    <dgm:cxn modelId="{87E752B7-3E75-4BF9-8BFE-45C3A9C95A4B}" srcId="{7F1E6175-D97D-4A59-9AAB-BB07CF862983}" destId="{20F3F3F1-0C31-429A-95AF-5FAFEDC857A5}" srcOrd="0" destOrd="0" parTransId="{488992C4-0B97-4FD0-869E-B020C716AAE0}" sibTransId="{414914C0-CD63-45F7-83DB-B47869232FE5}"/>
    <dgm:cxn modelId="{8A5E121C-1CA9-4EDF-97B8-14A446DE141D}" type="presOf" srcId="{20F3F3F1-0C31-429A-95AF-5FAFEDC857A5}" destId="{EF86E2A9-C680-46B8-9584-78C9AD328538}" srcOrd="0" destOrd="0" presId="urn:microsoft.com/office/officeart/2005/8/layout/lProcess3"/>
    <dgm:cxn modelId="{C0F91365-7B6B-4C63-B3FC-A36E51EBA62C}" srcId="{7F1E6175-D97D-4A59-9AAB-BB07CF862983}" destId="{333BE751-AC2E-4BD9-9E00-EC13D1A50EE7}" srcOrd="1" destOrd="0" parTransId="{236AF8C5-C015-478C-A6DE-08F6F6BFDAD0}" sibTransId="{899CE556-1E58-48BD-A821-2D44CB7482A5}"/>
    <dgm:cxn modelId="{20776DD3-EC29-4053-BDEE-3B3BD2E7E0B1}" type="presOf" srcId="{333BE751-AC2E-4BD9-9E00-EC13D1A50EE7}" destId="{A906B653-5E88-4D97-AC3B-83DAE877794D}" srcOrd="0" destOrd="0" presId="urn:microsoft.com/office/officeart/2005/8/layout/lProcess3"/>
    <dgm:cxn modelId="{240FC491-604D-4E21-8EF4-623E9E191371}" srcId="{7F1E6175-D97D-4A59-9AAB-BB07CF862983}" destId="{57AF0577-5022-4C47-9452-50F0DDC4C7D8}" srcOrd="2" destOrd="0" parTransId="{1FE14709-CFFA-4337-8788-17BEA3220AB4}" sibTransId="{CFD2F98F-836C-41AE-9DBE-BBC0A3615D34}"/>
    <dgm:cxn modelId="{1FB1BCE0-2484-4A5C-9150-01ECF872E45E}" type="presParOf" srcId="{5DDE26E7-55F1-4708-979C-DDC78C9E8217}" destId="{C55B3BC8-F8D1-46D5-B632-CC93CD40F165}" srcOrd="0" destOrd="0" presId="urn:microsoft.com/office/officeart/2005/8/layout/lProcess3"/>
    <dgm:cxn modelId="{EC389C28-A407-4247-A0AC-B973F7C04DDE}" type="presParOf" srcId="{C55B3BC8-F8D1-46D5-B632-CC93CD40F165}" destId="{606ACC2B-0E15-442F-8943-9AF41B8CA3EA}" srcOrd="0" destOrd="0" presId="urn:microsoft.com/office/officeart/2005/8/layout/lProcess3"/>
    <dgm:cxn modelId="{B7E1E74D-5594-4078-9007-00BB3AC5E855}" type="presParOf" srcId="{C55B3BC8-F8D1-46D5-B632-CC93CD40F165}" destId="{06837C39-D75E-4703-921A-4D2C72371C94}" srcOrd="1" destOrd="0" presId="urn:microsoft.com/office/officeart/2005/8/layout/lProcess3"/>
    <dgm:cxn modelId="{6706E3D9-3A2F-434D-9F19-84D4CEE52472}" type="presParOf" srcId="{C55B3BC8-F8D1-46D5-B632-CC93CD40F165}" destId="{EF86E2A9-C680-46B8-9584-78C9AD328538}" srcOrd="2" destOrd="0" presId="urn:microsoft.com/office/officeart/2005/8/layout/lProcess3"/>
    <dgm:cxn modelId="{62547162-2E2B-4302-ACFA-A7791940308E}" type="presParOf" srcId="{C55B3BC8-F8D1-46D5-B632-CC93CD40F165}" destId="{34B10EA2-8950-46D9-8C52-583B76AACFE7}" srcOrd="3" destOrd="0" presId="urn:microsoft.com/office/officeart/2005/8/layout/lProcess3"/>
    <dgm:cxn modelId="{095A6742-8124-40C4-8851-97F7DF85D094}" type="presParOf" srcId="{C55B3BC8-F8D1-46D5-B632-CC93CD40F165}" destId="{A906B653-5E88-4D97-AC3B-83DAE877794D}" srcOrd="4" destOrd="0" presId="urn:microsoft.com/office/officeart/2005/8/layout/lProcess3"/>
    <dgm:cxn modelId="{D1B64881-2FCB-48E5-ADED-2D0FBC3DCACA}" type="presParOf" srcId="{C55B3BC8-F8D1-46D5-B632-CC93CD40F165}" destId="{E04F7E5F-DE22-413C-B381-34E807D14785}" srcOrd="5" destOrd="0" presId="urn:microsoft.com/office/officeart/2005/8/layout/lProcess3"/>
    <dgm:cxn modelId="{66197840-FAC2-4CCC-8668-0D611A5577A3}" type="presParOf" srcId="{C55B3BC8-F8D1-46D5-B632-CC93CD40F165}" destId="{8ADFFC5A-1AC3-41AB-97BA-0D79B0FAA567}" srcOrd="6" destOrd="0" presId="urn:microsoft.com/office/officeart/2005/8/layout/lProcess3"/>
    <dgm:cxn modelId="{8F8A0DD5-DA3F-42E4-B4C3-4C7B6E235158}" type="presParOf" srcId="{5DDE26E7-55F1-4708-979C-DDC78C9E8217}" destId="{F5001CA7-397F-49A6-95F4-E484B2DB644A}" srcOrd="1" destOrd="0" presId="urn:microsoft.com/office/officeart/2005/8/layout/lProcess3"/>
    <dgm:cxn modelId="{5D921703-B9E2-4F2E-9600-13E1DA76394A}" type="presParOf" srcId="{5DDE26E7-55F1-4708-979C-DDC78C9E8217}" destId="{B06147E4-1D9F-41BA-BD75-0A6DE23C7D9E}" srcOrd="2" destOrd="0" presId="urn:microsoft.com/office/officeart/2005/8/layout/lProcess3"/>
    <dgm:cxn modelId="{6336FEF0-670A-4299-A96B-169F139967F6}" type="presParOf" srcId="{B06147E4-1D9F-41BA-BD75-0A6DE23C7D9E}" destId="{6659F740-1B77-474F-B479-141F7903121A}" srcOrd="0" destOrd="0" presId="urn:microsoft.com/office/officeart/2005/8/layout/lProcess3"/>
    <dgm:cxn modelId="{194255EC-1C75-498E-BCCE-0579D79D51AD}" type="presParOf" srcId="{B06147E4-1D9F-41BA-BD75-0A6DE23C7D9E}" destId="{934B3069-CD78-4E9A-AAE8-9BC1536C4B54}" srcOrd="1" destOrd="0" presId="urn:microsoft.com/office/officeart/2005/8/layout/lProcess3"/>
    <dgm:cxn modelId="{9CFF226A-6E33-462C-90CA-87927AB7B2F3}" type="presParOf" srcId="{B06147E4-1D9F-41BA-BD75-0A6DE23C7D9E}" destId="{FFB4F93A-8E5D-4D8C-9C85-323D9304973D}" srcOrd="2" destOrd="0" presId="urn:microsoft.com/office/officeart/2005/8/layout/lProcess3"/>
    <dgm:cxn modelId="{7F05FF21-5362-45A6-87CC-9248701FC11F}" type="presParOf" srcId="{B06147E4-1D9F-41BA-BD75-0A6DE23C7D9E}" destId="{AA53D0EA-E502-4B62-BA2B-5F00B2F22C07}" srcOrd="3" destOrd="0" presId="urn:microsoft.com/office/officeart/2005/8/layout/lProcess3"/>
    <dgm:cxn modelId="{49F05B7A-AF05-4A08-B8AE-B9DE898A25AC}" type="presParOf" srcId="{B06147E4-1D9F-41BA-BD75-0A6DE23C7D9E}" destId="{CE511647-6DC4-448B-99FB-0240941B08CF}" srcOrd="4" destOrd="0" presId="urn:microsoft.com/office/officeart/2005/8/layout/lProcess3"/>
    <dgm:cxn modelId="{3D33E606-0616-4BA4-BA7C-6C631540E6D4}" type="presParOf" srcId="{B06147E4-1D9F-41BA-BD75-0A6DE23C7D9E}" destId="{09D4DC91-6592-4516-8787-750D79834B8B}" srcOrd="5" destOrd="0" presId="urn:microsoft.com/office/officeart/2005/8/layout/lProcess3"/>
    <dgm:cxn modelId="{5064B248-EACC-4011-A478-5BCB9E120E09}" type="presParOf" srcId="{B06147E4-1D9F-41BA-BD75-0A6DE23C7D9E}" destId="{20414FA4-8975-4701-9CAB-012AF5B06409}"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9988F-5D3F-41EE-8992-2BE1586F8253}">
      <dsp:nvSpPr>
        <dsp:cNvPr id="0" name=""/>
        <dsp:cNvSpPr/>
      </dsp:nvSpPr>
      <dsp:spPr>
        <a:xfrm>
          <a:off x="2479400" y="1197"/>
          <a:ext cx="3056012" cy="859947"/>
        </a:xfrm>
        <a:prstGeom prst="roundRect">
          <a:avLst>
            <a:gd name="adj" fmla="val 10000"/>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Licensing activities lead to further research investment or faculty engagement</a:t>
          </a:r>
          <a:endParaRPr lang="en-US" sz="1800" kern="1200" dirty="0">
            <a:solidFill>
              <a:schemeClr val="tx1"/>
            </a:solidFill>
          </a:endParaRPr>
        </a:p>
      </dsp:txBody>
      <dsp:txXfrm>
        <a:off x="2504587" y="26384"/>
        <a:ext cx="3005638" cy="809573"/>
      </dsp:txXfrm>
    </dsp:sp>
    <dsp:sp modelId="{774292BB-13DB-4CCF-B67C-C55020B154A4}">
      <dsp:nvSpPr>
        <dsp:cNvPr id="0" name=""/>
        <dsp:cNvSpPr/>
      </dsp:nvSpPr>
      <dsp:spPr>
        <a:xfrm rot="2160409">
          <a:off x="4604085" y="1040419"/>
          <a:ext cx="897502" cy="30098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694379" y="1100615"/>
        <a:ext cx="716914" cy="180589"/>
      </dsp:txXfrm>
    </dsp:sp>
    <dsp:sp modelId="{2848F45B-1E77-4C4A-95D8-17AFF0B1372A}">
      <dsp:nvSpPr>
        <dsp:cNvPr id="0" name=""/>
        <dsp:cNvSpPr/>
      </dsp:nvSpPr>
      <dsp:spPr>
        <a:xfrm>
          <a:off x="4525880" y="1520676"/>
          <a:ext cx="3513212" cy="1127700"/>
        </a:xfrm>
        <a:prstGeom prst="roundRect">
          <a:avLst>
            <a:gd name="adj" fmla="val 10000"/>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Sponsored Research involves a negotiation of licensing terms and leads to follow-on engagements</a:t>
          </a:r>
          <a:endParaRPr lang="en-US" sz="1800" kern="1200" dirty="0">
            <a:solidFill>
              <a:schemeClr val="tx1"/>
            </a:solidFill>
          </a:endParaRPr>
        </a:p>
      </dsp:txBody>
      <dsp:txXfrm>
        <a:off x="4558909" y="1553705"/>
        <a:ext cx="3447154" cy="1061642"/>
      </dsp:txXfrm>
    </dsp:sp>
    <dsp:sp modelId="{80291F2C-CAB3-4B64-99F5-B2723429B62D}">
      <dsp:nvSpPr>
        <dsp:cNvPr id="0" name=""/>
        <dsp:cNvSpPr/>
      </dsp:nvSpPr>
      <dsp:spPr>
        <a:xfrm rot="8639591">
          <a:off x="4604085" y="2827652"/>
          <a:ext cx="897502" cy="30098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694379" y="2887848"/>
        <a:ext cx="716914" cy="180589"/>
      </dsp:txXfrm>
    </dsp:sp>
    <dsp:sp modelId="{39945861-ACC3-42F9-B4D2-357E155AA0FE}">
      <dsp:nvSpPr>
        <dsp:cNvPr id="0" name=""/>
        <dsp:cNvSpPr/>
      </dsp:nvSpPr>
      <dsp:spPr>
        <a:xfrm>
          <a:off x="2273855" y="3307909"/>
          <a:ext cx="3467101" cy="859947"/>
        </a:xfrm>
        <a:prstGeom prst="roundRect">
          <a:avLst>
            <a:gd name="adj" fmla="val 10000"/>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Corporations donate money and goods, in exchange for access and visibility for hiring &amp; collaborating</a:t>
          </a:r>
          <a:endParaRPr lang="en-US" sz="1800" kern="1200" dirty="0">
            <a:solidFill>
              <a:schemeClr val="tx1"/>
            </a:solidFill>
          </a:endParaRPr>
        </a:p>
      </dsp:txBody>
      <dsp:txXfrm>
        <a:off x="2299042" y="3333096"/>
        <a:ext cx="3416727" cy="809573"/>
      </dsp:txXfrm>
    </dsp:sp>
    <dsp:sp modelId="{A6CF1F8C-1728-403D-9B06-1931F7BCD986}">
      <dsp:nvSpPr>
        <dsp:cNvPr id="0" name=""/>
        <dsp:cNvSpPr/>
      </dsp:nvSpPr>
      <dsp:spPr>
        <a:xfrm rot="12920474">
          <a:off x="2487271" y="2827651"/>
          <a:ext cx="897502" cy="30098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77565" y="2887847"/>
        <a:ext cx="716914" cy="180589"/>
      </dsp:txXfrm>
    </dsp:sp>
    <dsp:sp modelId="{E222EF49-4B12-4E51-8997-7F35318A77D5}">
      <dsp:nvSpPr>
        <dsp:cNvPr id="0" name=""/>
        <dsp:cNvSpPr/>
      </dsp:nvSpPr>
      <dsp:spPr>
        <a:xfrm>
          <a:off x="0" y="1527142"/>
          <a:ext cx="3360812" cy="1121233"/>
        </a:xfrm>
        <a:prstGeom prst="roundRect">
          <a:avLst>
            <a:gd name="adj" fmla="val 10000"/>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Market and Patent research identify partners for licensing, sponsored research &amp; philanthropy</a:t>
          </a:r>
          <a:endParaRPr lang="en-US" sz="1800" kern="1200" dirty="0">
            <a:solidFill>
              <a:schemeClr val="tx1"/>
            </a:solidFill>
          </a:endParaRPr>
        </a:p>
      </dsp:txBody>
      <dsp:txXfrm>
        <a:off x="32840" y="1559982"/>
        <a:ext cx="3295132" cy="1055553"/>
      </dsp:txXfrm>
    </dsp:sp>
    <dsp:sp modelId="{30C55C85-1902-45B7-BB5B-7E135DD72F6C}">
      <dsp:nvSpPr>
        <dsp:cNvPr id="0" name=""/>
        <dsp:cNvSpPr/>
      </dsp:nvSpPr>
      <dsp:spPr>
        <a:xfrm rot="19473180">
          <a:off x="2486912" y="1043652"/>
          <a:ext cx="897502" cy="30098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577206" y="1103848"/>
        <a:ext cx="716914" cy="180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ACC2B-0E15-442F-8943-9AF41B8CA3EA}">
      <dsp:nvSpPr>
        <dsp:cNvPr id="0" name=""/>
        <dsp:cNvSpPr/>
      </dsp:nvSpPr>
      <dsp:spPr>
        <a:xfrm>
          <a:off x="3445" y="228602"/>
          <a:ext cx="2362936" cy="819909"/>
        </a:xfrm>
        <a:prstGeom prst="chevr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u="sng" kern="1200" dirty="0" smtClean="0"/>
            <a:t>AGREEMENT</a:t>
          </a:r>
          <a:endParaRPr lang="en-US" sz="1700" b="1" u="sng" kern="1200" dirty="0"/>
        </a:p>
      </dsp:txBody>
      <dsp:txXfrm>
        <a:off x="413400" y="228602"/>
        <a:ext cx="1543027" cy="819909"/>
      </dsp:txXfrm>
    </dsp:sp>
    <dsp:sp modelId="{EF86E2A9-C680-46B8-9584-78C9AD328538}">
      <dsp:nvSpPr>
        <dsp:cNvPr id="0" name=""/>
        <dsp:cNvSpPr/>
      </dsp:nvSpPr>
      <dsp:spPr>
        <a:xfrm>
          <a:off x="2099912" y="298295"/>
          <a:ext cx="1701311" cy="680524"/>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Draft</a:t>
          </a:r>
          <a:endParaRPr lang="en-US" sz="2000" kern="1200" dirty="0"/>
        </a:p>
      </dsp:txBody>
      <dsp:txXfrm>
        <a:off x="2440174" y="298295"/>
        <a:ext cx="1020787" cy="680524"/>
      </dsp:txXfrm>
    </dsp:sp>
    <dsp:sp modelId="{A906B653-5E88-4D97-AC3B-83DAE877794D}">
      <dsp:nvSpPr>
        <dsp:cNvPr id="0" name=""/>
        <dsp:cNvSpPr/>
      </dsp:nvSpPr>
      <dsp:spPr>
        <a:xfrm>
          <a:off x="3563039" y="298295"/>
          <a:ext cx="1701311" cy="680524"/>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Negotiate</a:t>
          </a:r>
          <a:endParaRPr lang="en-US" sz="1800" kern="1200" dirty="0"/>
        </a:p>
      </dsp:txBody>
      <dsp:txXfrm>
        <a:off x="3903301" y="298295"/>
        <a:ext cx="1020787" cy="680524"/>
      </dsp:txXfrm>
    </dsp:sp>
    <dsp:sp modelId="{8ADFFC5A-1AC3-41AB-97BA-0D79B0FAA567}">
      <dsp:nvSpPr>
        <dsp:cNvPr id="0" name=""/>
        <dsp:cNvSpPr/>
      </dsp:nvSpPr>
      <dsp:spPr>
        <a:xfrm>
          <a:off x="5026167" y="298295"/>
          <a:ext cx="1701311" cy="680524"/>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Execute (signature authority)</a:t>
          </a:r>
          <a:endParaRPr lang="en-US" sz="1500" kern="1200" dirty="0"/>
        </a:p>
      </dsp:txBody>
      <dsp:txXfrm>
        <a:off x="5366429" y="298295"/>
        <a:ext cx="1020787" cy="680524"/>
      </dsp:txXfrm>
    </dsp:sp>
    <dsp:sp modelId="{6659F740-1B77-474F-B479-141F7903121A}">
      <dsp:nvSpPr>
        <dsp:cNvPr id="0" name=""/>
        <dsp:cNvSpPr/>
      </dsp:nvSpPr>
      <dsp:spPr>
        <a:xfrm>
          <a:off x="3445" y="1542293"/>
          <a:ext cx="2413812" cy="819909"/>
        </a:xfrm>
        <a:prstGeom prst="chevron">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u="sng" kern="1200" dirty="0" smtClean="0"/>
            <a:t>TRANSMITTAL</a:t>
          </a:r>
          <a:endParaRPr lang="en-US" sz="1800" b="1" u="sng" kern="1200" dirty="0"/>
        </a:p>
      </dsp:txBody>
      <dsp:txXfrm>
        <a:off x="413400" y="1542293"/>
        <a:ext cx="1593903" cy="819909"/>
      </dsp:txXfrm>
    </dsp:sp>
    <dsp:sp modelId="{FFB4F93A-8E5D-4D8C-9C85-323D9304973D}">
      <dsp:nvSpPr>
        <dsp:cNvPr id="0" name=""/>
        <dsp:cNvSpPr/>
      </dsp:nvSpPr>
      <dsp:spPr>
        <a:xfrm>
          <a:off x="2150787" y="1611983"/>
          <a:ext cx="1701311" cy="680524"/>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Department</a:t>
          </a:r>
          <a:endParaRPr lang="en-US" sz="1400" kern="1200" dirty="0"/>
        </a:p>
      </dsp:txBody>
      <dsp:txXfrm>
        <a:off x="2491049" y="1611983"/>
        <a:ext cx="1020787" cy="680524"/>
      </dsp:txXfrm>
    </dsp:sp>
    <dsp:sp modelId="{CE511647-6DC4-448B-99FB-0240941B08CF}">
      <dsp:nvSpPr>
        <dsp:cNvPr id="0" name=""/>
        <dsp:cNvSpPr/>
      </dsp:nvSpPr>
      <dsp:spPr>
        <a:xfrm>
          <a:off x="3613915" y="1611983"/>
          <a:ext cx="1701311" cy="680524"/>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College</a:t>
          </a:r>
          <a:endParaRPr lang="en-US" sz="1800" kern="1200" dirty="0"/>
        </a:p>
      </dsp:txBody>
      <dsp:txXfrm>
        <a:off x="3954177" y="1611983"/>
        <a:ext cx="1020787" cy="680524"/>
      </dsp:txXfrm>
    </dsp:sp>
    <dsp:sp modelId="{20414FA4-8975-4701-9CAB-012AF5B06409}">
      <dsp:nvSpPr>
        <dsp:cNvPr id="0" name=""/>
        <dsp:cNvSpPr/>
      </dsp:nvSpPr>
      <dsp:spPr>
        <a:xfrm>
          <a:off x="5077042" y="1611983"/>
          <a:ext cx="1701311" cy="680524"/>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Review and acceptance</a:t>
          </a:r>
          <a:endParaRPr lang="en-US" sz="1500" kern="1200" dirty="0"/>
        </a:p>
      </dsp:txBody>
      <dsp:txXfrm>
        <a:off x="5417304" y="1611983"/>
        <a:ext cx="1020787" cy="680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ACC2B-0E15-442F-8943-9AF41B8CA3EA}">
      <dsp:nvSpPr>
        <dsp:cNvPr id="0" name=""/>
        <dsp:cNvSpPr/>
      </dsp:nvSpPr>
      <dsp:spPr>
        <a:xfrm>
          <a:off x="2710" y="440078"/>
          <a:ext cx="1858489" cy="644872"/>
        </a:xfrm>
        <a:prstGeom prst="chevron">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u="sng" kern="1200" dirty="0" smtClean="0"/>
            <a:t>AGREEMENT</a:t>
          </a:r>
          <a:endParaRPr lang="en-US" sz="1700" b="1" u="sng" kern="1200" dirty="0"/>
        </a:p>
      </dsp:txBody>
      <dsp:txXfrm>
        <a:off x="325146" y="440078"/>
        <a:ext cx="1213617" cy="644872"/>
      </dsp:txXfrm>
    </dsp:sp>
    <dsp:sp modelId="{EF86E2A9-C680-46B8-9584-78C9AD328538}">
      <dsp:nvSpPr>
        <dsp:cNvPr id="0" name=""/>
        <dsp:cNvSpPr/>
      </dsp:nvSpPr>
      <dsp:spPr>
        <a:xfrm>
          <a:off x="1651616" y="494893"/>
          <a:ext cx="1338109" cy="535243"/>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Draft</a:t>
          </a:r>
          <a:endParaRPr lang="en-US" sz="1400" kern="1200" dirty="0"/>
        </a:p>
      </dsp:txBody>
      <dsp:txXfrm>
        <a:off x="1919238" y="494893"/>
        <a:ext cx="802866" cy="535243"/>
      </dsp:txXfrm>
    </dsp:sp>
    <dsp:sp modelId="{A906B653-5E88-4D97-AC3B-83DAE877794D}">
      <dsp:nvSpPr>
        <dsp:cNvPr id="0" name=""/>
        <dsp:cNvSpPr/>
      </dsp:nvSpPr>
      <dsp:spPr>
        <a:xfrm>
          <a:off x="2802390" y="494893"/>
          <a:ext cx="1338109" cy="535243"/>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Negotiate</a:t>
          </a:r>
          <a:endParaRPr lang="en-US" sz="1400" kern="1200" dirty="0"/>
        </a:p>
      </dsp:txBody>
      <dsp:txXfrm>
        <a:off x="3070012" y="494893"/>
        <a:ext cx="802866" cy="535243"/>
      </dsp:txXfrm>
    </dsp:sp>
    <dsp:sp modelId="{8ADFFC5A-1AC3-41AB-97BA-0D79B0FAA567}">
      <dsp:nvSpPr>
        <dsp:cNvPr id="0" name=""/>
        <dsp:cNvSpPr/>
      </dsp:nvSpPr>
      <dsp:spPr>
        <a:xfrm>
          <a:off x="3953164" y="494893"/>
          <a:ext cx="1338109" cy="535243"/>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Execute (signature authority)</a:t>
          </a:r>
          <a:endParaRPr lang="en-US" sz="1200" kern="1200" dirty="0"/>
        </a:p>
      </dsp:txBody>
      <dsp:txXfrm>
        <a:off x="4220786" y="494893"/>
        <a:ext cx="802866" cy="535243"/>
      </dsp:txXfrm>
    </dsp:sp>
    <dsp:sp modelId="{6659F740-1B77-474F-B479-141F7903121A}">
      <dsp:nvSpPr>
        <dsp:cNvPr id="0" name=""/>
        <dsp:cNvSpPr/>
      </dsp:nvSpPr>
      <dsp:spPr>
        <a:xfrm>
          <a:off x="2710" y="1473318"/>
          <a:ext cx="1898503" cy="644872"/>
        </a:xfrm>
        <a:prstGeom prst="chevron">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u="sng" kern="1200" dirty="0" smtClean="0"/>
            <a:t>TRANSMITTAL</a:t>
          </a:r>
          <a:endParaRPr lang="en-US" sz="1600" b="1" u="sng" kern="1200" dirty="0"/>
        </a:p>
      </dsp:txBody>
      <dsp:txXfrm>
        <a:off x="325146" y="1473318"/>
        <a:ext cx="1253631" cy="644872"/>
      </dsp:txXfrm>
    </dsp:sp>
    <dsp:sp modelId="{FFB4F93A-8E5D-4D8C-9C85-323D9304973D}">
      <dsp:nvSpPr>
        <dsp:cNvPr id="0" name=""/>
        <dsp:cNvSpPr/>
      </dsp:nvSpPr>
      <dsp:spPr>
        <a:xfrm>
          <a:off x="1691630" y="1528130"/>
          <a:ext cx="1338109" cy="535243"/>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Department</a:t>
          </a:r>
          <a:endParaRPr lang="en-US" sz="1200" kern="1200" dirty="0"/>
        </a:p>
      </dsp:txBody>
      <dsp:txXfrm>
        <a:off x="1959252" y="1528130"/>
        <a:ext cx="802866" cy="535243"/>
      </dsp:txXfrm>
    </dsp:sp>
    <dsp:sp modelId="{CE511647-6DC4-448B-99FB-0240941B08CF}">
      <dsp:nvSpPr>
        <dsp:cNvPr id="0" name=""/>
        <dsp:cNvSpPr/>
      </dsp:nvSpPr>
      <dsp:spPr>
        <a:xfrm>
          <a:off x="2842404" y="1528130"/>
          <a:ext cx="1338109" cy="535243"/>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College</a:t>
          </a:r>
          <a:endParaRPr lang="en-US" sz="1400" kern="1200" dirty="0"/>
        </a:p>
      </dsp:txBody>
      <dsp:txXfrm>
        <a:off x="3110026" y="1528130"/>
        <a:ext cx="802866" cy="535243"/>
      </dsp:txXfrm>
    </dsp:sp>
    <dsp:sp modelId="{20414FA4-8975-4701-9CAB-012AF5B06409}">
      <dsp:nvSpPr>
        <dsp:cNvPr id="0" name=""/>
        <dsp:cNvSpPr/>
      </dsp:nvSpPr>
      <dsp:spPr>
        <a:xfrm>
          <a:off x="3993179" y="1528130"/>
          <a:ext cx="1338109" cy="535243"/>
        </a:xfrm>
        <a:prstGeom prst="chevron">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Review and acceptance</a:t>
          </a:r>
          <a:endParaRPr lang="en-US" sz="1200" kern="1200" dirty="0"/>
        </a:p>
      </dsp:txBody>
      <dsp:txXfrm>
        <a:off x="4260801" y="1528130"/>
        <a:ext cx="802866" cy="53524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DF85E50-7C37-423A-B999-2A1BC28E7A93}" type="datetimeFigureOut">
              <a:rPr lang="en-US"/>
              <a:pPr>
                <a:defRPr/>
              </a:pPr>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43B67D1-2220-477D-8C17-86575295E8F2}" type="slidenum">
              <a:rPr lang="en-US"/>
              <a:pPr>
                <a:defRPr/>
              </a:pPr>
              <a:t>‹#›</a:t>
            </a:fld>
            <a:endParaRPr lang="en-US"/>
          </a:p>
        </p:txBody>
      </p:sp>
    </p:spTree>
    <p:extLst>
      <p:ext uri="{BB962C8B-B14F-4D97-AF65-F5344CB8AC3E}">
        <p14:creationId xmlns:p14="http://schemas.microsoft.com/office/powerpoint/2010/main" val="21316029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CB2747-C96C-49D4-9AEE-EEF89064D100}" type="slidenum">
              <a:rPr lang="en-US">
                <a:solidFill>
                  <a:srgbClr val="000000"/>
                </a:solidFill>
              </a:rPr>
              <a:pPr fontAlgn="base">
                <a:spcBef>
                  <a:spcPct val="0"/>
                </a:spcBef>
                <a:spcAft>
                  <a:spcPct val="0"/>
                </a:spcAft>
              </a:pPr>
              <a:t>1</a:t>
            </a:fld>
            <a:endParaRPr lang="en-US">
              <a:solidFill>
                <a:srgbClr val="000000"/>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25B50-9DD7-457C-8A33-D68E0C2D86F9}"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17616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25B50-9DD7-457C-8A33-D68E0C2D86F9}"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17616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5137C4-4DEC-429B-A29B-6B3A635019B2}" type="datetimeFigureOut">
              <a:rPr lang="en-US"/>
              <a:pPr>
                <a:defRPr/>
              </a:pPr>
              <a:t>5/5/2015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FBEFB3-93A2-4615-ABF7-717F03643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43DE7B-EEF5-4D95-A7FC-6904EBD5B8D7}" type="datetimeFigureOut">
              <a:rPr lang="en-US"/>
              <a:pPr>
                <a:defRPr/>
              </a:pPr>
              <a:t>5/5/2015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63DF9-83C4-42A5-B4C9-92744227C7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E03466-C982-42CA-86CD-75093A4C61AB}" type="datetimeFigureOut">
              <a:rPr lang="en-US"/>
              <a:pPr>
                <a:defRPr/>
              </a:pPr>
              <a:t>5/5/2015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75C72-D524-430E-A2AF-E5BF9F77CF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shawbr\Desktop\Innovation Center letterhead 11 7 12.JPG"/>
          <p:cNvPicPr>
            <a:picLocks noChangeAspect="1" noChangeArrowheads="1"/>
          </p:cNvPicPr>
          <p:nvPr userDrawn="1"/>
        </p:nvPicPr>
        <p:blipFill>
          <a:blip r:embed="rId2" cstate="print"/>
          <a:srcRect/>
          <a:stretch>
            <a:fillRect/>
          </a:stretch>
        </p:blipFill>
        <p:spPr bwMode="auto">
          <a:xfrm>
            <a:off x="0" y="0"/>
            <a:ext cx="9144000" cy="12604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D46FBE1-51BC-4978-8270-65D83EC8AECA}"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5EBD5138-BE12-41B5-B45D-BCD910C285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119289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E3E0866-5FA2-4121-B8FF-91CAA17FDA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632224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0B66D2-788C-4716-B0D1-D7EBD3B0FE7F}"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187A979-F33B-4C3F-9EDD-74217C729F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78866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575962-8B91-483F-B785-E59600ECECA0}"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F7F91E0-F1D8-4756-A291-A19A16C769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26302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9654F-B217-45AA-9D88-D1A3A98967DC}" type="datetime1">
              <a:rPr lang="en-US" smtClean="0">
                <a:solidFill>
                  <a:prstClr val="black">
                    <a:tint val="75000"/>
                  </a:prstClr>
                </a:solidFill>
              </a:rPr>
              <a:pPr>
                <a:defRPr/>
              </a:pPr>
              <a:t>5/5/2015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3B043035-C47F-4DC1-9592-A311B24B60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168521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82675C-5F17-4CB8-AB63-F8EAE1F9C294}" type="datetime1">
              <a:rPr lang="en-US" smtClean="0">
                <a:solidFill>
                  <a:prstClr val="black">
                    <a:tint val="75000"/>
                  </a:prstClr>
                </a:solidFill>
              </a:rPr>
              <a:pPr>
                <a:defRPr/>
              </a:pPr>
              <a:t>5/5/2015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C760E127-92A8-40D6-B644-A65EE2C675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525020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2BB61C83-DFD0-4E79-BBF4-C2CEDB764D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52603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6CD0BB-60FE-4779-95F7-D01C7E495481}"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4ED29DD-657B-46B0-9FCC-ECF6AD1599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070025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BABC9-5DC5-4213-A6F3-437E71713D2C}" type="datetimeFigureOut">
              <a:rPr lang="en-US"/>
              <a:pPr>
                <a:defRPr/>
              </a:pPr>
              <a:t>5/5/2015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4B269-2550-430D-9CF4-4D4D3E831AA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1991D-1FB4-42D1-A646-451DC61AD274}"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AF3293E4-D7F2-47D2-B4CA-198587D93F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085624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55C7BB-7779-48A5-89BD-7E85E9996C84}"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0E6187D-AF28-4225-A79B-5F3B104D7C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115503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43B12F-BFF2-4CC9-9FE0-9D19A4DE83C3}"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E2F61D2-863E-4278-B795-266722C529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380946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shawbr\Desktop\Innovation Center letterhead 11 7 12.JPG"/>
          <p:cNvPicPr>
            <a:picLocks noChangeAspect="1" noChangeArrowheads="1"/>
          </p:cNvPicPr>
          <p:nvPr userDrawn="1"/>
        </p:nvPicPr>
        <p:blipFill>
          <a:blip r:embed="rId2" cstate="print"/>
          <a:srcRect/>
          <a:stretch>
            <a:fillRect/>
          </a:stretch>
        </p:blipFill>
        <p:spPr bwMode="auto">
          <a:xfrm>
            <a:off x="0" y="0"/>
            <a:ext cx="9144000" cy="12604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D46FBE1-51BC-4978-8270-65D83EC8AECA}"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5EBD5138-BE12-41B5-B45D-BCD910C285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764273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E3E0866-5FA2-4121-B8FF-91CAA17FDA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539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0B66D2-788C-4716-B0D1-D7EBD3B0FE7F}"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187A979-F33B-4C3F-9EDD-74217C729F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697412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575962-8B91-483F-B785-E59600ECECA0}"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F7F91E0-F1D8-4756-A291-A19A16C769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549493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9654F-B217-45AA-9D88-D1A3A98967DC}" type="datetime1">
              <a:rPr lang="en-US" smtClean="0">
                <a:solidFill>
                  <a:prstClr val="black">
                    <a:tint val="75000"/>
                  </a:prstClr>
                </a:solidFill>
              </a:rPr>
              <a:pPr>
                <a:defRPr/>
              </a:pPr>
              <a:t>5/5/2015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3B043035-C47F-4DC1-9592-A311B24B60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785455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82675C-5F17-4CB8-AB63-F8EAE1F9C294}" type="datetime1">
              <a:rPr lang="en-US" smtClean="0">
                <a:solidFill>
                  <a:prstClr val="black">
                    <a:tint val="75000"/>
                  </a:prstClr>
                </a:solidFill>
              </a:rPr>
              <a:pPr>
                <a:defRPr/>
              </a:pPr>
              <a:t>5/5/2015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C760E127-92A8-40D6-B644-A65EE2C675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648608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2BB61C83-DFD0-4E79-BBF4-C2CEDB764D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55004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A8EC0A-EA1F-4C09-82E4-81D9C8C07F3D}" type="datetimeFigureOut">
              <a:rPr lang="en-US"/>
              <a:pPr>
                <a:defRPr/>
              </a:pPr>
              <a:t>5/5/2015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C1318-6360-4B64-AEB6-5D5F8A92F02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6CD0BB-60FE-4779-95F7-D01C7E495481}"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4ED29DD-657B-46B0-9FCC-ECF6AD1599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182130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1991D-1FB4-42D1-A646-451DC61AD274}"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AF3293E4-D7F2-47D2-B4CA-198587D93F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948144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55C7BB-7779-48A5-89BD-7E85E9996C84}"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0E6187D-AF28-4225-A79B-5F3B104D7C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1587425"/>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43B12F-BFF2-4CC9-9FE0-9D19A4DE83C3}"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E2F61D2-863E-4278-B795-266722C529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1500059"/>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shawbr\Desktop\Innovation Center letterhead 11 7 12.JPG"/>
          <p:cNvPicPr>
            <a:picLocks noChangeAspect="1" noChangeArrowheads="1"/>
          </p:cNvPicPr>
          <p:nvPr userDrawn="1"/>
        </p:nvPicPr>
        <p:blipFill>
          <a:blip r:embed="rId2" cstate="print"/>
          <a:srcRect/>
          <a:stretch>
            <a:fillRect/>
          </a:stretch>
        </p:blipFill>
        <p:spPr bwMode="auto">
          <a:xfrm>
            <a:off x="0" y="0"/>
            <a:ext cx="9144000" cy="12604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D46FBE1-51BC-4978-8270-65D83EC8AECA}"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5EBD5138-BE12-41B5-B45D-BCD910C285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6114305"/>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E3E0866-5FA2-4121-B8FF-91CAA17FDA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4638468"/>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0B66D2-788C-4716-B0D1-D7EBD3B0FE7F}"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187A979-F33B-4C3F-9EDD-74217C729F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500376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575962-8B91-483F-B785-E59600ECECA0}"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F7F91E0-F1D8-4756-A291-A19A16C769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3825961"/>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9654F-B217-45AA-9D88-D1A3A98967DC}" type="datetime1">
              <a:rPr lang="en-US" smtClean="0">
                <a:solidFill>
                  <a:prstClr val="black">
                    <a:tint val="75000"/>
                  </a:prstClr>
                </a:solidFill>
              </a:rPr>
              <a:pPr>
                <a:defRPr/>
              </a:pPr>
              <a:t>5/5/2015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3B043035-C47F-4DC1-9592-A311B24B60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371028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82675C-5F17-4CB8-AB63-F8EAE1F9C294}" type="datetime1">
              <a:rPr lang="en-US" smtClean="0">
                <a:solidFill>
                  <a:prstClr val="black">
                    <a:tint val="75000"/>
                  </a:prstClr>
                </a:solidFill>
              </a:rPr>
              <a:pPr>
                <a:defRPr/>
              </a:pPr>
              <a:t>5/5/2015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C760E127-92A8-40D6-B644-A65EE2C675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46469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4B22CC-D044-4A3C-9AF8-DF1BF0057063}" type="datetimeFigureOut">
              <a:rPr lang="en-US"/>
              <a:pPr>
                <a:defRPr/>
              </a:pPr>
              <a:t>5/5/2015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E35FB-008C-42B0-BA78-ECE81CF18F6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2BB61C83-DFD0-4E79-BBF4-C2CEDB764D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804003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6CD0BB-60FE-4779-95F7-D01C7E495481}"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4ED29DD-657B-46B0-9FCC-ECF6AD1599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606671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1991D-1FB4-42D1-A646-451DC61AD274}"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AF3293E4-D7F2-47D2-B4CA-198587D93F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695842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55C7BB-7779-48A5-89BD-7E85E9996C84}"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0E6187D-AF28-4225-A79B-5F3B104D7C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2194336"/>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43B12F-BFF2-4CC9-9FE0-9D19A4DE83C3}"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E2F61D2-863E-4278-B795-266722C529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393248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765E41-0F60-4213-921E-6E725AD8DDD4}" type="datetimeFigureOut">
              <a:rPr lang="en-US"/>
              <a:pPr>
                <a:defRPr/>
              </a:pPr>
              <a:t>5/5/2015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40462B-306F-41D7-A0F8-596E301AFC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B45CF9-CA49-4E8E-82DC-1CFBB1EC5883}" type="datetimeFigureOut">
              <a:rPr lang="en-US"/>
              <a:pPr>
                <a:defRPr/>
              </a:pPr>
              <a:t>5/5/2015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533E2F-C59D-447E-BE4A-779042D628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920CE4-762D-4089-B7F3-D993C4A7C32F}" type="datetimeFigureOut">
              <a:rPr lang="en-US"/>
              <a:pPr>
                <a:defRPr/>
              </a:pPr>
              <a:t>5/5/2015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5E2F17-18FA-41E5-A877-1A7738BFDB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C2C447-C5EA-4ACB-948F-806C11A41D7C}" type="datetimeFigureOut">
              <a:rPr lang="en-US"/>
              <a:pPr>
                <a:defRPr/>
              </a:pPr>
              <a:t>5/5/2015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5C153B-B905-4DB6-A235-23AFB19EC4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B27CB4-DB67-4AF1-8663-F8474BC7C164}" type="datetimeFigureOut">
              <a:rPr lang="en-US"/>
              <a:pPr>
                <a:defRPr/>
              </a:pPr>
              <a:t>5/5/2015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9A06F2-1638-4E94-A5AB-23AFE2DC23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F5490EB-0E85-4EF4-98C5-1755C348AA5B}" type="datetimeFigureOut">
              <a:rPr lang="en-US"/>
              <a:pPr>
                <a:defRPr/>
              </a:pPr>
              <a:t>5/5/2015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B54C839-4DF7-4D66-B9C2-3C6B26F6BC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1D36D1-6742-481F-BD67-96A6C53FFCBF}"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FAA802-73C9-4C01-9C3F-B498C198FAA3}" type="slidenum">
              <a:rPr lang="en-US">
                <a:solidFill>
                  <a:prstClr val="black">
                    <a:tint val="75000"/>
                  </a:prstClr>
                </a:solidFill>
              </a:rPr>
              <a:pPr>
                <a:defRPr/>
              </a:pPr>
              <a:t>‹#›</a:t>
            </a:fld>
            <a:endParaRPr lang="en-US">
              <a:solidFill>
                <a:prstClr val="black">
                  <a:tint val="75000"/>
                </a:prstClr>
              </a:solidFill>
            </a:endParaRPr>
          </a:p>
        </p:txBody>
      </p:sp>
      <p:pic>
        <p:nvPicPr>
          <p:cNvPr id="1031" name="Picture 2" descr="C:\Documents and Settings\shawbr\Desktop\Innovation Center letterhead 11 7 12.JPG"/>
          <p:cNvPicPr>
            <a:picLocks noChangeAspect="1" noChangeArrowheads="1"/>
          </p:cNvPicPr>
          <p:nvPr userDrawn="1"/>
        </p:nvPicPr>
        <p:blipFill>
          <a:blip r:embed="rId13" cstate="print"/>
          <a:srcRect/>
          <a:stretch>
            <a:fillRect/>
          </a:stretch>
        </p:blipFill>
        <p:spPr bwMode="auto">
          <a:xfrm>
            <a:off x="0" y="0"/>
            <a:ext cx="9144000" cy="1260475"/>
          </a:xfrm>
          <a:prstGeom prst="rect">
            <a:avLst/>
          </a:prstGeom>
          <a:noFill/>
          <a:ln w="9525">
            <a:noFill/>
            <a:miter lim="800000"/>
            <a:headEnd/>
            <a:tailEnd/>
          </a:ln>
        </p:spPr>
      </p:pic>
    </p:spTree>
    <p:extLst>
      <p:ext uri="{BB962C8B-B14F-4D97-AF65-F5344CB8AC3E}">
        <p14:creationId xmlns:p14="http://schemas.microsoft.com/office/powerpoint/2010/main" val="170199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1D36D1-6742-481F-BD67-96A6C53FFCBF}"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FAA802-73C9-4C01-9C3F-B498C198FAA3}" type="slidenum">
              <a:rPr lang="en-US">
                <a:solidFill>
                  <a:prstClr val="black">
                    <a:tint val="75000"/>
                  </a:prstClr>
                </a:solidFill>
              </a:rPr>
              <a:pPr>
                <a:defRPr/>
              </a:pPr>
              <a:t>‹#›</a:t>
            </a:fld>
            <a:endParaRPr lang="en-US">
              <a:solidFill>
                <a:prstClr val="black">
                  <a:tint val="75000"/>
                </a:prstClr>
              </a:solidFill>
            </a:endParaRPr>
          </a:p>
        </p:txBody>
      </p:sp>
      <p:pic>
        <p:nvPicPr>
          <p:cNvPr id="1031" name="Picture 2" descr="C:\Documents and Settings\shawbr\Desktop\Innovation Center letterhead 11 7 12.JPG"/>
          <p:cNvPicPr>
            <a:picLocks noChangeAspect="1" noChangeArrowheads="1"/>
          </p:cNvPicPr>
          <p:nvPr userDrawn="1"/>
        </p:nvPicPr>
        <p:blipFill>
          <a:blip r:embed="rId13" cstate="print"/>
          <a:srcRect/>
          <a:stretch>
            <a:fillRect/>
          </a:stretch>
        </p:blipFill>
        <p:spPr bwMode="auto">
          <a:xfrm>
            <a:off x="0" y="0"/>
            <a:ext cx="9144000" cy="1260475"/>
          </a:xfrm>
          <a:prstGeom prst="rect">
            <a:avLst/>
          </a:prstGeom>
          <a:noFill/>
          <a:ln w="9525">
            <a:noFill/>
            <a:miter lim="800000"/>
            <a:headEnd/>
            <a:tailEnd/>
          </a:ln>
        </p:spPr>
      </p:pic>
    </p:spTree>
    <p:extLst>
      <p:ext uri="{BB962C8B-B14F-4D97-AF65-F5344CB8AC3E}">
        <p14:creationId xmlns:p14="http://schemas.microsoft.com/office/powerpoint/2010/main" val="252282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1D36D1-6742-481F-BD67-96A6C53FFCBF}"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FAA802-73C9-4C01-9C3F-B498C198FAA3}" type="slidenum">
              <a:rPr lang="en-US">
                <a:solidFill>
                  <a:prstClr val="black">
                    <a:tint val="75000"/>
                  </a:prstClr>
                </a:solidFill>
              </a:rPr>
              <a:pPr>
                <a:defRPr/>
              </a:pPr>
              <a:t>‹#›</a:t>
            </a:fld>
            <a:endParaRPr lang="en-US">
              <a:solidFill>
                <a:prstClr val="black">
                  <a:tint val="75000"/>
                </a:prstClr>
              </a:solidFill>
            </a:endParaRPr>
          </a:p>
        </p:txBody>
      </p:sp>
      <p:pic>
        <p:nvPicPr>
          <p:cNvPr id="1031" name="Picture 2" descr="C:\Documents and Settings\shawbr\Desktop\Innovation Center letterhead 11 7 12.JPG"/>
          <p:cNvPicPr>
            <a:picLocks noChangeAspect="1" noChangeArrowheads="1"/>
          </p:cNvPicPr>
          <p:nvPr userDrawn="1"/>
        </p:nvPicPr>
        <p:blipFill>
          <a:blip r:embed="rId13" cstate="print"/>
          <a:srcRect/>
          <a:stretch>
            <a:fillRect/>
          </a:stretch>
        </p:blipFill>
        <p:spPr bwMode="auto">
          <a:xfrm>
            <a:off x="0" y="0"/>
            <a:ext cx="9144000" cy="1260475"/>
          </a:xfrm>
          <a:prstGeom prst="rect">
            <a:avLst/>
          </a:prstGeom>
          <a:noFill/>
          <a:ln w="9525">
            <a:noFill/>
            <a:miter lim="800000"/>
            <a:headEnd/>
            <a:tailEnd/>
          </a:ln>
        </p:spPr>
      </p:pic>
    </p:spTree>
    <p:extLst>
      <p:ext uri="{BB962C8B-B14F-4D97-AF65-F5344CB8AC3E}">
        <p14:creationId xmlns:p14="http://schemas.microsoft.com/office/powerpoint/2010/main" val="33701711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57200" y="2290763"/>
            <a:ext cx="8229600" cy="1138237"/>
          </a:xfrm>
          <a:prstGeom prst="rect">
            <a:avLst/>
          </a:prstGeom>
          <a:noFill/>
          <a:ln w="28575">
            <a:noFill/>
            <a:miter lim="800000"/>
            <a:headEnd/>
            <a:tailEnd/>
          </a:ln>
        </p:spPr>
        <p:txBody>
          <a:bodyPr>
            <a:spAutoFit/>
          </a:bodyPr>
          <a:lstStyle/>
          <a:p>
            <a:pPr algn="ctr"/>
            <a:endParaRPr lang="en-US" sz="2400" b="1" u="sng" dirty="0">
              <a:solidFill>
                <a:srgbClr val="99CC00"/>
              </a:solidFill>
              <a:latin typeface="Calibri" pitchFamily="34" charset="0"/>
            </a:endParaRPr>
          </a:p>
          <a:p>
            <a:pPr algn="ctr"/>
            <a:r>
              <a:rPr lang="en-US" sz="2400" b="1" dirty="0">
                <a:solidFill>
                  <a:srgbClr val="006600"/>
                </a:solidFill>
                <a:latin typeface="Calibri" pitchFamily="34" charset="0"/>
              </a:rPr>
              <a:t>NETWORK for BUSINESS ENGAGEMENT</a:t>
            </a:r>
          </a:p>
          <a:p>
            <a:pPr algn="ctr"/>
            <a:r>
              <a:rPr lang="en-US" b="1" dirty="0">
                <a:solidFill>
                  <a:srgbClr val="006600"/>
                </a:solidFill>
                <a:latin typeface="Calibri" pitchFamily="34" charset="0"/>
              </a:rPr>
              <a:t> A ONE-STOP  Destination for Business, Industry, &amp; Investor Engagement</a:t>
            </a:r>
            <a:endParaRPr lang="en-US" sz="2000" dirty="0">
              <a:solidFill>
                <a:srgbClr val="006600"/>
              </a:solidFill>
              <a:latin typeface="Calibri" pitchFamily="34" charset="0"/>
            </a:endParaRPr>
          </a:p>
        </p:txBody>
      </p:sp>
      <p:sp>
        <p:nvSpPr>
          <p:cNvPr id="2051" name="Rectangle 3"/>
          <p:cNvSpPr>
            <a:spLocks noChangeArrowheads="1"/>
          </p:cNvSpPr>
          <p:nvPr/>
        </p:nvSpPr>
        <p:spPr bwMode="auto">
          <a:xfrm>
            <a:off x="457200" y="1295400"/>
            <a:ext cx="8229600" cy="2286000"/>
          </a:xfrm>
          <a:prstGeom prst="rect">
            <a:avLst/>
          </a:prstGeom>
          <a:noFill/>
          <a:ln w="76200" cmpd="tri">
            <a:solidFill>
              <a:schemeClr val="accent3">
                <a:lumMod val="50000"/>
              </a:schemeClr>
            </a:solidFill>
            <a:miter lim="800000"/>
            <a:headEnd/>
            <a:tailEnd/>
          </a:ln>
        </p:spPr>
        <p:txBody>
          <a:bodyPr wrap="none" anchor="ctr"/>
          <a:lstStyle/>
          <a:p>
            <a:endParaRPr lang="en-US">
              <a:solidFill>
                <a:srgbClr val="000000"/>
              </a:solidFill>
              <a:latin typeface="Calibri" pitchFamily="34" charset="0"/>
            </a:endParaRPr>
          </a:p>
        </p:txBody>
      </p:sp>
      <p:pic>
        <p:nvPicPr>
          <p:cNvPr id="2052" name="Picture 3" descr="MSUBC_logo_horiz.jpg"/>
          <p:cNvPicPr>
            <a:picLocks noChangeAspect="1"/>
          </p:cNvPicPr>
          <p:nvPr/>
        </p:nvPicPr>
        <p:blipFill>
          <a:blip r:embed="rId3" cstate="print"/>
          <a:srcRect/>
          <a:stretch>
            <a:fillRect/>
          </a:stretch>
        </p:blipFill>
        <p:spPr bwMode="auto">
          <a:xfrm>
            <a:off x="1604963" y="1447800"/>
            <a:ext cx="5678487" cy="1143000"/>
          </a:xfrm>
          <a:prstGeom prst="rect">
            <a:avLst/>
          </a:prstGeom>
          <a:noFill/>
          <a:ln w="9525">
            <a:noFill/>
            <a:miter lim="800000"/>
            <a:headEnd/>
            <a:tailEnd/>
          </a:ln>
        </p:spPr>
      </p:pic>
      <p:sp>
        <p:nvSpPr>
          <p:cNvPr id="2053" name="TextBox 4"/>
          <p:cNvSpPr txBox="1">
            <a:spLocks noChangeArrowheads="1"/>
          </p:cNvSpPr>
          <p:nvPr/>
        </p:nvSpPr>
        <p:spPr bwMode="auto">
          <a:xfrm>
            <a:off x="381000" y="4343400"/>
            <a:ext cx="8382000" cy="954088"/>
          </a:xfrm>
          <a:prstGeom prst="rect">
            <a:avLst/>
          </a:prstGeom>
          <a:noFill/>
          <a:ln w="9525">
            <a:noFill/>
            <a:miter lim="800000"/>
            <a:headEnd/>
            <a:tailEnd/>
          </a:ln>
        </p:spPr>
        <p:txBody>
          <a:bodyPr>
            <a:spAutoFit/>
          </a:bodyPr>
          <a:lstStyle/>
          <a:p>
            <a:pPr algn="ctr"/>
            <a:r>
              <a:rPr lang="en-US" sz="2800" dirty="0">
                <a:latin typeface="Calibri" pitchFamily="34" charset="0"/>
              </a:rPr>
              <a:t>Part of an integrated approach to University engagement with the private sector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66995"/>
            <a:ext cx="8229600" cy="886190"/>
          </a:xfrm>
        </p:spPr>
        <p:txBody>
          <a:bodyPr>
            <a:noAutofit/>
          </a:bodyPr>
          <a:lstStyle/>
          <a:p>
            <a:pPr algn="l"/>
            <a:r>
              <a:rPr lang="en-US" sz="2800" b="1" dirty="0" smtClean="0"/>
              <a:t>Business-CONNECT: The Front Door to MSU</a:t>
            </a:r>
            <a:endParaRPr lang="en-US" sz="2800" b="1" dirty="0"/>
          </a:p>
        </p:txBody>
      </p:sp>
      <p:sp>
        <p:nvSpPr>
          <p:cNvPr id="3" name="Content Placeholder 2"/>
          <p:cNvSpPr>
            <a:spLocks noGrp="1"/>
          </p:cNvSpPr>
          <p:nvPr>
            <p:ph idx="1"/>
          </p:nvPr>
        </p:nvSpPr>
        <p:spPr>
          <a:xfrm>
            <a:off x="3733800" y="1905000"/>
            <a:ext cx="5410200" cy="4800600"/>
          </a:xfrm>
          <a:solidFill>
            <a:schemeClr val="bg1"/>
          </a:solidFill>
        </p:spPr>
        <p:txBody>
          <a:bodyPr bIns="91440">
            <a:noAutofit/>
          </a:bodyPr>
          <a:lstStyle/>
          <a:p>
            <a:pPr marL="0" indent="0">
              <a:spcAft>
                <a:spcPts val="1800"/>
              </a:spcAft>
              <a:buNone/>
            </a:pPr>
            <a:r>
              <a:rPr lang="en-US" sz="2400" b="1" dirty="0"/>
              <a:t>Identify MSU Resources: </a:t>
            </a:r>
            <a:r>
              <a:rPr lang="en-US" sz="2400" dirty="0" smtClean="0"/>
              <a:t>we help companies find researchers &amp; facilities; we navigate the university for them</a:t>
            </a:r>
            <a:endParaRPr lang="en-US" sz="2400" dirty="0"/>
          </a:p>
          <a:p>
            <a:pPr marL="0" indent="0">
              <a:spcAft>
                <a:spcPts val="1800"/>
              </a:spcAft>
              <a:buNone/>
            </a:pPr>
            <a:r>
              <a:rPr lang="en-US" sz="2400" b="1" dirty="0" smtClean="0"/>
              <a:t>Build Partnerships: </a:t>
            </a:r>
            <a:r>
              <a:rPr lang="en-US" sz="2400" dirty="0" smtClean="0"/>
              <a:t>we do proactive business development to build on strategic opportunities – bring us your ideas</a:t>
            </a:r>
          </a:p>
          <a:p>
            <a:pPr marL="0" indent="0">
              <a:spcAft>
                <a:spcPts val="1800"/>
              </a:spcAft>
              <a:buNone/>
            </a:pPr>
            <a:r>
              <a:rPr lang="en-US" sz="2400" b="1" dirty="0" smtClean="0"/>
              <a:t>One-Stop Shop: </a:t>
            </a:r>
            <a:r>
              <a:rPr lang="en-US" sz="2400" dirty="0"/>
              <a:t>We act as an advocate for the deal, translating among stakeholders to find the </a:t>
            </a:r>
            <a:r>
              <a:rPr lang="en-US" sz="2400" dirty="0" smtClean="0"/>
              <a:t>win-win; we negotiate and sign the agreements</a:t>
            </a:r>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949"/>
          <a:stretch/>
        </p:blipFill>
        <p:spPr>
          <a:xfrm>
            <a:off x="76200" y="1869978"/>
            <a:ext cx="3505200" cy="4607022"/>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6E3E0866-5FA2-4121-B8FF-91CAA17FDA68}" type="slidenum">
              <a:rPr lang="en-US" smtClean="0"/>
              <a:pPr>
                <a:defRPr/>
              </a:pPr>
              <a:t>10</a:t>
            </a:fld>
            <a:endParaRPr lang="en-US" dirty="0"/>
          </a:p>
        </p:txBody>
      </p:sp>
    </p:spTree>
    <p:extLst>
      <p:ext uri="{BB962C8B-B14F-4D97-AF65-F5344CB8AC3E}">
        <p14:creationId xmlns:p14="http://schemas.microsoft.com/office/powerpoint/2010/main" val="1356411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124200" y="6019800"/>
            <a:ext cx="2819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0" y="1048982"/>
            <a:ext cx="8563400" cy="1143000"/>
          </a:xfrm>
        </p:spPr>
        <p:txBody>
          <a:bodyPr>
            <a:normAutofit fontScale="90000"/>
          </a:bodyPr>
          <a:lstStyle/>
          <a:p>
            <a:pPr algn="l"/>
            <a:r>
              <a:rPr lang="en-US" b="1" dirty="0" smtClean="0"/>
              <a:t>Working with MSU Business-CONNECT</a:t>
            </a:r>
            <a:endParaRPr lang="en-US" b="1" dirty="0"/>
          </a:p>
        </p:txBody>
      </p:sp>
      <p:sp>
        <p:nvSpPr>
          <p:cNvPr id="3" name="Oval 71"/>
          <p:cNvSpPr>
            <a:spLocks noChangeAspect="1" noChangeArrowheads="1"/>
          </p:cNvSpPr>
          <p:nvPr/>
        </p:nvSpPr>
        <p:spPr bwMode="auto">
          <a:xfrm>
            <a:off x="562400" y="2378075"/>
            <a:ext cx="1581912" cy="1468918"/>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ln>
            <a:headEnd/>
            <a:tailE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fontAlgn="auto">
              <a:spcBef>
                <a:spcPts val="0"/>
              </a:spcBef>
              <a:spcAft>
                <a:spcPts val="0"/>
              </a:spcAft>
              <a:defRPr/>
            </a:pPr>
            <a:r>
              <a:rPr lang="en-US" b="1" dirty="0">
                <a:solidFill>
                  <a:schemeClr val="bg1"/>
                </a:solidFill>
                <a:latin typeface="+mn-lt"/>
                <a:cs typeface="+mn-cs"/>
              </a:rPr>
              <a:t>External Business Partners</a:t>
            </a:r>
          </a:p>
        </p:txBody>
      </p:sp>
      <p:sp>
        <p:nvSpPr>
          <p:cNvPr id="4" name="Text Box 74"/>
          <p:cNvSpPr txBox="1">
            <a:spLocks noChangeArrowheads="1"/>
          </p:cNvSpPr>
          <p:nvPr/>
        </p:nvSpPr>
        <p:spPr bwMode="auto">
          <a:xfrm>
            <a:off x="4982000" y="1981200"/>
            <a:ext cx="3886200" cy="396875"/>
          </a:xfrm>
          <a:prstGeom prst="rect">
            <a:avLst/>
          </a:prstGeom>
          <a:noFill/>
          <a:ln w="38100">
            <a:noFill/>
            <a:miter lim="800000"/>
            <a:headEnd/>
            <a:tailEnd/>
          </a:ln>
        </p:spPr>
        <p:txBody>
          <a:bodyPr>
            <a:spAutoFit/>
          </a:bodyPr>
          <a:lstStyle/>
          <a:p>
            <a:pPr algn="ctr"/>
            <a:r>
              <a:rPr lang="en-US" sz="2000" dirty="0">
                <a:solidFill>
                  <a:srgbClr val="FFFFFF"/>
                </a:solidFill>
                <a:latin typeface="Calibri" pitchFamily="34" charset="0"/>
              </a:rPr>
              <a:t>MSU  Network</a:t>
            </a:r>
          </a:p>
        </p:txBody>
      </p:sp>
      <p:sp>
        <p:nvSpPr>
          <p:cNvPr id="5" name="Oval 71"/>
          <p:cNvSpPr>
            <a:spLocks noChangeAspect="1" noChangeArrowheads="1"/>
          </p:cNvSpPr>
          <p:nvPr/>
        </p:nvSpPr>
        <p:spPr bwMode="auto">
          <a:xfrm>
            <a:off x="3980688" y="5236682"/>
            <a:ext cx="1581912" cy="1468918"/>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a:headEnd/>
            <a:tailE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r>
              <a:rPr lang="en-US" sz="1600" b="1" dirty="0">
                <a:solidFill>
                  <a:schemeClr val="bg1"/>
                </a:solidFill>
                <a:latin typeface="Calibri" pitchFamily="34" charset="0"/>
              </a:rPr>
              <a:t>MSU </a:t>
            </a:r>
            <a:r>
              <a:rPr lang="en-US" sz="1600" b="1" dirty="0" smtClean="0">
                <a:solidFill>
                  <a:schemeClr val="bg1"/>
                </a:solidFill>
                <a:latin typeface="Calibri" pitchFamily="34" charset="0"/>
              </a:rPr>
              <a:t>Admin </a:t>
            </a:r>
            <a:r>
              <a:rPr lang="en-US" sz="1600" b="1" dirty="0">
                <a:solidFill>
                  <a:schemeClr val="bg1"/>
                </a:solidFill>
                <a:latin typeface="Calibri" pitchFamily="34" charset="0"/>
              </a:rPr>
              <a:t>and Policies</a:t>
            </a:r>
          </a:p>
        </p:txBody>
      </p:sp>
      <p:sp>
        <p:nvSpPr>
          <p:cNvPr id="6" name="Text Box 55"/>
          <p:cNvSpPr txBox="1">
            <a:spLocks noChangeArrowheads="1"/>
          </p:cNvSpPr>
          <p:nvPr/>
        </p:nvSpPr>
        <p:spPr bwMode="auto">
          <a:xfrm>
            <a:off x="3259880" y="3120971"/>
            <a:ext cx="2895600" cy="1200329"/>
          </a:xfrm>
          <a:prstGeom prst="rect">
            <a:avLst/>
          </a:prstGeom>
          <a:ln>
            <a:headEnd/>
            <a:tailEnd/>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dirty="0">
                <a:latin typeface="Calibri" pitchFamily="34" charset="0"/>
              </a:rPr>
              <a:t>MSU </a:t>
            </a:r>
            <a:r>
              <a:rPr lang="en-US" dirty="0" smtClean="0">
                <a:latin typeface="Calibri" pitchFamily="34" charset="0"/>
              </a:rPr>
              <a:t>Business-CONNECT</a:t>
            </a:r>
            <a:endParaRPr lang="en-US" dirty="0">
              <a:latin typeface="Calibri" pitchFamily="34" charset="0"/>
            </a:endParaRPr>
          </a:p>
          <a:p>
            <a:pPr algn="ctr"/>
            <a:r>
              <a:rPr lang="en-US" dirty="0">
                <a:latin typeface="Calibri" pitchFamily="34" charset="0"/>
              </a:rPr>
              <a:t>Conducting “Honest Broker” negotiations that bring all viewpoints to the table</a:t>
            </a:r>
          </a:p>
        </p:txBody>
      </p:sp>
      <p:cxnSp>
        <p:nvCxnSpPr>
          <p:cNvPr id="7" name="Straight Arrow Connector 6"/>
          <p:cNvCxnSpPr/>
          <p:nvPr/>
        </p:nvCxnSpPr>
        <p:spPr>
          <a:xfrm>
            <a:off x="2209800" y="3276600"/>
            <a:ext cx="990600" cy="381000"/>
          </a:xfrm>
          <a:prstGeom prst="straightConnector1">
            <a:avLst/>
          </a:prstGeom>
          <a:ln w="101600" cap="sq">
            <a:solidFill>
              <a:schemeClr val="tx1"/>
            </a:solidFill>
            <a:beve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6201200" y="3500347"/>
            <a:ext cx="990600" cy="457200"/>
          </a:xfrm>
          <a:prstGeom prst="straightConnector1">
            <a:avLst/>
          </a:prstGeom>
          <a:ln w="101600" cap="sq">
            <a:solidFill>
              <a:schemeClr val="tx1"/>
            </a:solidFill>
            <a:beve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753399" y="4343400"/>
            <a:ext cx="3176" cy="838201"/>
          </a:xfrm>
          <a:prstGeom prst="straightConnector1">
            <a:avLst/>
          </a:prstGeom>
          <a:ln w="101600" cap="sq">
            <a:solidFill>
              <a:schemeClr val="tx1"/>
            </a:solidFill>
            <a:beve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0" name="Rectangular Callout 9"/>
          <p:cNvSpPr/>
          <p:nvPr/>
        </p:nvSpPr>
        <p:spPr>
          <a:xfrm>
            <a:off x="5667800" y="4557712"/>
            <a:ext cx="2895600" cy="609600"/>
          </a:xfrm>
          <a:prstGeom prst="wedgeRectCallout">
            <a:avLst>
              <a:gd name="adj1" fmla="val -78407"/>
              <a:gd name="adj2" fmla="val 2640"/>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0000"/>
                </a:solidFill>
              </a:rPr>
              <a:t>Ensure deals fit University </a:t>
            </a:r>
            <a:r>
              <a:rPr lang="en-US" sz="1600" dirty="0" smtClean="0">
                <a:solidFill>
                  <a:srgbClr val="000000"/>
                </a:solidFill>
              </a:rPr>
              <a:t>policies</a:t>
            </a:r>
            <a:endParaRPr lang="en-US" sz="1600" dirty="0">
              <a:solidFill>
                <a:srgbClr val="000000"/>
              </a:solidFill>
            </a:endParaRPr>
          </a:p>
        </p:txBody>
      </p:sp>
      <p:sp>
        <p:nvSpPr>
          <p:cNvPr id="11" name="Rectangular Callout 10"/>
          <p:cNvSpPr/>
          <p:nvPr/>
        </p:nvSpPr>
        <p:spPr>
          <a:xfrm>
            <a:off x="410000" y="4557712"/>
            <a:ext cx="2743200" cy="1676400"/>
          </a:xfrm>
          <a:prstGeom prst="wedgeRectCallout">
            <a:avLst>
              <a:gd name="adj1" fmla="val 36658"/>
              <a:gd name="adj2" fmla="val -101884"/>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0000"/>
                </a:solidFill>
              </a:rPr>
              <a:t>Understand what the business </a:t>
            </a:r>
            <a:r>
              <a:rPr lang="en-US" sz="1600" dirty="0" smtClean="0">
                <a:solidFill>
                  <a:srgbClr val="000000"/>
                </a:solidFill>
              </a:rPr>
              <a:t>really wants, </a:t>
            </a:r>
            <a:r>
              <a:rPr lang="en-US" sz="1600" dirty="0">
                <a:solidFill>
                  <a:srgbClr val="000000"/>
                </a:solidFill>
              </a:rPr>
              <a:t>and where there is room to negotiate.  </a:t>
            </a:r>
            <a:r>
              <a:rPr lang="en-US" sz="1600" dirty="0" smtClean="0">
                <a:solidFill>
                  <a:srgbClr val="000000"/>
                </a:solidFill>
              </a:rPr>
              <a:t>	</a:t>
            </a:r>
          </a:p>
          <a:p>
            <a:pPr algn="ctr" fontAlgn="auto">
              <a:spcBef>
                <a:spcPts val="0"/>
              </a:spcBef>
              <a:spcAft>
                <a:spcPts val="0"/>
              </a:spcAft>
              <a:defRPr/>
            </a:pPr>
            <a:r>
              <a:rPr lang="en-US" sz="1600" dirty="0" smtClean="0">
                <a:solidFill>
                  <a:srgbClr val="000000"/>
                </a:solidFill>
              </a:rPr>
              <a:t>Explain MSU </a:t>
            </a:r>
            <a:r>
              <a:rPr lang="en-US" sz="1600" dirty="0">
                <a:solidFill>
                  <a:srgbClr val="000000"/>
                </a:solidFill>
              </a:rPr>
              <a:t>policies</a:t>
            </a:r>
            <a:r>
              <a:rPr lang="en-US" sz="1600" dirty="0" smtClean="0">
                <a:solidFill>
                  <a:srgbClr val="000000"/>
                </a:solidFill>
              </a:rPr>
              <a:t>.</a:t>
            </a:r>
          </a:p>
          <a:p>
            <a:pPr algn="ctr" fontAlgn="auto">
              <a:spcBef>
                <a:spcPts val="0"/>
              </a:spcBef>
              <a:spcAft>
                <a:spcPts val="0"/>
              </a:spcAft>
              <a:defRPr/>
            </a:pPr>
            <a:r>
              <a:rPr lang="en-US" sz="1600" dirty="0" smtClean="0">
                <a:solidFill>
                  <a:srgbClr val="000000"/>
                </a:solidFill>
              </a:rPr>
              <a:t>BUILD RELATIONSHIPS.</a:t>
            </a:r>
            <a:endParaRPr lang="en-US" sz="1600" dirty="0">
              <a:solidFill>
                <a:srgbClr val="000000"/>
              </a:solidFill>
            </a:endParaRPr>
          </a:p>
        </p:txBody>
      </p:sp>
      <p:sp>
        <p:nvSpPr>
          <p:cNvPr id="12" name="Rectangular Callout 11"/>
          <p:cNvSpPr/>
          <p:nvPr/>
        </p:nvSpPr>
        <p:spPr>
          <a:xfrm>
            <a:off x="4159039" y="2191982"/>
            <a:ext cx="2895600" cy="685800"/>
          </a:xfrm>
          <a:prstGeom prst="wedgeRectCallout">
            <a:avLst>
              <a:gd name="adj1" fmla="val 40420"/>
              <a:gd name="adj2" fmla="val 152525"/>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0000"/>
                </a:solidFill>
              </a:rPr>
              <a:t>Understand </a:t>
            </a:r>
            <a:r>
              <a:rPr lang="en-US" sz="1600" dirty="0" smtClean="0">
                <a:solidFill>
                  <a:srgbClr val="000000"/>
                </a:solidFill>
              </a:rPr>
              <a:t>faculty needs and necessary resources to deliver.</a:t>
            </a:r>
            <a:endParaRPr lang="en-US" sz="1600" dirty="0">
              <a:solidFill>
                <a:srgbClr val="000000"/>
              </a:solidFill>
            </a:endParaRPr>
          </a:p>
        </p:txBody>
      </p:sp>
      <p:sp>
        <p:nvSpPr>
          <p:cNvPr id="14" name="Oval 71"/>
          <p:cNvSpPr>
            <a:spLocks noChangeAspect="1" noChangeArrowheads="1"/>
          </p:cNvSpPr>
          <p:nvPr/>
        </p:nvSpPr>
        <p:spPr bwMode="auto">
          <a:xfrm>
            <a:off x="7153330" y="2378075"/>
            <a:ext cx="1581912" cy="1468918"/>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ln>
            <a:headEnd/>
            <a:tailE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r>
              <a:rPr lang="en-US" sz="2000" b="1" dirty="0">
                <a:solidFill>
                  <a:schemeClr val="bg1"/>
                </a:solidFill>
                <a:latin typeface="Calibri" pitchFamily="34" charset="0"/>
              </a:rPr>
              <a:t>MSU </a:t>
            </a:r>
            <a:r>
              <a:rPr lang="en-US" sz="2000" b="1" dirty="0" smtClean="0">
                <a:solidFill>
                  <a:schemeClr val="bg1"/>
                </a:solidFill>
                <a:latin typeface="Calibri" pitchFamily="34" charset="0"/>
              </a:rPr>
              <a:t>Research</a:t>
            </a:r>
            <a:endParaRPr lang="en-US" sz="2000" b="1" dirty="0">
              <a:solidFill>
                <a:schemeClr val="bg1"/>
              </a:solidFill>
              <a:latin typeface="Calibri" pitchFamily="34" charset="0"/>
            </a:endParaRPr>
          </a:p>
        </p:txBody>
      </p:sp>
      <p:sp>
        <p:nvSpPr>
          <p:cNvPr id="15" name="Date Placeholder 14"/>
          <p:cNvSpPr>
            <a:spLocks noGrp="1"/>
          </p:cNvSpPr>
          <p:nvPr>
            <p:ph type="dt" sz="half" idx="10"/>
          </p:nvPr>
        </p:nvSpPr>
        <p:spPr/>
        <p:txBody>
          <a:bodyPr/>
          <a:lstStyle/>
          <a:p>
            <a:pPr>
              <a:defRPr/>
            </a:pPr>
            <a:fld id="{EAD2D44D-C223-48F2-9A46-DE76AB9705FC}" type="datetime1">
              <a:rPr lang="en-US" smtClean="0"/>
              <a:pPr>
                <a:defRPr/>
              </a:pPr>
              <a:t>5/5/2015</a:t>
            </a:fld>
            <a:endParaRPr lang="en-US"/>
          </a:p>
        </p:txBody>
      </p:sp>
      <p:sp>
        <p:nvSpPr>
          <p:cNvPr id="16" name="Slide Number Placeholder 15"/>
          <p:cNvSpPr>
            <a:spLocks noGrp="1"/>
          </p:cNvSpPr>
          <p:nvPr>
            <p:ph type="sldNum" sz="quarter" idx="12"/>
          </p:nvPr>
        </p:nvSpPr>
        <p:spPr/>
        <p:txBody>
          <a:bodyPr/>
          <a:lstStyle/>
          <a:p>
            <a:pPr>
              <a:defRPr/>
            </a:pPr>
            <a:fld id="{C760E127-92A8-40D6-B644-A65EE2C67534}" type="slidenum">
              <a:rPr lang="en-US" smtClean="0"/>
              <a:pPr>
                <a:defRPr/>
              </a:pPr>
              <a:t>11</a:t>
            </a:fld>
            <a:endParaRPr lang="en-US"/>
          </a:p>
        </p:txBody>
      </p:sp>
    </p:spTree>
    <p:extLst>
      <p:ext uri="{BB962C8B-B14F-4D97-AF65-F5344CB8AC3E}">
        <p14:creationId xmlns:p14="http://schemas.microsoft.com/office/powerpoint/2010/main" val="3919735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12</a:t>
            </a:fld>
            <a:endParaRPr lang="en-US">
              <a:solidFill>
                <a:prstClr val="black">
                  <a:tint val="75000"/>
                </a:prstClr>
              </a:solidFill>
            </a:endParaRPr>
          </a:p>
        </p:txBody>
      </p:sp>
      <p:sp>
        <p:nvSpPr>
          <p:cNvPr id="4" name="Title 1"/>
          <p:cNvSpPr txBox="1">
            <a:spLocks/>
          </p:cNvSpPr>
          <p:nvPr/>
        </p:nvSpPr>
        <p:spPr>
          <a:xfrm>
            <a:off x="-228600" y="1189038"/>
            <a:ext cx="8229600" cy="563562"/>
          </a:xfrm>
          <a:prstGeom prst="rect">
            <a:avLst/>
          </a:prstGeom>
        </p:spPr>
        <p:txBody>
          <a:bodyPr rtlCol="0">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3200" dirty="0" smtClean="0"/>
              <a:t>MSU’s goal is to develop the whole relationship</a:t>
            </a:r>
          </a:p>
        </p:txBody>
      </p:sp>
      <p:sp>
        <p:nvSpPr>
          <p:cNvPr id="5"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Get the graphic of partnership from Lucille</a:t>
            </a:r>
          </a:p>
        </p:txBody>
      </p:sp>
      <p:grpSp>
        <p:nvGrpSpPr>
          <p:cNvPr id="6" name="Group 28"/>
          <p:cNvGrpSpPr>
            <a:grpSpLocks/>
          </p:cNvGrpSpPr>
          <p:nvPr/>
        </p:nvGrpSpPr>
        <p:grpSpPr bwMode="auto">
          <a:xfrm>
            <a:off x="304800" y="1678048"/>
            <a:ext cx="8472488" cy="5179951"/>
            <a:chOff x="288" y="336"/>
            <a:chExt cx="5481" cy="3351"/>
          </a:xfrm>
        </p:grpSpPr>
        <p:sp>
          <p:nvSpPr>
            <p:cNvPr id="7" name="Rectangle 27"/>
            <p:cNvSpPr>
              <a:spLocks noChangeArrowheads="1"/>
            </p:cNvSpPr>
            <p:nvPr/>
          </p:nvSpPr>
          <p:spPr bwMode="auto">
            <a:xfrm>
              <a:off x="297" y="336"/>
              <a:ext cx="5472" cy="3312"/>
            </a:xfrm>
            <a:prstGeom prst="rect">
              <a:avLst/>
            </a:prstGeom>
            <a:solidFill>
              <a:schemeClr val="accent3">
                <a:lumMod val="20000"/>
                <a:lumOff val="80000"/>
              </a:schemeClr>
            </a:solidFill>
            <a:ln w="9525" algn="ctr">
              <a:solidFill>
                <a:schemeClr val="tx1"/>
              </a:solidFill>
              <a:miter lim="800000"/>
              <a:headEnd/>
              <a:tailEnd/>
            </a:ln>
          </p:spPr>
          <p:txBody>
            <a:bodyPr wrap="none" anchor="ctr"/>
            <a:lstStyle/>
            <a:p>
              <a:endParaRPr lang="en-US">
                <a:latin typeface="Calibri" pitchFamily="34" charset="0"/>
              </a:endParaRPr>
            </a:p>
          </p:txBody>
        </p:sp>
        <p:sp>
          <p:nvSpPr>
            <p:cNvPr id="8" name="AutoShape 26"/>
            <p:cNvSpPr>
              <a:spLocks noChangeArrowheads="1"/>
            </p:cNvSpPr>
            <p:nvPr/>
          </p:nvSpPr>
          <p:spPr bwMode="auto">
            <a:xfrm rot="3683333">
              <a:off x="2683" y="-859"/>
              <a:ext cx="844" cy="5328"/>
            </a:xfrm>
            <a:prstGeom prst="upArrow">
              <a:avLst>
                <a:gd name="adj1" fmla="val 59065"/>
                <a:gd name="adj2" fmla="val 77478"/>
              </a:avLst>
            </a:prstGeom>
            <a:solidFill>
              <a:schemeClr val="accent3">
                <a:lumMod val="60000"/>
                <a:lumOff val="40000"/>
                <a:alpha val="58038"/>
              </a:schemeClr>
            </a:solidFill>
            <a:ln w="9525" algn="ctr">
              <a:solidFill>
                <a:schemeClr val="tx1"/>
              </a:solidFill>
              <a:miter lim="800000"/>
              <a:headEnd/>
              <a:tailEnd/>
            </a:ln>
          </p:spPr>
          <p:txBody>
            <a:bodyPr wrap="none" anchor="ctr"/>
            <a:lstStyle/>
            <a:p>
              <a:endParaRPr lang="en-US">
                <a:latin typeface="Calibri" pitchFamily="34" charset="0"/>
              </a:endParaRPr>
            </a:p>
          </p:txBody>
        </p:sp>
        <p:sp>
          <p:nvSpPr>
            <p:cNvPr id="9" name="Line 5"/>
            <p:cNvSpPr>
              <a:spLocks noChangeShapeType="1"/>
            </p:cNvSpPr>
            <p:nvPr/>
          </p:nvSpPr>
          <p:spPr bwMode="auto">
            <a:xfrm flipV="1">
              <a:off x="624" y="1104"/>
              <a:ext cx="0" cy="2208"/>
            </a:xfrm>
            <a:prstGeom prst="line">
              <a:avLst/>
            </a:prstGeom>
            <a:noFill/>
            <a:ln w="38100">
              <a:solidFill>
                <a:schemeClr val="tx1"/>
              </a:solidFill>
              <a:round/>
              <a:headEnd/>
              <a:tailEnd type="triangle" w="med" len="med"/>
            </a:ln>
          </p:spPr>
          <p:txBody>
            <a:bodyPr wrap="none" anchor="ctr"/>
            <a:lstStyle/>
            <a:p>
              <a:endParaRPr lang="en-US"/>
            </a:p>
          </p:txBody>
        </p:sp>
        <p:sp>
          <p:nvSpPr>
            <p:cNvPr id="10" name="Line 6"/>
            <p:cNvSpPr>
              <a:spLocks noChangeShapeType="1"/>
            </p:cNvSpPr>
            <p:nvPr/>
          </p:nvSpPr>
          <p:spPr bwMode="auto">
            <a:xfrm>
              <a:off x="624" y="3312"/>
              <a:ext cx="4656" cy="0"/>
            </a:xfrm>
            <a:prstGeom prst="line">
              <a:avLst/>
            </a:prstGeom>
            <a:noFill/>
            <a:ln w="38100">
              <a:solidFill>
                <a:schemeClr val="tx1"/>
              </a:solidFill>
              <a:round/>
              <a:headEnd/>
              <a:tailEnd type="triangle" w="med" len="med"/>
            </a:ln>
          </p:spPr>
          <p:txBody>
            <a:bodyPr wrap="none" anchor="ctr"/>
            <a:lstStyle/>
            <a:p>
              <a:endParaRPr lang="en-US"/>
            </a:p>
          </p:txBody>
        </p:sp>
        <p:sp>
          <p:nvSpPr>
            <p:cNvPr id="11" name="Line 7"/>
            <p:cNvSpPr>
              <a:spLocks noChangeShapeType="1"/>
            </p:cNvSpPr>
            <p:nvPr/>
          </p:nvSpPr>
          <p:spPr bwMode="auto">
            <a:xfrm>
              <a:off x="1440" y="2688"/>
              <a:ext cx="0" cy="624"/>
            </a:xfrm>
            <a:prstGeom prst="line">
              <a:avLst/>
            </a:prstGeom>
            <a:noFill/>
            <a:ln w="9525">
              <a:solidFill>
                <a:schemeClr val="tx1"/>
              </a:solidFill>
              <a:round/>
              <a:headEnd/>
              <a:tailEnd/>
            </a:ln>
          </p:spPr>
          <p:txBody>
            <a:bodyPr wrap="none" anchor="ctr"/>
            <a:lstStyle/>
            <a:p>
              <a:endParaRPr lang="en-US"/>
            </a:p>
          </p:txBody>
        </p:sp>
        <p:sp>
          <p:nvSpPr>
            <p:cNvPr id="12" name="Line 8"/>
            <p:cNvSpPr>
              <a:spLocks noChangeShapeType="1"/>
            </p:cNvSpPr>
            <p:nvPr/>
          </p:nvSpPr>
          <p:spPr bwMode="auto">
            <a:xfrm>
              <a:off x="2400" y="2352"/>
              <a:ext cx="0" cy="960"/>
            </a:xfrm>
            <a:prstGeom prst="line">
              <a:avLst/>
            </a:prstGeom>
            <a:noFill/>
            <a:ln w="9525">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3456" y="1488"/>
              <a:ext cx="0" cy="1824"/>
            </a:xfrm>
            <a:prstGeom prst="line">
              <a:avLst/>
            </a:prstGeom>
            <a:noFill/>
            <a:ln w="9525">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4464" y="1104"/>
              <a:ext cx="0" cy="2208"/>
            </a:xfrm>
            <a:prstGeom prst="line">
              <a:avLst/>
            </a:prstGeom>
            <a:noFill/>
            <a:ln w="9525">
              <a:solidFill>
                <a:schemeClr val="tx1"/>
              </a:solidFill>
              <a:round/>
              <a:headEnd/>
              <a:tailEnd/>
            </a:ln>
          </p:spPr>
          <p:txBody>
            <a:bodyPr wrap="none" anchor="ctr"/>
            <a:lstStyle/>
            <a:p>
              <a:endParaRPr lang="en-US"/>
            </a:p>
          </p:txBody>
        </p:sp>
        <p:sp>
          <p:nvSpPr>
            <p:cNvPr id="15" name="Text Box 11"/>
            <p:cNvSpPr txBox="1">
              <a:spLocks noChangeArrowheads="1"/>
            </p:cNvSpPr>
            <p:nvPr/>
          </p:nvSpPr>
          <p:spPr bwMode="auto">
            <a:xfrm>
              <a:off x="624" y="2592"/>
              <a:ext cx="825" cy="698"/>
            </a:xfrm>
            <a:prstGeom prst="rect">
              <a:avLst/>
            </a:prstGeom>
            <a:solidFill>
              <a:srgbClr val="EBF1DE">
                <a:alpha val="50196"/>
              </a:srgbClr>
            </a:solidFill>
            <a:ln w="9525" algn="ctr">
              <a:noFill/>
              <a:miter lim="800000"/>
              <a:headEnd/>
              <a:tailEnd/>
            </a:ln>
          </p:spPr>
          <p:txBody>
            <a:bodyPr wrap="square">
              <a:spAutoFit/>
            </a:bodyPr>
            <a:lstStyle/>
            <a:p>
              <a:pPr>
                <a:spcBef>
                  <a:spcPct val="50000"/>
                </a:spcBef>
              </a:pPr>
              <a:r>
                <a:rPr lang="en-US" b="1" u="sng" dirty="0">
                  <a:latin typeface="Calibri" pitchFamily="34" charset="0"/>
                </a:rPr>
                <a:t>Awareness</a:t>
              </a:r>
            </a:p>
            <a:p>
              <a:pPr>
                <a:spcBef>
                  <a:spcPct val="50000"/>
                </a:spcBef>
                <a:buFontTx/>
                <a:buChar char="•"/>
              </a:pPr>
              <a:r>
                <a:rPr lang="en-US" sz="1600" dirty="0">
                  <a:latin typeface="Calibri" pitchFamily="34" charset="0"/>
                </a:rPr>
                <a:t>Career Fairs</a:t>
              </a:r>
            </a:p>
            <a:p>
              <a:pPr>
                <a:spcBef>
                  <a:spcPct val="50000"/>
                </a:spcBef>
                <a:buFontTx/>
                <a:buChar char="•"/>
              </a:pPr>
              <a:r>
                <a:rPr lang="en-US" sz="1600" dirty="0" smtClean="0">
                  <a:latin typeface="Calibri" pitchFamily="34" charset="0"/>
                </a:rPr>
                <a:t>Interviews</a:t>
              </a:r>
              <a:endParaRPr lang="en-US" sz="1600" dirty="0">
                <a:latin typeface="Calibri" pitchFamily="34" charset="0"/>
              </a:endParaRPr>
            </a:p>
          </p:txBody>
        </p:sp>
        <p:sp>
          <p:nvSpPr>
            <p:cNvPr id="16" name="Text Box 12"/>
            <p:cNvSpPr txBox="1">
              <a:spLocks noChangeArrowheads="1"/>
            </p:cNvSpPr>
            <p:nvPr/>
          </p:nvSpPr>
          <p:spPr bwMode="auto">
            <a:xfrm>
              <a:off x="1440" y="1839"/>
              <a:ext cx="960" cy="1473"/>
            </a:xfrm>
            <a:prstGeom prst="rect">
              <a:avLst/>
            </a:prstGeom>
            <a:solidFill>
              <a:srgbClr val="EBF1DE">
                <a:alpha val="47843"/>
              </a:srgbClr>
            </a:solidFill>
            <a:ln w="9525" algn="ctr">
              <a:noFill/>
              <a:miter lim="800000"/>
              <a:headEnd/>
              <a:tailEnd/>
            </a:ln>
          </p:spPr>
          <p:txBody>
            <a:bodyPr>
              <a:spAutoFit/>
            </a:bodyPr>
            <a:lstStyle/>
            <a:p>
              <a:pPr>
                <a:spcBef>
                  <a:spcPct val="50000"/>
                </a:spcBef>
              </a:pPr>
              <a:r>
                <a:rPr lang="en-US" b="1" u="sng" dirty="0">
                  <a:latin typeface="Calibri" pitchFamily="34" charset="0"/>
                </a:rPr>
                <a:t>Involvement</a:t>
              </a:r>
            </a:p>
            <a:p>
              <a:pPr>
                <a:spcBef>
                  <a:spcPct val="50000"/>
                </a:spcBef>
                <a:buFontTx/>
                <a:buChar char="•"/>
              </a:pPr>
              <a:r>
                <a:rPr lang="en-US" sz="1600" dirty="0">
                  <a:latin typeface="Calibri" pitchFamily="34" charset="0"/>
                </a:rPr>
                <a:t>Industry Affiliates</a:t>
              </a:r>
            </a:p>
            <a:p>
              <a:pPr>
                <a:spcBef>
                  <a:spcPct val="50000"/>
                </a:spcBef>
                <a:buFontTx/>
                <a:buChar char="•"/>
              </a:pPr>
              <a:r>
                <a:rPr lang="en-US" sz="1600" dirty="0">
                  <a:latin typeface="Calibri" pitchFamily="34" charset="0"/>
                </a:rPr>
                <a:t>Research Grants</a:t>
              </a:r>
            </a:p>
            <a:p>
              <a:pPr>
                <a:spcBef>
                  <a:spcPct val="50000"/>
                </a:spcBef>
                <a:buFontTx/>
                <a:buChar char="•"/>
              </a:pPr>
              <a:r>
                <a:rPr lang="en-US" sz="1600" dirty="0" smtClean="0">
                  <a:latin typeface="Calibri" pitchFamily="34" charset="0"/>
                </a:rPr>
                <a:t>Internships</a:t>
              </a:r>
              <a:endParaRPr lang="en-US" sz="1600" dirty="0">
                <a:latin typeface="Calibri" pitchFamily="34" charset="0"/>
              </a:endParaRPr>
            </a:p>
            <a:p>
              <a:pPr>
                <a:spcBef>
                  <a:spcPct val="50000"/>
                </a:spcBef>
                <a:buFontTx/>
                <a:buChar char="•"/>
              </a:pPr>
              <a:r>
                <a:rPr lang="en-US" sz="1600" dirty="0">
                  <a:latin typeface="Calibri" pitchFamily="34" charset="0"/>
                </a:rPr>
                <a:t>Consortia</a:t>
              </a:r>
            </a:p>
          </p:txBody>
        </p:sp>
        <p:sp>
          <p:nvSpPr>
            <p:cNvPr id="17" name="Text Box 13"/>
            <p:cNvSpPr txBox="1">
              <a:spLocks noChangeArrowheads="1"/>
            </p:cNvSpPr>
            <p:nvPr/>
          </p:nvSpPr>
          <p:spPr bwMode="auto">
            <a:xfrm>
              <a:off x="2409" y="1344"/>
              <a:ext cx="1056" cy="1939"/>
            </a:xfrm>
            <a:prstGeom prst="rect">
              <a:avLst/>
            </a:prstGeom>
            <a:solidFill>
              <a:srgbClr val="EBF1DE">
                <a:alpha val="50980"/>
              </a:srgbClr>
            </a:solidFill>
            <a:ln w="9525" algn="ctr">
              <a:noFill/>
              <a:miter lim="800000"/>
              <a:headEnd/>
              <a:tailEnd/>
            </a:ln>
            <a:effectLst/>
          </p:spPr>
          <p:txBody>
            <a:bodyPr wrap="square">
              <a:spAutoFit/>
            </a:bodyPr>
            <a:lstStyle/>
            <a:p>
              <a:pPr fontAlgn="auto">
                <a:spcBef>
                  <a:spcPct val="50000"/>
                </a:spcBef>
                <a:spcAft>
                  <a:spcPts val="0"/>
                </a:spcAft>
                <a:defRPr/>
              </a:pPr>
              <a:r>
                <a:rPr lang="en-US" b="1" u="sng" dirty="0">
                  <a:latin typeface="+mn-lt"/>
                  <a:cs typeface="+mn-cs"/>
                </a:rPr>
                <a:t>Support</a:t>
              </a:r>
            </a:p>
            <a:p>
              <a:pPr marL="52388" indent="-52388" fontAlgn="auto">
                <a:spcBef>
                  <a:spcPct val="50000"/>
                </a:spcBef>
                <a:spcAft>
                  <a:spcPts val="0"/>
                </a:spcAft>
                <a:buFontTx/>
                <a:buChar char="•"/>
                <a:defRPr/>
              </a:pPr>
              <a:r>
                <a:rPr lang="en-US" sz="1600" dirty="0" smtClean="0">
                  <a:latin typeface="+mn-lt"/>
                  <a:cs typeface="+mn-cs"/>
                </a:rPr>
                <a:t>Research</a:t>
              </a:r>
              <a:endParaRPr lang="en-US" sz="1600" dirty="0">
                <a:latin typeface="+mn-lt"/>
                <a:cs typeface="+mn-cs"/>
              </a:endParaRPr>
            </a:p>
            <a:p>
              <a:pPr marL="52388" indent="-52388" fontAlgn="auto">
                <a:spcBef>
                  <a:spcPct val="50000"/>
                </a:spcBef>
                <a:spcAft>
                  <a:spcPts val="0"/>
                </a:spcAft>
                <a:buFontTx/>
                <a:buChar char="•"/>
                <a:defRPr/>
              </a:pPr>
              <a:r>
                <a:rPr lang="en-US" sz="1600" dirty="0">
                  <a:latin typeface="+mn-lt"/>
                  <a:cs typeface="+mn-cs"/>
                </a:rPr>
                <a:t>Workshops</a:t>
              </a:r>
            </a:p>
            <a:p>
              <a:pPr marL="52388" indent="-52388" fontAlgn="auto">
                <a:spcBef>
                  <a:spcPct val="50000"/>
                </a:spcBef>
                <a:spcAft>
                  <a:spcPts val="0"/>
                </a:spcAft>
                <a:buFontTx/>
                <a:buChar char="•"/>
                <a:defRPr/>
              </a:pPr>
              <a:r>
                <a:rPr lang="en-US" sz="1600" dirty="0">
                  <a:latin typeface="+mn-lt"/>
                  <a:cs typeface="+mn-cs"/>
                </a:rPr>
                <a:t>Support contracts</a:t>
              </a:r>
            </a:p>
            <a:p>
              <a:pPr marL="52388" indent="-52388" fontAlgn="auto">
                <a:spcBef>
                  <a:spcPct val="50000"/>
                </a:spcBef>
                <a:spcAft>
                  <a:spcPts val="0"/>
                </a:spcAft>
                <a:buFontTx/>
                <a:buChar char="•"/>
                <a:defRPr/>
              </a:pPr>
              <a:r>
                <a:rPr lang="en-US" sz="1600" dirty="0">
                  <a:latin typeface="+mn-lt"/>
                  <a:cs typeface="+mn-cs"/>
                </a:rPr>
                <a:t>Student </a:t>
              </a:r>
              <a:r>
                <a:rPr lang="en-US" sz="1600" dirty="0" smtClean="0">
                  <a:latin typeface="+mn-lt"/>
                  <a:cs typeface="+mn-cs"/>
                </a:rPr>
                <a:t>Organizations</a:t>
              </a:r>
              <a:endParaRPr lang="en-US" sz="1600" dirty="0">
                <a:latin typeface="+mn-lt"/>
                <a:cs typeface="+mn-cs"/>
              </a:endParaRPr>
            </a:p>
            <a:p>
              <a:pPr marL="52388" indent="-52388" fontAlgn="auto">
                <a:spcBef>
                  <a:spcPct val="50000"/>
                </a:spcBef>
                <a:spcAft>
                  <a:spcPts val="0"/>
                </a:spcAft>
                <a:buFontTx/>
                <a:buChar char="•"/>
                <a:defRPr/>
              </a:pPr>
              <a:r>
                <a:rPr lang="en-US" sz="1600" dirty="0" smtClean="0">
                  <a:latin typeface="+mn-lt"/>
                  <a:cs typeface="+mn-cs"/>
                </a:rPr>
                <a:t>Philanthropic</a:t>
              </a:r>
              <a:endParaRPr lang="en-US" sz="1600" dirty="0">
                <a:latin typeface="+mn-lt"/>
                <a:cs typeface="+mn-cs"/>
              </a:endParaRPr>
            </a:p>
            <a:p>
              <a:pPr marL="52388" indent="-52388" fontAlgn="auto">
                <a:spcBef>
                  <a:spcPct val="50000"/>
                </a:spcBef>
                <a:spcAft>
                  <a:spcPts val="0"/>
                </a:spcAft>
                <a:buFontTx/>
                <a:buChar char="•"/>
                <a:defRPr/>
              </a:pPr>
              <a:r>
                <a:rPr lang="en-US" sz="1600" dirty="0">
                  <a:latin typeface="+mn-lt"/>
                  <a:cs typeface="+mn-cs"/>
                </a:rPr>
                <a:t>Guest </a:t>
              </a:r>
              <a:r>
                <a:rPr lang="en-US" sz="1600" dirty="0" smtClean="0">
                  <a:latin typeface="+mn-lt"/>
                  <a:cs typeface="+mn-cs"/>
                </a:rPr>
                <a:t>lectures</a:t>
              </a:r>
              <a:endParaRPr lang="en-US" sz="1600" dirty="0">
                <a:latin typeface="+mn-lt"/>
                <a:cs typeface="+mn-cs"/>
              </a:endParaRPr>
            </a:p>
          </p:txBody>
        </p:sp>
        <p:sp>
          <p:nvSpPr>
            <p:cNvPr id="18" name="Text Box 14"/>
            <p:cNvSpPr txBox="1">
              <a:spLocks noChangeArrowheads="1"/>
            </p:cNvSpPr>
            <p:nvPr/>
          </p:nvSpPr>
          <p:spPr bwMode="auto">
            <a:xfrm>
              <a:off x="3465" y="1152"/>
              <a:ext cx="999" cy="2016"/>
            </a:xfrm>
            <a:prstGeom prst="rect">
              <a:avLst/>
            </a:prstGeom>
            <a:solidFill>
              <a:srgbClr val="EBF1DE">
                <a:alpha val="49020"/>
              </a:srgbClr>
            </a:solidFill>
            <a:ln w="9525" algn="ctr">
              <a:noFill/>
              <a:miter lim="800000"/>
              <a:headEnd/>
              <a:tailEnd/>
            </a:ln>
            <a:effectLst/>
          </p:spPr>
          <p:txBody>
            <a:bodyPr wrap="square">
              <a:spAutoFit/>
            </a:bodyPr>
            <a:lstStyle/>
            <a:p>
              <a:pPr fontAlgn="auto">
                <a:spcBef>
                  <a:spcPct val="50000"/>
                </a:spcBef>
                <a:spcAft>
                  <a:spcPts val="0"/>
                </a:spcAft>
                <a:defRPr/>
              </a:pPr>
              <a:r>
                <a:rPr lang="en-US" b="1" u="sng" dirty="0">
                  <a:latin typeface="+mn-lt"/>
                  <a:cs typeface="+mn-cs"/>
                </a:rPr>
                <a:t>Sponsorship</a:t>
              </a:r>
            </a:p>
            <a:p>
              <a:pPr marL="52388" indent="-52388" fontAlgn="auto">
                <a:spcBef>
                  <a:spcPct val="50000"/>
                </a:spcBef>
                <a:spcAft>
                  <a:spcPts val="0"/>
                </a:spcAft>
                <a:buFontTx/>
                <a:buChar char="•"/>
                <a:defRPr/>
              </a:pPr>
              <a:r>
                <a:rPr lang="en-US" sz="1600" dirty="0">
                  <a:latin typeface="+mn-lt"/>
                  <a:cs typeface="+mn-cs"/>
                </a:rPr>
                <a:t>University Initiative Sponsorship</a:t>
              </a:r>
            </a:p>
            <a:p>
              <a:pPr marL="52388" indent="-52388" fontAlgn="auto">
                <a:spcBef>
                  <a:spcPct val="50000"/>
                </a:spcBef>
                <a:spcAft>
                  <a:spcPts val="0"/>
                </a:spcAft>
                <a:buFontTx/>
                <a:buChar char="•"/>
                <a:defRPr/>
              </a:pPr>
              <a:r>
                <a:rPr lang="en-US" sz="1600" dirty="0" smtClean="0">
                  <a:latin typeface="+mn-lt"/>
                  <a:cs typeface="+mn-cs"/>
                </a:rPr>
                <a:t>Grad Student</a:t>
              </a:r>
              <a:endParaRPr lang="en-US" sz="1600" dirty="0">
                <a:latin typeface="+mn-lt"/>
                <a:cs typeface="+mn-cs"/>
              </a:endParaRPr>
            </a:p>
            <a:p>
              <a:pPr marL="52388" indent="-52388" fontAlgn="auto">
                <a:spcBef>
                  <a:spcPct val="50000"/>
                </a:spcBef>
                <a:spcAft>
                  <a:spcPts val="0"/>
                </a:spcAft>
                <a:buFontTx/>
                <a:buChar char="•"/>
                <a:defRPr/>
              </a:pPr>
              <a:r>
                <a:rPr lang="en-US" sz="1600" dirty="0">
                  <a:latin typeface="+mn-lt"/>
                  <a:cs typeface="+mn-cs"/>
                </a:rPr>
                <a:t>Collaborative </a:t>
              </a:r>
              <a:r>
                <a:rPr lang="en-US" sz="1600" dirty="0" smtClean="0">
                  <a:latin typeface="+mn-lt"/>
                  <a:cs typeface="+mn-cs"/>
                </a:rPr>
                <a:t>Research</a:t>
              </a:r>
              <a:endParaRPr lang="en-US" sz="1600" dirty="0">
                <a:latin typeface="+mn-lt"/>
                <a:cs typeface="+mn-cs"/>
              </a:endParaRPr>
            </a:p>
            <a:p>
              <a:pPr marL="52388" indent="-52388" fontAlgn="auto">
                <a:spcBef>
                  <a:spcPct val="50000"/>
                </a:spcBef>
                <a:spcAft>
                  <a:spcPts val="0"/>
                </a:spcAft>
                <a:buFontTx/>
                <a:buChar char="•"/>
                <a:defRPr/>
              </a:pPr>
              <a:r>
                <a:rPr lang="en-US" sz="1600" dirty="0" smtClean="0">
                  <a:latin typeface="+mn-lt"/>
                  <a:cs typeface="+mn-cs"/>
                </a:rPr>
                <a:t>Outreach</a:t>
              </a:r>
              <a:endParaRPr lang="en-US" sz="1600" dirty="0">
                <a:latin typeface="+mn-lt"/>
                <a:cs typeface="+mn-cs"/>
              </a:endParaRPr>
            </a:p>
            <a:p>
              <a:pPr marL="52388" indent="-52388" fontAlgn="auto">
                <a:spcBef>
                  <a:spcPct val="50000"/>
                </a:spcBef>
                <a:spcAft>
                  <a:spcPts val="0"/>
                </a:spcAft>
                <a:buFontTx/>
                <a:buChar char="•"/>
                <a:defRPr/>
              </a:pPr>
              <a:r>
                <a:rPr lang="en-US" sz="1600" dirty="0" smtClean="0">
                  <a:latin typeface="+mn-lt"/>
                  <a:cs typeface="+mn-cs"/>
                </a:rPr>
                <a:t>Education proposals</a:t>
              </a:r>
              <a:endParaRPr lang="en-US" sz="1600" dirty="0">
                <a:latin typeface="+mn-lt"/>
                <a:cs typeface="+mn-cs"/>
              </a:endParaRPr>
            </a:p>
          </p:txBody>
        </p:sp>
        <p:sp>
          <p:nvSpPr>
            <p:cNvPr id="19" name="Text Box 15"/>
            <p:cNvSpPr txBox="1">
              <a:spLocks noChangeArrowheads="1"/>
            </p:cNvSpPr>
            <p:nvPr/>
          </p:nvSpPr>
          <p:spPr bwMode="auto">
            <a:xfrm>
              <a:off x="4473" y="923"/>
              <a:ext cx="1200" cy="1861"/>
            </a:xfrm>
            <a:prstGeom prst="rect">
              <a:avLst/>
            </a:prstGeom>
            <a:solidFill>
              <a:srgbClr val="EBF1DE">
                <a:alpha val="50196"/>
              </a:srgbClr>
            </a:solidFill>
            <a:ln w="9525" algn="ctr">
              <a:noFill/>
              <a:miter lim="800000"/>
              <a:headEnd/>
              <a:tailEnd/>
            </a:ln>
            <a:effectLst/>
          </p:spPr>
          <p:txBody>
            <a:bodyPr wrap="square">
              <a:spAutoFit/>
            </a:bodyPr>
            <a:lstStyle/>
            <a:p>
              <a:pPr fontAlgn="auto">
                <a:spcBef>
                  <a:spcPct val="50000"/>
                </a:spcBef>
                <a:spcAft>
                  <a:spcPts val="0"/>
                </a:spcAft>
                <a:defRPr/>
              </a:pPr>
              <a:r>
                <a:rPr lang="en-US" b="1" u="sng" dirty="0">
                  <a:latin typeface="+mn-lt"/>
                  <a:cs typeface="+mn-cs"/>
                </a:rPr>
                <a:t>Strategic Partner</a:t>
              </a:r>
            </a:p>
            <a:p>
              <a:pPr marL="52388" indent="-52388" fontAlgn="auto">
                <a:spcBef>
                  <a:spcPct val="50000"/>
                </a:spcBef>
                <a:spcAft>
                  <a:spcPts val="0"/>
                </a:spcAft>
                <a:buFontTx/>
                <a:buChar char="•"/>
                <a:defRPr/>
              </a:pPr>
              <a:r>
                <a:rPr lang="en-US" sz="1600" dirty="0">
                  <a:latin typeface="+mn-lt"/>
                  <a:cs typeface="+mn-cs"/>
                </a:rPr>
                <a:t>Executive sponsorship</a:t>
              </a:r>
            </a:p>
            <a:p>
              <a:pPr marL="52388" indent="-52388" fontAlgn="auto">
                <a:spcBef>
                  <a:spcPct val="50000"/>
                </a:spcBef>
                <a:spcAft>
                  <a:spcPts val="0"/>
                </a:spcAft>
                <a:buFontTx/>
                <a:buChar char="•"/>
                <a:defRPr/>
              </a:pPr>
              <a:r>
                <a:rPr lang="en-US" sz="1600" dirty="0">
                  <a:latin typeface="+mn-lt"/>
                  <a:cs typeface="+mn-cs"/>
                </a:rPr>
                <a:t>Joint partnerships</a:t>
              </a:r>
            </a:p>
            <a:p>
              <a:pPr marL="52388" indent="-52388" fontAlgn="auto">
                <a:spcBef>
                  <a:spcPct val="50000"/>
                </a:spcBef>
                <a:spcAft>
                  <a:spcPts val="0"/>
                </a:spcAft>
                <a:buFontTx/>
                <a:buChar char="•"/>
                <a:defRPr/>
              </a:pPr>
              <a:r>
                <a:rPr lang="en-US" sz="1600" dirty="0">
                  <a:latin typeface="+mn-lt"/>
                  <a:cs typeface="+mn-cs"/>
                </a:rPr>
                <a:t>State Education lobbying</a:t>
              </a:r>
            </a:p>
            <a:p>
              <a:pPr marL="52388" indent="-52388" fontAlgn="auto">
                <a:spcBef>
                  <a:spcPct val="50000"/>
                </a:spcBef>
                <a:spcAft>
                  <a:spcPts val="0"/>
                </a:spcAft>
                <a:buFontTx/>
                <a:buChar char="•"/>
                <a:defRPr/>
              </a:pPr>
              <a:r>
                <a:rPr lang="en-US" sz="1600" dirty="0">
                  <a:latin typeface="+mn-lt"/>
                  <a:cs typeface="+mn-cs"/>
                </a:rPr>
                <a:t>Major gifts</a:t>
              </a:r>
            </a:p>
            <a:p>
              <a:pPr marL="52388" indent="-52388" fontAlgn="auto">
                <a:spcBef>
                  <a:spcPct val="50000"/>
                </a:spcBef>
                <a:spcAft>
                  <a:spcPts val="0"/>
                </a:spcAft>
                <a:buFontTx/>
                <a:buChar char="•"/>
                <a:defRPr/>
              </a:pPr>
              <a:r>
                <a:rPr lang="en-US" sz="1600" dirty="0">
                  <a:latin typeface="+mn-lt"/>
                  <a:cs typeface="+mn-cs"/>
                </a:rPr>
                <a:t>Business development</a:t>
              </a:r>
            </a:p>
          </p:txBody>
        </p:sp>
        <p:sp>
          <p:nvSpPr>
            <p:cNvPr id="20" name="Text Box 18"/>
            <p:cNvSpPr txBox="1">
              <a:spLocks noChangeArrowheads="1"/>
            </p:cNvSpPr>
            <p:nvPr/>
          </p:nvSpPr>
          <p:spPr bwMode="auto">
            <a:xfrm>
              <a:off x="720" y="3312"/>
              <a:ext cx="672" cy="173"/>
            </a:xfrm>
            <a:prstGeom prst="rect">
              <a:avLst/>
            </a:prstGeom>
            <a:noFill/>
            <a:ln w="9525" algn="ctr">
              <a:noFill/>
              <a:miter lim="800000"/>
              <a:headEnd/>
              <a:tailEnd/>
            </a:ln>
          </p:spPr>
          <p:txBody>
            <a:bodyPr>
              <a:spAutoFit/>
            </a:bodyPr>
            <a:lstStyle/>
            <a:p>
              <a:pPr>
                <a:spcBef>
                  <a:spcPct val="50000"/>
                </a:spcBef>
              </a:pPr>
              <a:r>
                <a:rPr lang="en-US" sz="1200" b="1">
                  <a:latin typeface="Calibri" pitchFamily="34" charset="0"/>
                </a:rPr>
                <a:t>Phase One</a:t>
              </a:r>
            </a:p>
          </p:txBody>
        </p:sp>
        <p:sp>
          <p:nvSpPr>
            <p:cNvPr id="21" name="Text Box 19"/>
            <p:cNvSpPr txBox="1">
              <a:spLocks noChangeArrowheads="1"/>
            </p:cNvSpPr>
            <p:nvPr/>
          </p:nvSpPr>
          <p:spPr bwMode="auto">
            <a:xfrm>
              <a:off x="1584" y="3312"/>
              <a:ext cx="672" cy="173"/>
            </a:xfrm>
            <a:prstGeom prst="rect">
              <a:avLst/>
            </a:prstGeom>
            <a:noFill/>
            <a:ln w="9525" algn="ctr">
              <a:noFill/>
              <a:miter lim="800000"/>
              <a:headEnd/>
              <a:tailEnd/>
            </a:ln>
          </p:spPr>
          <p:txBody>
            <a:bodyPr>
              <a:spAutoFit/>
            </a:bodyPr>
            <a:lstStyle/>
            <a:p>
              <a:pPr>
                <a:spcBef>
                  <a:spcPct val="50000"/>
                </a:spcBef>
              </a:pPr>
              <a:r>
                <a:rPr lang="en-US" sz="1200" b="1">
                  <a:latin typeface="Calibri" pitchFamily="34" charset="0"/>
                </a:rPr>
                <a:t>Phase Two</a:t>
              </a:r>
            </a:p>
          </p:txBody>
        </p:sp>
        <p:sp>
          <p:nvSpPr>
            <p:cNvPr id="22" name="Text Box 20"/>
            <p:cNvSpPr txBox="1">
              <a:spLocks noChangeArrowheads="1"/>
            </p:cNvSpPr>
            <p:nvPr/>
          </p:nvSpPr>
          <p:spPr bwMode="auto">
            <a:xfrm>
              <a:off x="2544" y="3312"/>
              <a:ext cx="768" cy="173"/>
            </a:xfrm>
            <a:prstGeom prst="rect">
              <a:avLst/>
            </a:prstGeom>
            <a:noFill/>
            <a:ln w="9525" algn="ctr">
              <a:noFill/>
              <a:miter lim="800000"/>
              <a:headEnd/>
              <a:tailEnd/>
            </a:ln>
          </p:spPr>
          <p:txBody>
            <a:bodyPr>
              <a:spAutoFit/>
            </a:bodyPr>
            <a:lstStyle/>
            <a:p>
              <a:pPr>
                <a:spcBef>
                  <a:spcPct val="50000"/>
                </a:spcBef>
              </a:pPr>
              <a:r>
                <a:rPr lang="en-US" sz="1200" b="1" dirty="0">
                  <a:latin typeface="Calibri" pitchFamily="34" charset="0"/>
                </a:rPr>
                <a:t>Phase Three</a:t>
              </a:r>
            </a:p>
          </p:txBody>
        </p:sp>
        <p:sp>
          <p:nvSpPr>
            <p:cNvPr id="23" name="Text Box 21"/>
            <p:cNvSpPr txBox="1">
              <a:spLocks noChangeArrowheads="1"/>
            </p:cNvSpPr>
            <p:nvPr/>
          </p:nvSpPr>
          <p:spPr bwMode="auto">
            <a:xfrm>
              <a:off x="3600" y="3312"/>
              <a:ext cx="672" cy="173"/>
            </a:xfrm>
            <a:prstGeom prst="rect">
              <a:avLst/>
            </a:prstGeom>
            <a:noFill/>
            <a:ln w="9525" algn="ctr">
              <a:noFill/>
              <a:miter lim="800000"/>
              <a:headEnd/>
              <a:tailEnd/>
            </a:ln>
          </p:spPr>
          <p:txBody>
            <a:bodyPr>
              <a:spAutoFit/>
            </a:bodyPr>
            <a:lstStyle/>
            <a:p>
              <a:pPr>
                <a:spcBef>
                  <a:spcPct val="50000"/>
                </a:spcBef>
              </a:pPr>
              <a:r>
                <a:rPr lang="en-US" sz="1200" b="1">
                  <a:latin typeface="Calibri" pitchFamily="34" charset="0"/>
                </a:rPr>
                <a:t>Phase Four</a:t>
              </a:r>
            </a:p>
          </p:txBody>
        </p:sp>
        <p:sp>
          <p:nvSpPr>
            <p:cNvPr id="24" name="Text Box 22"/>
            <p:cNvSpPr txBox="1">
              <a:spLocks noChangeArrowheads="1"/>
            </p:cNvSpPr>
            <p:nvPr/>
          </p:nvSpPr>
          <p:spPr bwMode="auto">
            <a:xfrm>
              <a:off x="4560" y="3312"/>
              <a:ext cx="672" cy="173"/>
            </a:xfrm>
            <a:prstGeom prst="rect">
              <a:avLst/>
            </a:prstGeom>
            <a:noFill/>
            <a:ln w="9525" algn="ctr">
              <a:noFill/>
              <a:miter lim="800000"/>
              <a:headEnd/>
              <a:tailEnd/>
            </a:ln>
          </p:spPr>
          <p:txBody>
            <a:bodyPr>
              <a:spAutoFit/>
            </a:bodyPr>
            <a:lstStyle/>
            <a:p>
              <a:pPr>
                <a:spcBef>
                  <a:spcPct val="50000"/>
                </a:spcBef>
              </a:pPr>
              <a:r>
                <a:rPr lang="en-US" sz="1200" b="1">
                  <a:latin typeface="Calibri" pitchFamily="34" charset="0"/>
                </a:rPr>
                <a:t>Phase Five</a:t>
              </a:r>
            </a:p>
          </p:txBody>
        </p:sp>
        <p:sp>
          <p:nvSpPr>
            <p:cNvPr id="25" name="Text Box 23"/>
            <p:cNvSpPr txBox="1">
              <a:spLocks noChangeArrowheads="1"/>
            </p:cNvSpPr>
            <p:nvPr/>
          </p:nvSpPr>
          <p:spPr bwMode="auto">
            <a:xfrm>
              <a:off x="624" y="3456"/>
              <a:ext cx="1948" cy="231"/>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Traditional Engagement</a:t>
              </a:r>
            </a:p>
          </p:txBody>
        </p:sp>
        <p:sp>
          <p:nvSpPr>
            <p:cNvPr id="26" name="Text Box 24"/>
            <p:cNvSpPr txBox="1">
              <a:spLocks noChangeArrowheads="1"/>
            </p:cNvSpPr>
            <p:nvPr/>
          </p:nvSpPr>
          <p:spPr bwMode="auto">
            <a:xfrm>
              <a:off x="3552" y="3456"/>
              <a:ext cx="1632" cy="231"/>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Holistic Engagement</a:t>
              </a:r>
            </a:p>
          </p:txBody>
        </p:sp>
        <p:sp>
          <p:nvSpPr>
            <p:cNvPr id="27" name="Text Box 25"/>
            <p:cNvSpPr txBox="1">
              <a:spLocks noChangeArrowheads="1"/>
            </p:cNvSpPr>
            <p:nvPr/>
          </p:nvSpPr>
          <p:spPr bwMode="auto">
            <a:xfrm rot="-5400000">
              <a:off x="-388" y="2068"/>
              <a:ext cx="1584" cy="231"/>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Level of Engagement</a:t>
              </a:r>
            </a:p>
          </p:txBody>
        </p:sp>
      </p:grpSp>
      <p:sp>
        <p:nvSpPr>
          <p:cNvPr id="28" name="Text Box 29"/>
          <p:cNvSpPr txBox="1">
            <a:spLocks noChangeArrowheads="1"/>
          </p:cNvSpPr>
          <p:nvPr/>
        </p:nvSpPr>
        <p:spPr bwMode="auto">
          <a:xfrm>
            <a:off x="914400" y="1600200"/>
            <a:ext cx="4038600" cy="646113"/>
          </a:xfrm>
          <a:prstGeom prst="rect">
            <a:avLst/>
          </a:prstGeom>
          <a:noFill/>
          <a:ln w="9525" algn="ctr">
            <a:noFill/>
            <a:miter lim="800000"/>
            <a:headEnd/>
            <a:tailEnd/>
          </a:ln>
        </p:spPr>
        <p:txBody>
          <a:bodyPr>
            <a:spAutoFit/>
          </a:bodyPr>
          <a:lstStyle/>
          <a:p>
            <a:r>
              <a:rPr lang="en-US" sz="1200" dirty="0">
                <a:latin typeface="Calibri" pitchFamily="34" charset="0"/>
              </a:rPr>
              <a:t>Adapted from “The Collaboration Imperative: Universities and Industry as Partners in the 21st Century Knowledge Economy.”  Wayne Johnson, VP Hewlett-Packard  April 25, 2006</a:t>
            </a:r>
          </a:p>
        </p:txBody>
      </p:sp>
    </p:spTree>
    <p:extLst>
      <p:ext uri="{BB962C8B-B14F-4D97-AF65-F5344CB8AC3E}">
        <p14:creationId xmlns:p14="http://schemas.microsoft.com/office/powerpoint/2010/main" val="105231621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MSU has a large variety of industry partners</a:t>
            </a:r>
            <a:endParaRPr lang="en-US" dirty="0"/>
          </a:p>
        </p:txBody>
      </p:sp>
      <p:sp>
        <p:nvSpPr>
          <p:cNvPr id="4" name="Date Placeholder 3"/>
          <p:cNvSpPr>
            <a:spLocks noGrp="1"/>
          </p:cNvSpPr>
          <p:nvPr>
            <p:ph type="dt" sz="half" idx="10"/>
          </p:nvPr>
        </p:nvSpPr>
        <p:spPr/>
        <p:txBody>
          <a:body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13</a:t>
            </a:fld>
            <a:endParaRPr lang="en-US">
              <a:solidFill>
                <a:prstClr val="black">
                  <a:tint val="75000"/>
                </a:prstClr>
              </a:solidFill>
            </a:endParaRPr>
          </a:p>
        </p:txBody>
      </p:sp>
      <p:pic>
        <p:nvPicPr>
          <p:cNvPr id="1026" name="Chart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72168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41536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14</a:t>
            </a:fld>
            <a:endParaRPr lang="en-US">
              <a:solidFill>
                <a:prstClr val="black">
                  <a:tint val="75000"/>
                </a:prstClr>
              </a:solidFill>
            </a:endParaRPr>
          </a:p>
        </p:txBody>
      </p:sp>
      <p:sp>
        <p:nvSpPr>
          <p:cNvPr id="4" name="Rectangle 6"/>
          <p:cNvSpPr>
            <a:spLocks noChangeArrowheads="1"/>
          </p:cNvSpPr>
          <p:nvPr/>
        </p:nvSpPr>
        <p:spPr bwMode="auto">
          <a:xfrm>
            <a:off x="304800" y="1600200"/>
            <a:ext cx="8686800" cy="4953000"/>
          </a:xfrm>
          <a:prstGeom prst="rect">
            <a:avLst/>
          </a:prstGeom>
          <a:noFill/>
          <a:ln w="9525">
            <a:noFill/>
            <a:miter lim="800000"/>
            <a:headEnd/>
            <a:tailEnd/>
          </a:ln>
        </p:spPr>
        <p:txBody>
          <a:bodyPr/>
          <a:lstStyle/>
          <a:p>
            <a:pPr marL="342900" indent="-342900">
              <a:spcBef>
                <a:spcPct val="20000"/>
              </a:spcBef>
            </a:pPr>
            <a:r>
              <a:rPr lang="en-US" sz="2800" i="1" dirty="0">
                <a:solidFill>
                  <a:srgbClr val="000000"/>
                </a:solidFill>
                <a:latin typeface="Calibri" pitchFamily="34" charset="0"/>
              </a:rPr>
              <a:t>How </a:t>
            </a:r>
            <a:r>
              <a:rPr lang="en-US" sz="2800" i="1" dirty="0" smtClean="0">
                <a:solidFill>
                  <a:srgbClr val="000000"/>
                </a:solidFill>
                <a:latin typeface="Calibri" pitchFamily="34" charset="0"/>
              </a:rPr>
              <a:t>can </a:t>
            </a:r>
            <a:r>
              <a:rPr lang="en-US" sz="2800" b="1" i="1" dirty="0" smtClean="0">
                <a:solidFill>
                  <a:srgbClr val="000000"/>
                </a:solidFill>
                <a:latin typeface="Calibri" pitchFamily="34" charset="0"/>
              </a:rPr>
              <a:t>you</a:t>
            </a:r>
            <a:r>
              <a:rPr lang="en-US" sz="2800" i="1" dirty="0" smtClean="0">
                <a:solidFill>
                  <a:srgbClr val="000000"/>
                </a:solidFill>
                <a:latin typeface="Calibri" pitchFamily="34" charset="0"/>
              </a:rPr>
              <a:t> work with Business-CONNECT?</a:t>
            </a:r>
          </a:p>
          <a:p>
            <a:pPr marL="342900" indent="-342900">
              <a:spcBef>
                <a:spcPct val="20000"/>
              </a:spcBef>
            </a:pPr>
            <a:endParaRPr lang="en-US" sz="1200" i="1" dirty="0">
              <a:solidFill>
                <a:srgbClr val="000000"/>
              </a:solidFill>
              <a:latin typeface="Calibri" pitchFamily="34" charset="0"/>
            </a:endParaRPr>
          </a:p>
          <a:p>
            <a:pPr marL="171450" indent="-171450">
              <a:spcAft>
                <a:spcPts val="1200"/>
              </a:spcAft>
              <a:buFont typeface="Arial" pitchFamily="34" charset="0"/>
              <a:buChar char="•"/>
            </a:pPr>
            <a:r>
              <a:rPr lang="en-US" sz="2000" b="1" dirty="0" smtClean="0"/>
              <a:t>Start early.</a:t>
            </a:r>
            <a:r>
              <a:rPr lang="en-US" sz="2000" dirty="0" smtClean="0"/>
              <a:t>  As soon as you are aware of a possibility of partnering with industry, come to Business-CONNECT.  Companies may need to move fast; the sooner you get us involved, the better we can match that pace.</a:t>
            </a:r>
          </a:p>
          <a:p>
            <a:pPr marL="171450" indent="-171450">
              <a:spcAft>
                <a:spcPts val="1200"/>
              </a:spcAft>
              <a:buFont typeface="Arial" pitchFamily="34" charset="0"/>
              <a:buChar char="•"/>
            </a:pPr>
            <a:r>
              <a:rPr lang="en-US" sz="2000" b="1" dirty="0" smtClean="0"/>
              <a:t>Build relationships</a:t>
            </a:r>
            <a:r>
              <a:rPr lang="en-US" sz="2000" dirty="0" smtClean="0"/>
              <a:t>.  MSU wants to build solid bridges to commercial partners.  Engage with colleagues in industry when you meet them; treat a sponsored research project as a real partnership; follow through on obligations.</a:t>
            </a:r>
          </a:p>
          <a:p>
            <a:pPr marL="171450" indent="-171450">
              <a:spcAft>
                <a:spcPts val="1200"/>
              </a:spcAft>
              <a:buFont typeface="Arial" pitchFamily="34" charset="0"/>
              <a:buChar char="•"/>
            </a:pPr>
            <a:r>
              <a:rPr lang="en-US" sz="2000" b="1" dirty="0" smtClean="0"/>
              <a:t>Protect MSU assets</a:t>
            </a:r>
            <a:r>
              <a:rPr lang="en-US" sz="2000" dirty="0" smtClean="0"/>
              <a:t>.  Be aware of how your work can generate new intellectual property.  Work with Business-CONNECT and MSU-Technologies by discussing any IP potential of your work.  </a:t>
            </a:r>
          </a:p>
          <a:p>
            <a:pPr marL="171450" indent="-171450">
              <a:spcAft>
                <a:spcPts val="1200"/>
              </a:spcAft>
              <a:buFont typeface="Arial" pitchFamily="34" charset="0"/>
              <a:buChar char="•"/>
            </a:pPr>
            <a:r>
              <a:rPr lang="en-US" sz="2000" dirty="0" smtClean="0"/>
              <a:t>Again,</a:t>
            </a:r>
            <a:r>
              <a:rPr lang="en-US" sz="2000" i="1" dirty="0" smtClean="0"/>
              <a:t> </a:t>
            </a:r>
            <a:r>
              <a:rPr lang="en-US" sz="2000" b="1" i="1" dirty="0" smtClean="0"/>
              <a:t>start early</a:t>
            </a:r>
            <a:r>
              <a:rPr lang="en-US" sz="2000" dirty="0" smtClean="0"/>
              <a:t>.</a:t>
            </a:r>
            <a:endParaRPr lang="en-US" sz="2000" b="1" dirty="0">
              <a:solidFill>
                <a:srgbClr val="000000"/>
              </a:solidFill>
              <a:latin typeface="Calibri" pitchFamily="34" charset="0"/>
            </a:endParaRPr>
          </a:p>
          <a:p>
            <a:pPr marL="800100" lvl="1" indent="-342900">
              <a:spcBef>
                <a:spcPct val="20000"/>
              </a:spcBef>
            </a:pPr>
            <a:endParaRPr lang="en-US" dirty="0">
              <a:solidFill>
                <a:srgbClr val="000000"/>
              </a:solidFill>
              <a:latin typeface="Calibri" pitchFamily="34" charset="0"/>
            </a:endParaRPr>
          </a:p>
          <a:p>
            <a:pPr marL="342900" indent="-342900">
              <a:spcBef>
                <a:spcPct val="20000"/>
              </a:spcBef>
            </a:pPr>
            <a:endParaRPr lang="en-US" sz="2400" dirty="0">
              <a:solidFill>
                <a:srgbClr val="000000"/>
              </a:solidFill>
              <a:latin typeface="Calibri" pitchFamily="34" charset="0"/>
            </a:endParaRPr>
          </a:p>
          <a:p>
            <a:pPr marL="800100" lvl="1" indent="-342900">
              <a:spcBef>
                <a:spcPct val="20000"/>
              </a:spcBef>
            </a:pPr>
            <a:endParaRPr lang="en-US" dirty="0">
              <a:solidFill>
                <a:srgbClr val="000000"/>
              </a:solidFill>
              <a:latin typeface="Calibri" pitchFamily="34" charset="0"/>
            </a:endParaRPr>
          </a:p>
          <a:p>
            <a:pPr marL="342900" indent="-342900">
              <a:spcBef>
                <a:spcPct val="20000"/>
              </a:spcBef>
            </a:pP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361688112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8968"/>
            <a:ext cx="8686800" cy="1143000"/>
          </a:xfrm>
        </p:spPr>
        <p:txBody>
          <a:bodyPr>
            <a:normAutofit fontScale="90000"/>
          </a:bodyPr>
          <a:lstStyle/>
          <a:p>
            <a:pPr algn="l"/>
            <a:r>
              <a:rPr lang="en-US" b="1" dirty="0" smtClean="0"/>
              <a:t>Working with MSU Business-CONNECT</a:t>
            </a:r>
            <a:endParaRPr lang="en-US" b="1" dirty="0"/>
          </a:p>
        </p:txBody>
      </p:sp>
      <p:sp>
        <p:nvSpPr>
          <p:cNvPr id="3" name="Content Placeholder 2"/>
          <p:cNvSpPr>
            <a:spLocks noGrp="1"/>
          </p:cNvSpPr>
          <p:nvPr>
            <p:ph idx="1"/>
          </p:nvPr>
        </p:nvSpPr>
        <p:spPr>
          <a:xfrm>
            <a:off x="381000" y="1981200"/>
            <a:ext cx="8610600" cy="4648200"/>
          </a:xfrm>
        </p:spPr>
        <p:txBody>
          <a:bodyPr>
            <a:normAutofit/>
          </a:bodyPr>
          <a:lstStyle/>
          <a:p>
            <a:pPr marL="0" indent="0">
              <a:spcAft>
                <a:spcPts val="600"/>
              </a:spcAft>
              <a:buNone/>
            </a:pPr>
            <a:r>
              <a:rPr lang="en-US" sz="2400" dirty="0" smtClean="0"/>
              <a:t>What are the key aspects of a corporate research agreement?</a:t>
            </a:r>
          </a:p>
          <a:p>
            <a:r>
              <a:rPr lang="en-US" sz="2000" dirty="0" smtClean="0"/>
              <a:t>Company and Faculty collaborate to create a clear description of project – the scope of work</a:t>
            </a:r>
          </a:p>
          <a:p>
            <a:r>
              <a:rPr lang="en-US" sz="2000" dirty="0" smtClean="0"/>
              <a:t>Faculty and Business-CONNECT work together to develop an appropriate budget that captures the full cost of the project</a:t>
            </a:r>
          </a:p>
          <a:p>
            <a:r>
              <a:rPr lang="en-US" sz="2000" dirty="0" smtClean="0"/>
              <a:t>We will always retain your right to publish</a:t>
            </a:r>
          </a:p>
          <a:p>
            <a:pPr>
              <a:spcAft>
                <a:spcPts val="1200"/>
              </a:spcAft>
            </a:pPr>
            <a:r>
              <a:rPr lang="en-US" sz="2000" dirty="0" smtClean="0"/>
              <a:t>We will give the company rights to use your results for internal research, and we will negotiate their rights to make commercial use of the results</a:t>
            </a:r>
          </a:p>
          <a:p>
            <a:r>
              <a:rPr lang="en-US" sz="2000" dirty="0" smtClean="0"/>
              <a:t>Our </a:t>
            </a:r>
            <a:r>
              <a:rPr lang="en-US" sz="2000" dirty="0" smtClean="0"/>
              <a:t>goal is ALWAYS to find a win-win balance.  We want long-term partnerships</a:t>
            </a:r>
          </a:p>
          <a:p>
            <a:r>
              <a:rPr lang="en-US" sz="2000" dirty="0" smtClean="0"/>
              <a:t>Engaging with us early is critical.  We can help avoid the missteps that can make this hard.</a:t>
            </a:r>
          </a:p>
          <a:p>
            <a:endParaRPr lang="en-US" sz="2000" dirty="0"/>
          </a:p>
        </p:txBody>
      </p:sp>
      <p:sp>
        <p:nvSpPr>
          <p:cNvPr id="4" name="Date Placeholder 3"/>
          <p:cNvSpPr>
            <a:spLocks noGrp="1"/>
          </p:cNvSpPr>
          <p:nvPr>
            <p:ph type="dt" sz="half" idx="10"/>
          </p:nvPr>
        </p:nvSpPr>
        <p:spPr/>
        <p:txBody>
          <a:bodyPr/>
          <a:lstStyle/>
          <a:p>
            <a:pPr>
              <a:defRPr/>
            </a:pPr>
            <a:fld id="{72C307B3-46AF-47A4-8F34-9CD3E848E3D6}" type="datetime1">
              <a:rPr lang="en-US" smtClean="0"/>
              <a:pPr>
                <a:defRPr/>
              </a:pPr>
              <a:t>5/5/2015</a:t>
            </a:fld>
            <a:endParaRPr lang="en-US"/>
          </a:p>
        </p:txBody>
      </p:sp>
      <p:sp>
        <p:nvSpPr>
          <p:cNvPr id="5" name="Slide Number Placeholder 4"/>
          <p:cNvSpPr>
            <a:spLocks noGrp="1"/>
          </p:cNvSpPr>
          <p:nvPr>
            <p:ph type="sldNum" sz="quarter" idx="12"/>
          </p:nvPr>
        </p:nvSpPr>
        <p:spPr/>
        <p:txBody>
          <a:bodyPr/>
          <a:lstStyle/>
          <a:p>
            <a:pPr>
              <a:defRPr/>
            </a:pPr>
            <a:fld id="{6E3E0866-5FA2-4121-B8FF-91CAA17FDA68}" type="slidenum">
              <a:rPr lang="en-US" smtClean="0"/>
              <a:pPr>
                <a:defRPr/>
              </a:pPr>
              <a:t>15</a:t>
            </a:fld>
            <a:endParaRPr lang="en-US"/>
          </a:p>
        </p:txBody>
      </p:sp>
    </p:spTree>
    <p:extLst>
      <p:ext uri="{BB962C8B-B14F-4D97-AF65-F5344CB8AC3E}">
        <p14:creationId xmlns:p14="http://schemas.microsoft.com/office/powerpoint/2010/main" val="2745947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16</a:t>
            </a:fld>
            <a:endParaRPr lang="en-US">
              <a:solidFill>
                <a:prstClr val="black">
                  <a:tint val="75000"/>
                </a:prstClr>
              </a:solidFill>
            </a:endParaRPr>
          </a:p>
        </p:txBody>
      </p:sp>
      <p:grpSp>
        <p:nvGrpSpPr>
          <p:cNvPr id="4" name="Group 3"/>
          <p:cNvGrpSpPr/>
          <p:nvPr/>
        </p:nvGrpSpPr>
        <p:grpSpPr>
          <a:xfrm>
            <a:off x="319873" y="1590020"/>
            <a:ext cx="8763000" cy="5105400"/>
            <a:chOff x="304800" y="1371600"/>
            <a:chExt cx="8763000" cy="5105400"/>
          </a:xfrm>
        </p:grpSpPr>
        <p:sp>
          <p:nvSpPr>
            <p:cNvPr id="5" name="Text Box 4"/>
            <p:cNvSpPr txBox="1">
              <a:spLocks noChangeArrowheads="1"/>
            </p:cNvSpPr>
            <p:nvPr/>
          </p:nvSpPr>
          <p:spPr bwMode="auto">
            <a:xfrm>
              <a:off x="838200" y="3236913"/>
              <a:ext cx="1828800" cy="366712"/>
            </a:xfrm>
            <a:prstGeom prst="rect">
              <a:avLst/>
            </a:prstGeom>
            <a:noFill/>
            <a:ln w="9525">
              <a:noFill/>
              <a:miter lim="800000"/>
              <a:headEnd/>
              <a:tailEnd/>
            </a:ln>
          </p:spPr>
          <p:txBody>
            <a:bodyPr>
              <a:spAutoFit/>
            </a:bodyPr>
            <a:lstStyle/>
            <a:p>
              <a:endParaRPr lang="en-US">
                <a:solidFill>
                  <a:srgbClr val="000000"/>
                </a:solidFill>
                <a:latin typeface="Calibri" pitchFamily="34" charset="0"/>
              </a:endParaRPr>
            </a:p>
          </p:txBody>
        </p:sp>
        <p:sp>
          <p:nvSpPr>
            <p:cNvPr id="6" name="Text Box 5"/>
            <p:cNvSpPr txBox="1">
              <a:spLocks noChangeArrowheads="1"/>
            </p:cNvSpPr>
            <p:nvPr/>
          </p:nvSpPr>
          <p:spPr bwMode="auto">
            <a:xfrm>
              <a:off x="5851525" y="2322513"/>
              <a:ext cx="184150" cy="366712"/>
            </a:xfrm>
            <a:prstGeom prst="rect">
              <a:avLst/>
            </a:prstGeom>
            <a:noFill/>
            <a:ln w="9525">
              <a:noFill/>
              <a:miter lim="800000"/>
              <a:headEnd/>
              <a:tailEnd/>
            </a:ln>
          </p:spPr>
          <p:txBody>
            <a:bodyPr wrap="none">
              <a:spAutoFit/>
            </a:bodyPr>
            <a:lstStyle/>
            <a:p>
              <a:endParaRPr lang="en-US">
                <a:solidFill>
                  <a:srgbClr val="000000"/>
                </a:solidFill>
                <a:latin typeface="Calibri" pitchFamily="34" charset="0"/>
              </a:endParaRPr>
            </a:p>
          </p:txBody>
        </p:sp>
        <p:sp>
          <p:nvSpPr>
            <p:cNvPr id="7" name="Rectangle 6"/>
            <p:cNvSpPr>
              <a:spLocks noChangeArrowheads="1"/>
            </p:cNvSpPr>
            <p:nvPr/>
          </p:nvSpPr>
          <p:spPr bwMode="auto">
            <a:xfrm>
              <a:off x="304800" y="1371600"/>
              <a:ext cx="8534400" cy="5105400"/>
            </a:xfrm>
            <a:prstGeom prst="rect">
              <a:avLst/>
            </a:prstGeom>
            <a:noFill/>
            <a:ln w="9525">
              <a:noFill/>
              <a:miter lim="800000"/>
              <a:headEnd/>
              <a:tailEnd/>
            </a:ln>
          </p:spPr>
          <p:txBody>
            <a:bodyPr/>
            <a:lstStyle/>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457200" indent="-457200">
                <a:spcBef>
                  <a:spcPct val="20000"/>
                </a:spcBef>
                <a:buFont typeface="Arial" pitchFamily="34" charset="0"/>
                <a:buChar char="•"/>
              </a:pPr>
              <a:r>
                <a:rPr lang="en-US" sz="2400" dirty="0" smtClean="0">
                  <a:solidFill>
                    <a:srgbClr val="000000"/>
                  </a:solidFill>
                  <a:latin typeface="Calibri" pitchFamily="34" charset="0"/>
                </a:rPr>
                <a:t>Generate draft protocol (statement of work) and budget for both agreement and transmittal processes</a:t>
              </a:r>
            </a:p>
            <a:p>
              <a:pPr marL="457200" indent="-457200">
                <a:spcBef>
                  <a:spcPct val="20000"/>
                </a:spcBef>
                <a:buFont typeface="Arial" pitchFamily="34" charset="0"/>
                <a:buChar char="•"/>
              </a:pPr>
              <a:r>
                <a:rPr lang="en-US" sz="2400" dirty="0" smtClean="0">
                  <a:solidFill>
                    <a:srgbClr val="000000"/>
                  </a:solidFill>
                  <a:latin typeface="Calibri" pitchFamily="34" charset="0"/>
                </a:rPr>
                <a:t>Start both processes in parallel – do this </a:t>
              </a:r>
              <a:r>
                <a:rPr lang="en-US" sz="2400" u="sng" dirty="0" smtClean="0">
                  <a:solidFill>
                    <a:srgbClr val="000000"/>
                  </a:solidFill>
                  <a:latin typeface="Calibri" pitchFamily="34" charset="0"/>
                </a:rPr>
                <a:t>before</a:t>
              </a:r>
              <a:r>
                <a:rPr lang="en-US" sz="2400" dirty="0" smtClean="0">
                  <a:solidFill>
                    <a:srgbClr val="000000"/>
                  </a:solidFill>
                  <a:latin typeface="Calibri" pitchFamily="34" charset="0"/>
                </a:rPr>
                <a:t> you agree on budget with company</a:t>
              </a:r>
            </a:p>
          </p:txBody>
        </p:sp>
        <p:graphicFrame>
          <p:nvGraphicFramePr>
            <p:cNvPr id="8" name="Diagram 7"/>
            <p:cNvGraphicFramePr/>
            <p:nvPr/>
          </p:nvGraphicFramePr>
          <p:xfrm>
            <a:off x="304800" y="1981200"/>
            <a:ext cx="67818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7086600" y="1828800"/>
              <a:ext cx="1981200" cy="1828800"/>
              <a:chOff x="6934200" y="2438400"/>
              <a:chExt cx="1981200" cy="1828800"/>
            </a:xfrm>
          </p:grpSpPr>
          <p:sp>
            <p:nvSpPr>
              <p:cNvPr id="12" name="Oval 11"/>
              <p:cNvSpPr/>
              <p:nvPr/>
            </p:nvSpPr>
            <p:spPr>
              <a:xfrm>
                <a:off x="6934200" y="2438400"/>
                <a:ext cx="1981200" cy="1828800"/>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00900" y="2752636"/>
                <a:ext cx="1447800" cy="1200329"/>
              </a:xfrm>
              <a:prstGeom prst="rect">
                <a:avLst/>
              </a:prstGeom>
              <a:noFill/>
            </p:spPr>
            <p:txBody>
              <a:bodyPr wrap="square" rtlCol="0">
                <a:spAutoFit/>
              </a:bodyPr>
              <a:lstStyle/>
              <a:p>
                <a:pPr algn="ctr"/>
                <a:r>
                  <a:rPr lang="en-US" b="1" dirty="0" smtClean="0">
                    <a:solidFill>
                      <a:schemeClr val="bg1"/>
                    </a:solidFill>
                  </a:rPr>
                  <a:t>CGA:</a:t>
                </a:r>
              </a:p>
              <a:p>
                <a:pPr algn="ctr"/>
                <a:r>
                  <a:rPr lang="en-US" dirty="0" smtClean="0"/>
                  <a:t>Account, invoicing, compliance</a:t>
                </a:r>
              </a:p>
            </p:txBody>
          </p:sp>
        </p:grpSp>
        <p:sp>
          <p:nvSpPr>
            <p:cNvPr id="10" name="Up Arrow 9"/>
            <p:cNvSpPr/>
            <p:nvPr/>
          </p:nvSpPr>
          <p:spPr>
            <a:xfrm>
              <a:off x="6096000" y="2895600"/>
              <a:ext cx="304800" cy="762000"/>
            </a:xfrm>
            <a:prstGeom prst="up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81800" y="3581400"/>
              <a:ext cx="381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3"/>
          <p:cNvSpPr>
            <a:spLocks noChangeArrowheads="1"/>
          </p:cNvSpPr>
          <p:nvPr/>
        </p:nvSpPr>
        <p:spPr bwMode="auto">
          <a:xfrm>
            <a:off x="609600" y="1794302"/>
            <a:ext cx="2362200" cy="415498"/>
          </a:xfrm>
          <a:prstGeom prst="rect">
            <a:avLst/>
          </a:prstGeom>
          <a:noFill/>
          <a:ln w="9525">
            <a:noFill/>
            <a:miter lim="800000"/>
            <a:headEnd/>
            <a:tailEnd/>
          </a:ln>
        </p:spPr>
        <p:txBody>
          <a:bodyPr wrap="square">
            <a:spAutoFit/>
          </a:bodyPr>
          <a:lstStyle/>
          <a:p>
            <a:r>
              <a:rPr lang="en-US" sz="2100" dirty="0" smtClean="0">
                <a:latin typeface="Calibri" pitchFamily="34" charset="0"/>
              </a:rPr>
              <a:t>The Process:</a:t>
            </a:r>
            <a:endParaRPr lang="en-US" sz="2100" b="1" dirty="0">
              <a:solidFill>
                <a:schemeClr val="accent3">
                  <a:lumMod val="50000"/>
                </a:schemeClr>
              </a:solidFill>
              <a:latin typeface="Calibri" pitchFamily="34" charset="0"/>
            </a:endParaRPr>
          </a:p>
        </p:txBody>
      </p:sp>
      <p:sp>
        <p:nvSpPr>
          <p:cNvPr id="16" name="Rectangle 15"/>
          <p:cNvSpPr/>
          <p:nvPr/>
        </p:nvSpPr>
        <p:spPr>
          <a:xfrm>
            <a:off x="405281" y="1295400"/>
            <a:ext cx="6617261" cy="523220"/>
          </a:xfrm>
          <a:prstGeom prst="rect">
            <a:avLst/>
          </a:prstGeom>
        </p:spPr>
        <p:txBody>
          <a:bodyPr wrap="none">
            <a:spAutoFit/>
          </a:bodyPr>
          <a:lstStyle/>
          <a:p>
            <a:pPr marL="342900" indent="-342900">
              <a:spcBef>
                <a:spcPct val="20000"/>
              </a:spcBef>
            </a:pPr>
            <a:r>
              <a:rPr lang="en-US" sz="2800" i="1" dirty="0" smtClean="0">
                <a:solidFill>
                  <a:srgbClr val="000000"/>
                </a:solidFill>
                <a:latin typeface="Calibri" pitchFamily="34" charset="0"/>
              </a:rPr>
              <a:t>How can </a:t>
            </a:r>
            <a:r>
              <a:rPr lang="en-US" sz="2800" b="1" i="1" dirty="0" smtClean="0">
                <a:solidFill>
                  <a:srgbClr val="000000"/>
                </a:solidFill>
                <a:latin typeface="Calibri" pitchFamily="34" charset="0"/>
              </a:rPr>
              <a:t>you</a:t>
            </a:r>
            <a:r>
              <a:rPr lang="en-US" sz="2800" i="1" dirty="0" smtClean="0">
                <a:solidFill>
                  <a:srgbClr val="000000"/>
                </a:solidFill>
                <a:latin typeface="Calibri" pitchFamily="34" charset="0"/>
              </a:rPr>
              <a:t> work with Business-CONNECT?</a:t>
            </a:r>
            <a:endParaRPr lang="en-US" sz="2800" i="1" dirty="0">
              <a:solidFill>
                <a:srgbClr val="000000"/>
              </a:solidFill>
              <a:latin typeface="Calibri" pitchFamily="34" charset="0"/>
            </a:endParaRPr>
          </a:p>
        </p:txBody>
      </p:sp>
    </p:spTree>
    <p:extLst>
      <p:ext uri="{BB962C8B-B14F-4D97-AF65-F5344CB8AC3E}">
        <p14:creationId xmlns:p14="http://schemas.microsoft.com/office/powerpoint/2010/main" val="346556809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 typical company-sponsored agreement is…</a:t>
            </a:r>
          </a:p>
          <a:p>
            <a:r>
              <a:rPr lang="en-US" sz="2400" dirty="0" smtClean="0"/>
              <a:t>Fixed-price, non-reimbursable, no audit rights</a:t>
            </a:r>
          </a:p>
          <a:p>
            <a:r>
              <a:rPr lang="en-US" sz="2400" dirty="0" smtClean="0"/>
              <a:t>Promise to deliver best effort</a:t>
            </a:r>
          </a:p>
          <a:p>
            <a:r>
              <a:rPr lang="en-US" sz="2400" dirty="0" smtClean="0"/>
              <a:t>Full cost of the project, including IDC, but quoted as a single cost, or simplified budget.</a:t>
            </a:r>
            <a:endParaRPr lang="en-US" sz="2400" dirty="0"/>
          </a:p>
        </p:txBody>
      </p:sp>
      <p:sp>
        <p:nvSpPr>
          <p:cNvPr id="4" name="Date Placeholder 3"/>
          <p:cNvSpPr>
            <a:spLocks noGrp="1"/>
          </p:cNvSpPr>
          <p:nvPr>
            <p:ph type="dt" sz="half" idx="10"/>
          </p:nvPr>
        </p:nvSpPr>
        <p:spPr/>
        <p:txBody>
          <a:body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17</a:t>
            </a:fld>
            <a:endParaRPr lang="en-US" dirty="0">
              <a:solidFill>
                <a:prstClr val="black">
                  <a:tint val="75000"/>
                </a:prstClr>
              </a:solidFill>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74368"/>
            <a:ext cx="6092212" cy="174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3946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Where do we stumble in this process?</a:t>
            </a:r>
          </a:p>
          <a:p>
            <a:pPr marL="512763" lvl="1"/>
            <a:r>
              <a:rPr lang="en-US" dirty="0" smtClean="0"/>
              <a:t>Promises made by faculty or staff that we can’t live up to</a:t>
            </a:r>
          </a:p>
          <a:p>
            <a:pPr marL="679450" lvl="2"/>
            <a:r>
              <a:rPr lang="en-US" dirty="0" smtClean="0"/>
              <a:t>Gift vs. grants, IDC rates, research vs. fee-for-service, budgets, etc</a:t>
            </a:r>
            <a:r>
              <a:rPr lang="en-US" dirty="0"/>
              <a:t>.</a:t>
            </a:r>
            <a:endParaRPr lang="en-US" dirty="0" smtClean="0"/>
          </a:p>
          <a:p>
            <a:pPr marL="512763" lvl="1"/>
            <a:r>
              <a:rPr lang="en-US" dirty="0" smtClean="0"/>
              <a:t>Companies that overreach – want to have too much control over publication or patents</a:t>
            </a:r>
          </a:p>
          <a:p>
            <a:pPr marL="512763" lvl="1"/>
            <a:endParaRPr lang="en-US" dirty="0" smtClean="0"/>
          </a:p>
          <a:p>
            <a:pPr marL="0" indent="-173037">
              <a:buNone/>
            </a:pPr>
            <a:r>
              <a:rPr lang="en-US" dirty="0" smtClean="0"/>
              <a:t>Both can be fixed by engaging us early.  We’re good at navigating these issues</a:t>
            </a:r>
            <a:endParaRPr lang="en-US" dirty="0"/>
          </a:p>
        </p:txBody>
      </p:sp>
      <p:sp>
        <p:nvSpPr>
          <p:cNvPr id="4" name="Date Placeholder 3"/>
          <p:cNvSpPr>
            <a:spLocks noGrp="1"/>
          </p:cNvSpPr>
          <p:nvPr>
            <p:ph type="dt" sz="half" idx="10"/>
          </p:nvPr>
        </p:nvSpPr>
        <p:spPr/>
        <p:txBody>
          <a:body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343729619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5029200"/>
          </a:xfrm>
        </p:spPr>
        <p:txBody>
          <a:bodyPr/>
          <a:lstStyle/>
          <a:p>
            <a:pPr>
              <a:spcBef>
                <a:spcPts val="0"/>
              </a:spcBef>
              <a:spcAft>
                <a:spcPts val="1200"/>
              </a:spcAft>
            </a:pPr>
            <a:r>
              <a:rPr lang="en-US" dirty="0" smtClean="0"/>
              <a:t>Research vs. Fee-for-Service</a:t>
            </a:r>
          </a:p>
          <a:p>
            <a:pPr marL="57150" indent="0">
              <a:spcBef>
                <a:spcPts val="0"/>
              </a:spcBef>
              <a:spcAft>
                <a:spcPts val="1200"/>
              </a:spcAft>
              <a:buNone/>
            </a:pPr>
            <a:r>
              <a:rPr lang="en-US" sz="1700" b="1" dirty="0"/>
              <a:t>“Research Project” </a:t>
            </a:r>
            <a:r>
              <a:rPr lang="en-US" sz="1700" dirty="0" smtClean="0"/>
              <a:t>means work which </a:t>
            </a:r>
            <a:r>
              <a:rPr lang="en-US" sz="1700" dirty="0"/>
              <a:t>University conducts to uncover new and different trends or facts leading to a discovery. The pathway to discovery and the creativity of new ideas is in the hands of Principal Investigator (</a:t>
            </a:r>
            <a:r>
              <a:rPr lang="en-US" sz="1700" dirty="0" smtClean="0"/>
              <a:t>PI) and other University </a:t>
            </a:r>
            <a:r>
              <a:rPr lang="en-US" sz="1700" dirty="0"/>
              <a:t>employees and usually starts as a Research Proposal which outlines a promising area of research. Research is an investigation aimed at the discovery and interpretation of facts, revision of accepted theories in light of new facts, development of new analytical and experimental protocols, or practical applications of such new theories, analysis, data gathering and experiments. </a:t>
            </a:r>
            <a:r>
              <a:rPr lang="en-US" sz="1700" dirty="0" smtClean="0"/>
              <a:t> University </a:t>
            </a:r>
            <a:r>
              <a:rPr lang="en-US" sz="1700" dirty="0"/>
              <a:t>faculty, staff and </a:t>
            </a:r>
            <a:r>
              <a:rPr lang="en-US" sz="1700" dirty="0" smtClean="0"/>
              <a:t>employees may </a:t>
            </a:r>
            <a:r>
              <a:rPr lang="en-US" sz="1700" dirty="0"/>
              <a:t>produce </a:t>
            </a:r>
            <a:r>
              <a:rPr lang="en-US" sz="1700" dirty="0" smtClean="0"/>
              <a:t>research </a:t>
            </a:r>
            <a:r>
              <a:rPr lang="en-US" sz="1700" dirty="0"/>
              <a:t>results, materials and </a:t>
            </a:r>
            <a:r>
              <a:rPr lang="en-US" sz="1700" dirty="0" smtClean="0"/>
              <a:t>inventions</a:t>
            </a:r>
            <a:r>
              <a:rPr lang="en-US" sz="1700" dirty="0"/>
              <a:t>, which lead to University Intellectual Property</a:t>
            </a:r>
            <a:r>
              <a:rPr lang="en-US" sz="1700" dirty="0" smtClean="0"/>
              <a:t>.</a:t>
            </a:r>
          </a:p>
          <a:p>
            <a:pPr marL="57150" indent="0">
              <a:buNone/>
            </a:pPr>
            <a:r>
              <a:rPr lang="en-US" sz="1700" b="1" dirty="0"/>
              <a:t>“Fee for Service Project” </a:t>
            </a:r>
            <a:r>
              <a:rPr lang="en-US" sz="1700" dirty="0"/>
              <a:t>is work where the Deliverable requested </a:t>
            </a:r>
            <a:r>
              <a:rPr lang="en-US" sz="1700" dirty="0" smtClean="0"/>
              <a:t>is </a:t>
            </a:r>
            <a:r>
              <a:rPr lang="en-US" sz="1700" dirty="0"/>
              <a:t>generated using known practical applications of standard procedures and established theories, methods and standard experiments. The results of such work are of specific interest to </a:t>
            </a:r>
            <a:r>
              <a:rPr lang="en-US" sz="1700" dirty="0" smtClean="0"/>
              <a:t>the sponsor and </a:t>
            </a:r>
            <a:r>
              <a:rPr lang="en-US" sz="1700" dirty="0"/>
              <a:t>may involve off-the-shelf tools and established protocols.  </a:t>
            </a:r>
            <a:r>
              <a:rPr lang="en-US" sz="1700" dirty="0" smtClean="0"/>
              <a:t>Fee-for-service projects </a:t>
            </a:r>
            <a:r>
              <a:rPr lang="en-US" sz="1700" dirty="0"/>
              <a:t>do not include analysis or interpretation of data sets and the deliverables are limited to the results generated using the standard procedures, established theories, methods and experiments utilized in the performance of the </a:t>
            </a:r>
            <a:r>
              <a:rPr lang="en-US" sz="1700" dirty="0" smtClean="0"/>
              <a:t>work</a:t>
            </a:r>
            <a:r>
              <a:rPr lang="en-US" sz="1700" dirty="0"/>
              <a:t>. There is no University Intellectual Property expected in this type of Project. </a:t>
            </a:r>
          </a:p>
        </p:txBody>
      </p:sp>
    </p:spTree>
    <p:extLst>
      <p:ext uri="{BB962C8B-B14F-4D97-AF65-F5344CB8AC3E}">
        <p14:creationId xmlns:p14="http://schemas.microsoft.com/office/powerpoint/2010/main" val="196723998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382000" cy="914400"/>
          </a:xfrm>
        </p:spPr>
        <p:txBody>
          <a:bodyPr>
            <a:noAutofit/>
          </a:bodyPr>
          <a:lstStyle/>
          <a:p>
            <a:pPr algn="l"/>
            <a:r>
              <a:rPr lang="en-US" sz="3200" b="1" dirty="0"/>
              <a:t>MSU’s </a:t>
            </a:r>
            <a:r>
              <a:rPr lang="en-US" sz="3200" b="1" dirty="0" smtClean="0"/>
              <a:t>place for </a:t>
            </a:r>
            <a:r>
              <a:rPr lang="en-US" sz="3200" b="1" dirty="0"/>
              <a:t>connecting  to the private sector</a:t>
            </a:r>
            <a:endParaRPr lang="en-US" sz="1800" b="1"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391" y="2057400"/>
            <a:ext cx="3551282" cy="225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582" y="3927764"/>
            <a:ext cx="4280345" cy="293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194" y="2110385"/>
            <a:ext cx="4455885" cy="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134807"/>
            <a:ext cx="4014029" cy="12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516"/>
          <a:stretch/>
        </p:blipFill>
        <p:spPr bwMode="auto">
          <a:xfrm>
            <a:off x="1587914" y="5635400"/>
            <a:ext cx="1673446" cy="11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516"/>
          <a:stretch/>
        </p:blipFill>
        <p:spPr bwMode="auto">
          <a:xfrm>
            <a:off x="1593469" y="5600551"/>
            <a:ext cx="1673446" cy="11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8087fcc1-f054-41cd-a8ac-571f1cd6a1dc" descr="7DC3866E-CFBC-44B9-A542-55552AE9D07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515" y="4464297"/>
            <a:ext cx="4455885" cy="8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11"/>
          <p:cNvSpPr>
            <a:spLocks noGrp="1"/>
          </p:cNvSpPr>
          <p:nvPr>
            <p:ph type="dt" sz="half" idx="10"/>
          </p:nvPr>
        </p:nvSpPr>
        <p:spPr/>
        <p:txBody>
          <a:bodyPr/>
          <a:lstStyle/>
          <a:p>
            <a:pPr>
              <a:defRPr/>
            </a:pPr>
            <a:fld id="{283F2AD6-AA1B-4701-9648-1C3E8974DE44}" type="datetime1">
              <a:rPr lang="en-US" smtClean="0">
                <a:solidFill>
                  <a:prstClr val="black">
                    <a:tint val="75000"/>
                  </a:prstClr>
                </a:solidFill>
              </a:rPr>
              <a:pPr>
                <a:defRPr/>
              </a:pPr>
              <a:t>5/5/2015</a:t>
            </a:fld>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2860307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marL="0" indent="0">
              <a:spcBef>
                <a:spcPts val="0"/>
              </a:spcBef>
              <a:spcAft>
                <a:spcPts val="1200"/>
              </a:spcAft>
              <a:buNone/>
            </a:pPr>
            <a:r>
              <a:rPr lang="en-US" dirty="0" smtClean="0"/>
              <a:t>Contracts vs. Gifts </a:t>
            </a:r>
            <a:r>
              <a:rPr lang="en-US" sz="2000" dirty="0" smtClean="0"/>
              <a:t>(we like them both – but they’re different)</a:t>
            </a:r>
          </a:p>
          <a:p>
            <a:pPr marL="0" indent="0">
              <a:spcBef>
                <a:spcPts val="0"/>
              </a:spcBef>
              <a:spcAft>
                <a:spcPts val="1200"/>
              </a:spcAft>
              <a:buNone/>
            </a:pPr>
            <a:r>
              <a:rPr lang="en-US" sz="2000" b="1" dirty="0" smtClean="0"/>
              <a:t>Gift #1: </a:t>
            </a:r>
            <a:r>
              <a:rPr lang="en-US" sz="2000" dirty="0" smtClean="0"/>
              <a:t>A </a:t>
            </a:r>
            <a:r>
              <a:rPr lang="en-US" sz="2000" dirty="0"/>
              <a:t>gift is a “non‐reciprocal transfer with </a:t>
            </a:r>
            <a:r>
              <a:rPr lang="en-US" sz="2000" dirty="0" smtClean="0"/>
              <a:t>no implicit </a:t>
            </a:r>
            <a:r>
              <a:rPr lang="en-US" sz="2000" dirty="0"/>
              <a:t>or explicit statement of </a:t>
            </a:r>
            <a:r>
              <a:rPr lang="en-US" sz="2000" dirty="0" smtClean="0"/>
              <a:t>exchange, procurement </a:t>
            </a:r>
            <a:r>
              <a:rPr lang="en-US" sz="2000" dirty="0"/>
              <a:t>of services or provision </a:t>
            </a:r>
            <a:r>
              <a:rPr lang="en-US" sz="2000" dirty="0" smtClean="0"/>
              <a:t>of exclusive </a:t>
            </a:r>
            <a:r>
              <a:rPr lang="en-US" sz="2000" dirty="0"/>
              <a:t>information” (CASE</a:t>
            </a:r>
            <a:r>
              <a:rPr lang="en-US" sz="2000" dirty="0" smtClean="0"/>
              <a:t>).  There </a:t>
            </a:r>
            <a:r>
              <a:rPr lang="en-US" sz="2000" dirty="0"/>
              <a:t>is no Quid Pro Quo and benefits </a:t>
            </a:r>
            <a:r>
              <a:rPr lang="en-US" sz="2000" dirty="0" smtClean="0"/>
              <a:t>would accrue </a:t>
            </a:r>
            <a:r>
              <a:rPr lang="en-US" sz="2000" dirty="0"/>
              <a:t>to the general </a:t>
            </a:r>
            <a:r>
              <a:rPr lang="en-US" sz="2000" dirty="0" smtClean="0"/>
              <a:t>public. The </a:t>
            </a:r>
            <a:r>
              <a:rPr lang="en-US" sz="2000" dirty="0"/>
              <a:t>gift’s purpose or use may be restricted </a:t>
            </a:r>
            <a:r>
              <a:rPr lang="en-US" sz="2000" dirty="0" smtClean="0"/>
              <a:t>or unrestricted.</a:t>
            </a:r>
          </a:p>
          <a:p>
            <a:pPr marL="0" indent="0">
              <a:buNone/>
            </a:pPr>
            <a:r>
              <a:rPr lang="en-US" sz="2000" b="1" dirty="0"/>
              <a:t>Gift </a:t>
            </a:r>
            <a:r>
              <a:rPr lang="en-US" sz="2000" b="1" dirty="0" smtClean="0"/>
              <a:t>#2: </a:t>
            </a:r>
            <a:r>
              <a:rPr lang="en-US" sz="2000" dirty="0" smtClean="0"/>
              <a:t>An </a:t>
            </a:r>
            <a:r>
              <a:rPr lang="en-US" sz="2000" dirty="0"/>
              <a:t>unconditional, voluntary, </a:t>
            </a:r>
            <a:r>
              <a:rPr lang="en-US" sz="2000" dirty="0" smtClean="0"/>
              <a:t>non‐reciprocal transfer </a:t>
            </a:r>
            <a:r>
              <a:rPr lang="en-US" sz="2000" dirty="0"/>
              <a:t>of assets (including </a:t>
            </a:r>
            <a:r>
              <a:rPr lang="en-US" sz="2000" dirty="0" smtClean="0"/>
              <a:t>unconditional promises</a:t>
            </a:r>
            <a:r>
              <a:rPr lang="en-US" sz="2000" dirty="0"/>
              <a:t>) from a private entity to a </a:t>
            </a:r>
            <a:r>
              <a:rPr lang="en-US" sz="2000" dirty="0" smtClean="0"/>
              <a:t>not‐for-profit organization.  The </a:t>
            </a:r>
            <a:r>
              <a:rPr lang="en-US" sz="2000" dirty="0"/>
              <a:t>donor may have certain expectations </a:t>
            </a:r>
            <a:r>
              <a:rPr lang="en-US" sz="2000" dirty="0" smtClean="0"/>
              <a:t>but there </a:t>
            </a:r>
            <a:r>
              <a:rPr lang="en-US" sz="2000" dirty="0"/>
              <a:t>cannot be any actual control </a:t>
            </a:r>
            <a:r>
              <a:rPr lang="en-US" sz="2000" dirty="0" smtClean="0"/>
              <a:t>over expenditure </a:t>
            </a:r>
            <a:r>
              <a:rPr lang="en-US" sz="2000" dirty="0"/>
              <a:t>of funds or any quid pro </a:t>
            </a:r>
            <a:r>
              <a:rPr lang="en-US" sz="2000" dirty="0" smtClean="0"/>
              <a:t>quo.  The </a:t>
            </a:r>
            <a:r>
              <a:rPr lang="en-US" sz="2000" dirty="0"/>
              <a:t>donor may not benefit from the </a:t>
            </a:r>
            <a:r>
              <a:rPr lang="en-US" sz="2000" dirty="0" smtClean="0"/>
              <a:t>execution of </a:t>
            </a:r>
            <a:r>
              <a:rPr lang="en-US" sz="2000" dirty="0"/>
              <a:t>the gift</a:t>
            </a:r>
            <a:r>
              <a:rPr lang="en-US" sz="2000" dirty="0" smtClean="0"/>
              <a:t>.</a:t>
            </a:r>
          </a:p>
          <a:p>
            <a:pPr marL="0" indent="0">
              <a:buNone/>
            </a:pPr>
            <a:endParaRPr lang="en-US" sz="1800" dirty="0"/>
          </a:p>
        </p:txBody>
      </p:sp>
      <p:sp>
        <p:nvSpPr>
          <p:cNvPr id="4" name="Date Placeholder 3"/>
          <p:cNvSpPr>
            <a:spLocks noGrp="1"/>
          </p:cNvSpPr>
          <p:nvPr>
            <p:ph type="dt" sz="half" idx="10"/>
          </p:nvPr>
        </p:nvSpPr>
        <p:spPr/>
        <p:txBody>
          <a:body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125210926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667000"/>
          </a:xfrm>
        </p:spPr>
        <p:txBody>
          <a:bodyPr/>
          <a:lstStyle/>
          <a:p>
            <a:pPr marL="0" indent="0">
              <a:spcBef>
                <a:spcPts val="0"/>
              </a:spcBef>
              <a:spcAft>
                <a:spcPts val="1200"/>
              </a:spcAft>
              <a:buNone/>
            </a:pPr>
            <a:r>
              <a:rPr lang="en-US" dirty="0" smtClean="0"/>
              <a:t>Contracts vs. Gifts </a:t>
            </a:r>
            <a:r>
              <a:rPr lang="en-US" sz="2000" dirty="0" smtClean="0"/>
              <a:t>(we like them both – but they’re different)</a:t>
            </a:r>
          </a:p>
          <a:p>
            <a:pPr marL="1316038" indent="-1316038">
              <a:buNone/>
            </a:pPr>
            <a:r>
              <a:rPr lang="en-US" sz="2000" b="1" dirty="0" smtClean="0"/>
              <a:t>Contract #1: </a:t>
            </a:r>
            <a:r>
              <a:rPr lang="en-US" sz="2000" dirty="0" smtClean="0"/>
              <a:t>A </a:t>
            </a:r>
            <a:r>
              <a:rPr lang="en-US" sz="2000" dirty="0"/>
              <a:t>contract is a legally enforceable </a:t>
            </a:r>
            <a:r>
              <a:rPr lang="en-US" sz="2000" dirty="0" smtClean="0"/>
              <a:t>agreement between </a:t>
            </a:r>
            <a:r>
              <a:rPr lang="en-US" sz="2000" dirty="0"/>
              <a:t>two or more parties with </a:t>
            </a:r>
            <a:r>
              <a:rPr lang="en-US" sz="2000" dirty="0" smtClean="0"/>
              <a:t>mutual obligations.</a:t>
            </a:r>
          </a:p>
          <a:p>
            <a:pPr marL="1316038" indent="-1316038">
              <a:buNone/>
            </a:pPr>
            <a:r>
              <a:rPr lang="en-US" sz="2000" b="1" dirty="0"/>
              <a:t>Contract </a:t>
            </a:r>
            <a:r>
              <a:rPr lang="en-US" sz="2000" b="1" dirty="0" smtClean="0"/>
              <a:t>#2: </a:t>
            </a:r>
            <a:r>
              <a:rPr lang="en-US" sz="2000" dirty="0" smtClean="0"/>
              <a:t>A </a:t>
            </a:r>
            <a:r>
              <a:rPr lang="en-US" sz="2000" dirty="0"/>
              <a:t>contract is an agreement between two </a:t>
            </a:r>
            <a:r>
              <a:rPr lang="en-US" sz="2000" dirty="0" smtClean="0"/>
              <a:t>or more </a:t>
            </a:r>
            <a:r>
              <a:rPr lang="en-US" sz="2000" dirty="0"/>
              <a:t>competent parties in which an offer </a:t>
            </a:r>
            <a:r>
              <a:rPr lang="en-US" sz="2000" dirty="0" smtClean="0"/>
              <a:t>is made and </a:t>
            </a:r>
            <a:r>
              <a:rPr lang="en-US" sz="2000" dirty="0"/>
              <a:t>accepted, and each party benefits</a:t>
            </a:r>
            <a:r>
              <a:rPr lang="en-US" sz="2000" dirty="0" smtClean="0"/>
              <a:t>.</a:t>
            </a:r>
          </a:p>
          <a:p>
            <a:pPr marL="1195388" indent="-1195388">
              <a:buNone/>
            </a:pPr>
            <a:endParaRPr lang="en-US" sz="1800" dirty="0"/>
          </a:p>
        </p:txBody>
      </p:sp>
      <p:sp>
        <p:nvSpPr>
          <p:cNvPr id="4" name="Date Placeholder 3"/>
          <p:cNvSpPr>
            <a:spLocks noGrp="1"/>
          </p:cNvSpPr>
          <p:nvPr>
            <p:ph type="dt" sz="half" idx="10"/>
          </p:nvPr>
        </p:nvSpPr>
        <p:spPr/>
        <p:txBody>
          <a:bodyPr/>
          <a:lstStyle/>
          <a:p>
            <a:pPr>
              <a:defRPr/>
            </a:pPr>
            <a:fld id="{D40A2168-BD4F-457A-A9E0-89CF3F005E96}" type="datetime1">
              <a:rPr lang="en-US" smtClean="0">
                <a:solidFill>
                  <a:prstClr val="black">
                    <a:tint val="75000"/>
                  </a:prstClr>
                </a:solidFill>
              </a:rPr>
              <a:pPr>
                <a:defRPr/>
              </a:pPr>
              <a:t>5/5/2015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21</a:t>
            </a:fld>
            <a:endParaRPr lang="en-US">
              <a:solidFill>
                <a:prstClr val="black">
                  <a:tint val="75000"/>
                </a:prstClr>
              </a:solidFill>
            </a:endParaRPr>
          </a:p>
        </p:txBody>
      </p:sp>
      <p:sp>
        <p:nvSpPr>
          <p:cNvPr id="2" name="TextBox 1"/>
          <p:cNvSpPr txBox="1"/>
          <p:nvPr/>
        </p:nvSpPr>
        <p:spPr>
          <a:xfrm>
            <a:off x="381000" y="3962400"/>
            <a:ext cx="8534400" cy="2831544"/>
          </a:xfrm>
          <a:prstGeom prst="rect">
            <a:avLst/>
          </a:prstGeom>
          <a:noFill/>
        </p:spPr>
        <p:txBody>
          <a:bodyPr wrap="square" rtlCol="0">
            <a:spAutoFit/>
          </a:bodyPr>
          <a:lstStyle/>
          <a:p>
            <a:pPr marL="1195388" indent="-1195388">
              <a:spcAft>
                <a:spcPts val="1200"/>
              </a:spcAft>
              <a:buNone/>
            </a:pPr>
            <a:r>
              <a:rPr lang="en-US" sz="2000" dirty="0"/>
              <a:t>• Research can clearly be supported by a gift</a:t>
            </a:r>
          </a:p>
          <a:p>
            <a:pPr marL="171450" indent="-171450">
              <a:spcAft>
                <a:spcPts val="1200"/>
              </a:spcAft>
              <a:buNone/>
            </a:pPr>
            <a:r>
              <a:rPr lang="en-US" sz="2000" dirty="0"/>
              <a:t>• Gift classification must be bona fide (e.g., not just to avoid indirect cost assessment)</a:t>
            </a:r>
          </a:p>
          <a:p>
            <a:pPr marL="1195388" indent="-1195388">
              <a:spcAft>
                <a:spcPts val="1200"/>
              </a:spcAft>
              <a:buNone/>
            </a:pPr>
            <a:r>
              <a:rPr lang="en-US" sz="2000" dirty="0"/>
              <a:t>• Gift classification does not alter:</a:t>
            </a:r>
          </a:p>
          <a:p>
            <a:pPr marL="1595438" lvl="1" indent="-1195388">
              <a:spcAft>
                <a:spcPts val="1200"/>
              </a:spcAft>
              <a:buNone/>
            </a:pPr>
            <a:r>
              <a:rPr lang="en-US" sz="1600" dirty="0"/>
              <a:t>– legal risks and accountability associated with research</a:t>
            </a:r>
          </a:p>
          <a:p>
            <a:pPr marL="1595438" lvl="1" indent="-1195388">
              <a:spcAft>
                <a:spcPts val="1200"/>
              </a:spcAft>
              <a:buNone/>
            </a:pPr>
            <a:r>
              <a:rPr lang="en-US" sz="1600" dirty="0"/>
              <a:t>– treatment of research for cost accounting purposes.</a:t>
            </a:r>
          </a:p>
          <a:p>
            <a:pPr>
              <a:spcAft>
                <a:spcPts val="1200"/>
              </a:spcAft>
            </a:pPr>
            <a:endParaRPr lang="en-US" sz="1600" dirty="0"/>
          </a:p>
        </p:txBody>
      </p:sp>
    </p:spTree>
    <p:extLst>
      <p:ext uri="{BB962C8B-B14F-4D97-AF65-F5344CB8AC3E}">
        <p14:creationId xmlns:p14="http://schemas.microsoft.com/office/powerpoint/2010/main" val="370938862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22</a:t>
            </a:fld>
            <a:endParaRPr lang="en-US">
              <a:solidFill>
                <a:prstClr val="black">
                  <a:tint val="75000"/>
                </a:prstClr>
              </a:solidFill>
            </a:endParaRPr>
          </a:p>
        </p:txBody>
      </p:sp>
      <p:grpSp>
        <p:nvGrpSpPr>
          <p:cNvPr id="4" name="Group 3"/>
          <p:cNvGrpSpPr/>
          <p:nvPr/>
        </p:nvGrpSpPr>
        <p:grpSpPr>
          <a:xfrm>
            <a:off x="319873" y="1590020"/>
            <a:ext cx="8534400" cy="5105400"/>
            <a:chOff x="304800" y="1371600"/>
            <a:chExt cx="8534400" cy="5105400"/>
          </a:xfrm>
        </p:grpSpPr>
        <p:sp>
          <p:nvSpPr>
            <p:cNvPr id="5" name="Text Box 4"/>
            <p:cNvSpPr txBox="1">
              <a:spLocks noChangeArrowheads="1"/>
            </p:cNvSpPr>
            <p:nvPr/>
          </p:nvSpPr>
          <p:spPr bwMode="auto">
            <a:xfrm>
              <a:off x="838200" y="3236913"/>
              <a:ext cx="1828800" cy="366712"/>
            </a:xfrm>
            <a:prstGeom prst="rect">
              <a:avLst/>
            </a:prstGeom>
            <a:noFill/>
            <a:ln w="9525">
              <a:noFill/>
              <a:miter lim="800000"/>
              <a:headEnd/>
              <a:tailEnd/>
            </a:ln>
          </p:spPr>
          <p:txBody>
            <a:bodyPr>
              <a:spAutoFit/>
            </a:bodyPr>
            <a:lstStyle/>
            <a:p>
              <a:endParaRPr lang="en-US">
                <a:solidFill>
                  <a:srgbClr val="000000"/>
                </a:solidFill>
                <a:latin typeface="Calibri" pitchFamily="34" charset="0"/>
              </a:endParaRPr>
            </a:p>
          </p:txBody>
        </p:sp>
        <p:sp>
          <p:nvSpPr>
            <p:cNvPr id="6" name="Text Box 5"/>
            <p:cNvSpPr txBox="1">
              <a:spLocks noChangeArrowheads="1"/>
            </p:cNvSpPr>
            <p:nvPr/>
          </p:nvSpPr>
          <p:spPr bwMode="auto">
            <a:xfrm>
              <a:off x="5851525" y="2322513"/>
              <a:ext cx="184150" cy="366712"/>
            </a:xfrm>
            <a:prstGeom prst="rect">
              <a:avLst/>
            </a:prstGeom>
            <a:noFill/>
            <a:ln w="9525">
              <a:noFill/>
              <a:miter lim="800000"/>
              <a:headEnd/>
              <a:tailEnd/>
            </a:ln>
          </p:spPr>
          <p:txBody>
            <a:bodyPr wrap="none">
              <a:spAutoFit/>
            </a:bodyPr>
            <a:lstStyle/>
            <a:p>
              <a:endParaRPr lang="en-US">
                <a:solidFill>
                  <a:srgbClr val="000000"/>
                </a:solidFill>
                <a:latin typeface="Calibri" pitchFamily="34" charset="0"/>
              </a:endParaRPr>
            </a:p>
          </p:txBody>
        </p:sp>
        <p:sp>
          <p:nvSpPr>
            <p:cNvPr id="7" name="Rectangle 6"/>
            <p:cNvSpPr>
              <a:spLocks noChangeArrowheads="1"/>
            </p:cNvSpPr>
            <p:nvPr/>
          </p:nvSpPr>
          <p:spPr bwMode="auto">
            <a:xfrm>
              <a:off x="304800" y="1371600"/>
              <a:ext cx="8534400" cy="5105400"/>
            </a:xfrm>
            <a:prstGeom prst="rect">
              <a:avLst/>
            </a:prstGeom>
            <a:noFill/>
            <a:ln w="9525">
              <a:noFill/>
              <a:miter lim="800000"/>
              <a:headEnd/>
              <a:tailEnd/>
            </a:ln>
          </p:spPr>
          <p:txBody>
            <a:bodyPr/>
            <a:lstStyle/>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342900" indent="-342900">
                <a:spcBef>
                  <a:spcPct val="20000"/>
                </a:spcBef>
              </a:pPr>
              <a:endParaRPr lang="en-US" sz="2400" b="1" i="1" dirty="0" smtClean="0">
                <a:solidFill>
                  <a:srgbClr val="000000"/>
                </a:solidFill>
                <a:latin typeface="Calibri" pitchFamily="34" charset="0"/>
              </a:endParaRPr>
            </a:p>
            <a:p>
              <a:pPr marL="457200" indent="-457200">
                <a:spcBef>
                  <a:spcPct val="20000"/>
                </a:spcBef>
                <a:buFont typeface="Arial" pitchFamily="34" charset="0"/>
                <a:buChar char="•"/>
              </a:pPr>
              <a:r>
                <a:rPr lang="en-US" sz="2400" dirty="0" smtClean="0">
                  <a:solidFill>
                    <a:srgbClr val="000000"/>
                  </a:solidFill>
                  <a:latin typeface="Calibri" pitchFamily="34" charset="0"/>
                </a:rPr>
                <a:t>Generate draft protocol (statement of work) and budget for both agreement and transmittal processes</a:t>
              </a:r>
            </a:p>
            <a:p>
              <a:pPr marL="457200" indent="-457200">
                <a:spcBef>
                  <a:spcPct val="20000"/>
                </a:spcBef>
                <a:buFont typeface="Arial" pitchFamily="34" charset="0"/>
                <a:buChar char="•"/>
              </a:pPr>
              <a:r>
                <a:rPr lang="en-US" sz="2400" dirty="0" smtClean="0">
                  <a:solidFill>
                    <a:srgbClr val="000000"/>
                  </a:solidFill>
                  <a:latin typeface="Calibri" pitchFamily="34" charset="0"/>
                </a:rPr>
                <a:t>Start both processes in parallel – do this </a:t>
              </a:r>
              <a:r>
                <a:rPr lang="en-US" sz="2400" u="sng" dirty="0" smtClean="0">
                  <a:solidFill>
                    <a:srgbClr val="000000"/>
                  </a:solidFill>
                  <a:latin typeface="Calibri" pitchFamily="34" charset="0"/>
                </a:rPr>
                <a:t>before</a:t>
              </a:r>
              <a:r>
                <a:rPr lang="en-US" sz="2400" dirty="0" smtClean="0">
                  <a:solidFill>
                    <a:srgbClr val="000000"/>
                  </a:solidFill>
                  <a:latin typeface="Calibri" pitchFamily="34" charset="0"/>
                </a:rPr>
                <a:t> you agree on budget with company</a:t>
              </a:r>
            </a:p>
          </p:txBody>
        </p:sp>
        <p:graphicFrame>
          <p:nvGraphicFramePr>
            <p:cNvPr id="8" name="Diagram 7"/>
            <p:cNvGraphicFramePr/>
            <p:nvPr>
              <p:extLst>
                <p:ext uri="{D42A27DB-BD31-4B8C-83A1-F6EECF244321}">
                  <p14:modId xmlns:p14="http://schemas.microsoft.com/office/powerpoint/2010/main" val="2690636630"/>
                </p:ext>
              </p:extLst>
            </p:nvPr>
          </p:nvGraphicFramePr>
          <p:xfrm>
            <a:off x="1752600" y="1981200"/>
            <a:ext cx="5333999"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7086600" y="1828800"/>
              <a:ext cx="1724091" cy="1591469"/>
              <a:chOff x="6934200" y="2438400"/>
              <a:chExt cx="1724091" cy="1591469"/>
            </a:xfrm>
          </p:grpSpPr>
          <p:sp>
            <p:nvSpPr>
              <p:cNvPr id="12" name="Oval 11"/>
              <p:cNvSpPr/>
              <p:nvPr/>
            </p:nvSpPr>
            <p:spPr>
              <a:xfrm>
                <a:off x="6934200" y="2438400"/>
                <a:ext cx="1724091" cy="1591469"/>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72345" y="2670949"/>
                <a:ext cx="1447800" cy="1200329"/>
              </a:xfrm>
              <a:prstGeom prst="rect">
                <a:avLst/>
              </a:prstGeom>
              <a:noFill/>
            </p:spPr>
            <p:txBody>
              <a:bodyPr wrap="square" rtlCol="0">
                <a:spAutoFit/>
              </a:bodyPr>
              <a:lstStyle/>
              <a:p>
                <a:pPr algn="ctr"/>
                <a:r>
                  <a:rPr lang="en-US" b="1" dirty="0" smtClean="0">
                    <a:solidFill>
                      <a:schemeClr val="bg1"/>
                    </a:solidFill>
                  </a:rPr>
                  <a:t>CGA:</a:t>
                </a:r>
              </a:p>
              <a:p>
                <a:pPr algn="ctr"/>
                <a:r>
                  <a:rPr lang="en-US" dirty="0" smtClean="0"/>
                  <a:t>Account, invoicing, compliance</a:t>
                </a:r>
              </a:p>
            </p:txBody>
          </p:sp>
        </p:grpSp>
        <p:sp>
          <p:nvSpPr>
            <p:cNvPr id="10" name="Up Arrow 9"/>
            <p:cNvSpPr/>
            <p:nvPr/>
          </p:nvSpPr>
          <p:spPr>
            <a:xfrm>
              <a:off x="6149592" y="2962365"/>
              <a:ext cx="304800" cy="553015"/>
            </a:xfrm>
            <a:prstGeom prst="up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3"/>
          <p:cNvSpPr>
            <a:spLocks noChangeArrowheads="1"/>
          </p:cNvSpPr>
          <p:nvPr/>
        </p:nvSpPr>
        <p:spPr bwMode="auto">
          <a:xfrm>
            <a:off x="609600" y="1794302"/>
            <a:ext cx="2362200" cy="415498"/>
          </a:xfrm>
          <a:prstGeom prst="rect">
            <a:avLst/>
          </a:prstGeom>
          <a:noFill/>
          <a:ln w="9525">
            <a:noFill/>
            <a:miter lim="800000"/>
            <a:headEnd/>
            <a:tailEnd/>
          </a:ln>
        </p:spPr>
        <p:txBody>
          <a:bodyPr wrap="square">
            <a:spAutoFit/>
          </a:bodyPr>
          <a:lstStyle/>
          <a:p>
            <a:r>
              <a:rPr lang="en-US" sz="2100" dirty="0" smtClean="0">
                <a:latin typeface="Calibri" pitchFamily="34" charset="0"/>
              </a:rPr>
              <a:t>The Process:</a:t>
            </a:r>
            <a:endParaRPr lang="en-US" sz="2100" b="1" dirty="0">
              <a:solidFill>
                <a:schemeClr val="accent3">
                  <a:lumMod val="50000"/>
                </a:schemeClr>
              </a:solidFill>
              <a:latin typeface="Calibri" pitchFamily="34" charset="0"/>
            </a:endParaRPr>
          </a:p>
        </p:txBody>
      </p:sp>
      <p:sp>
        <p:nvSpPr>
          <p:cNvPr id="16" name="Rectangle 15"/>
          <p:cNvSpPr/>
          <p:nvPr/>
        </p:nvSpPr>
        <p:spPr>
          <a:xfrm>
            <a:off x="405281" y="1295400"/>
            <a:ext cx="6617261" cy="523220"/>
          </a:xfrm>
          <a:prstGeom prst="rect">
            <a:avLst/>
          </a:prstGeom>
        </p:spPr>
        <p:txBody>
          <a:bodyPr wrap="none">
            <a:spAutoFit/>
          </a:bodyPr>
          <a:lstStyle/>
          <a:p>
            <a:pPr marL="342900" indent="-342900">
              <a:spcBef>
                <a:spcPct val="20000"/>
              </a:spcBef>
            </a:pPr>
            <a:r>
              <a:rPr lang="en-US" sz="2800" i="1" dirty="0" smtClean="0">
                <a:solidFill>
                  <a:srgbClr val="000000"/>
                </a:solidFill>
                <a:latin typeface="Calibri" pitchFamily="34" charset="0"/>
              </a:rPr>
              <a:t>How can </a:t>
            </a:r>
            <a:r>
              <a:rPr lang="en-US" sz="2800" b="1" i="1" dirty="0" smtClean="0">
                <a:solidFill>
                  <a:srgbClr val="000000"/>
                </a:solidFill>
                <a:latin typeface="Calibri" pitchFamily="34" charset="0"/>
              </a:rPr>
              <a:t>you</a:t>
            </a:r>
            <a:r>
              <a:rPr lang="en-US" sz="2800" i="1" dirty="0" smtClean="0">
                <a:solidFill>
                  <a:srgbClr val="000000"/>
                </a:solidFill>
                <a:latin typeface="Calibri" pitchFamily="34" charset="0"/>
              </a:rPr>
              <a:t> work with Business-CONNECT?</a:t>
            </a:r>
            <a:endParaRPr lang="en-US" sz="2800" i="1" dirty="0">
              <a:solidFill>
                <a:srgbClr val="000000"/>
              </a:solidFill>
              <a:latin typeface="Calibri" pitchFamily="34" charset="0"/>
            </a:endParaRPr>
          </a:p>
        </p:txBody>
      </p:sp>
      <p:sp>
        <p:nvSpPr>
          <p:cNvPr id="17" name="Oval 16"/>
          <p:cNvSpPr/>
          <p:nvPr/>
        </p:nvSpPr>
        <p:spPr>
          <a:xfrm>
            <a:off x="76200" y="2574749"/>
            <a:ext cx="2046272" cy="1888867"/>
          </a:xfrm>
          <a:prstGeom prst="ellipse">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 y="2924392"/>
            <a:ext cx="2339834" cy="1446550"/>
          </a:xfrm>
          <a:prstGeom prst="rect">
            <a:avLst/>
          </a:prstGeom>
          <a:noFill/>
        </p:spPr>
        <p:txBody>
          <a:bodyPr wrap="square" rtlCol="0">
            <a:spAutoFit/>
          </a:bodyPr>
          <a:lstStyle/>
          <a:p>
            <a:pPr algn="ctr"/>
            <a:r>
              <a:rPr lang="en-US" sz="1400" b="1" dirty="0" smtClean="0"/>
              <a:t>Talk to </a:t>
            </a:r>
          </a:p>
          <a:p>
            <a:pPr algn="ctr"/>
            <a:r>
              <a:rPr lang="en-US" sz="1400" b="1" dirty="0" smtClean="0"/>
              <a:t>Business-CONNECT</a:t>
            </a:r>
          </a:p>
          <a:p>
            <a:pPr algn="ctr"/>
            <a:r>
              <a:rPr lang="en-US" sz="1200" b="1" dirty="0" smtClean="0"/>
              <a:t>re: Gift vs. Grant</a:t>
            </a:r>
          </a:p>
          <a:p>
            <a:pPr algn="ctr"/>
            <a:r>
              <a:rPr lang="en-US" sz="1200" b="1" dirty="0" smtClean="0"/>
              <a:t>Research vs. </a:t>
            </a:r>
          </a:p>
          <a:p>
            <a:pPr algn="ctr"/>
            <a:r>
              <a:rPr lang="en-US" sz="1200" b="1" dirty="0" smtClean="0"/>
              <a:t>Fee-for-Service</a:t>
            </a:r>
          </a:p>
          <a:p>
            <a:pPr algn="ctr"/>
            <a:r>
              <a:rPr lang="en-US" sz="1200" b="1" dirty="0" smtClean="0"/>
              <a:t>Export Control, IRB, </a:t>
            </a:r>
          </a:p>
          <a:p>
            <a:pPr algn="ctr"/>
            <a:r>
              <a:rPr lang="en-US" sz="1200" b="1" dirty="0" smtClean="0"/>
              <a:t>etc.</a:t>
            </a:r>
            <a:endParaRPr lang="en-US" sz="1200" dirty="0" smtClean="0"/>
          </a:p>
        </p:txBody>
      </p:sp>
    </p:spTree>
    <p:extLst>
      <p:ext uri="{BB962C8B-B14F-4D97-AF65-F5344CB8AC3E}">
        <p14:creationId xmlns:p14="http://schemas.microsoft.com/office/powerpoint/2010/main" val="90222897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23</a:t>
            </a:fld>
            <a:endParaRPr lang="en-US">
              <a:solidFill>
                <a:prstClr val="black">
                  <a:tint val="75000"/>
                </a:prstClr>
              </a:solidFill>
            </a:endParaRPr>
          </a:p>
        </p:txBody>
      </p:sp>
      <p:pic>
        <p:nvPicPr>
          <p:cNvPr id="4" name="Picture 2"/>
          <p:cNvPicPr>
            <a:picLocks noChangeAspect="1" noChangeArrowheads="1"/>
          </p:cNvPicPr>
          <p:nvPr/>
        </p:nvPicPr>
        <p:blipFill>
          <a:blip r:embed="rId2" cstate="print"/>
          <a:srcRect/>
          <a:stretch>
            <a:fillRect/>
          </a:stretch>
        </p:blipFill>
        <p:spPr bwMode="auto">
          <a:xfrm>
            <a:off x="3733800" y="1291599"/>
            <a:ext cx="5410200" cy="5564814"/>
          </a:xfrm>
          <a:prstGeom prst="rect">
            <a:avLst/>
          </a:prstGeom>
          <a:noFill/>
          <a:ln w="9525">
            <a:noFill/>
            <a:miter lim="800000"/>
            <a:headEnd/>
            <a:tailEnd/>
          </a:ln>
        </p:spPr>
      </p:pic>
      <p:sp>
        <p:nvSpPr>
          <p:cNvPr id="5" name="TextBox 2"/>
          <p:cNvSpPr txBox="1">
            <a:spLocks noChangeArrowheads="1"/>
          </p:cNvSpPr>
          <p:nvPr/>
        </p:nvSpPr>
        <p:spPr bwMode="auto">
          <a:xfrm>
            <a:off x="203479" y="2362200"/>
            <a:ext cx="3357009" cy="3693319"/>
          </a:xfrm>
          <a:prstGeom prst="rect">
            <a:avLst/>
          </a:prstGeom>
          <a:noFill/>
          <a:ln w="9525">
            <a:noFill/>
            <a:miter lim="800000"/>
            <a:headEnd/>
            <a:tailEnd/>
          </a:ln>
        </p:spPr>
        <p:txBody>
          <a:bodyPr wrap="none">
            <a:spAutoFit/>
          </a:bodyPr>
          <a:lstStyle/>
          <a:p>
            <a:r>
              <a:rPr lang="en-US" sz="3200" b="1" dirty="0">
                <a:latin typeface="Calibri" pitchFamily="34" charset="0"/>
              </a:rPr>
              <a:t>Visit us at our </a:t>
            </a:r>
          </a:p>
          <a:p>
            <a:r>
              <a:rPr lang="en-US" sz="3200" b="1" dirty="0">
                <a:latin typeface="Calibri" pitchFamily="34" charset="0"/>
              </a:rPr>
              <a:t>web portal…</a:t>
            </a:r>
          </a:p>
          <a:p>
            <a:endParaRPr lang="en-US" sz="2000" b="1" dirty="0">
              <a:latin typeface="Calibri" pitchFamily="34" charset="0"/>
            </a:endParaRPr>
          </a:p>
          <a:p>
            <a:r>
              <a:rPr lang="en-US" b="1" dirty="0">
                <a:latin typeface="Calibri" pitchFamily="34" charset="0"/>
              </a:rPr>
              <a:t>http</a:t>
            </a:r>
            <a:r>
              <a:rPr lang="en-US" b="1" dirty="0" smtClean="0">
                <a:latin typeface="Calibri" pitchFamily="34" charset="0"/>
              </a:rPr>
              <a:t>://innovationcenter.msu.edu</a:t>
            </a:r>
            <a:endParaRPr lang="en-US"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dirty="0">
                <a:latin typeface="Calibri" pitchFamily="34" charset="0"/>
              </a:rPr>
              <a:t>325 E. Grand River Ave., Suite 375</a:t>
            </a:r>
            <a:br>
              <a:rPr lang="en-US" dirty="0">
                <a:latin typeface="Calibri" pitchFamily="34" charset="0"/>
              </a:rPr>
            </a:br>
            <a:r>
              <a:rPr lang="en-US" dirty="0">
                <a:latin typeface="Calibri" pitchFamily="34" charset="0"/>
              </a:rPr>
              <a:t>East Lansing, Michigan 48823</a:t>
            </a:r>
            <a:br>
              <a:rPr lang="en-US" dirty="0">
                <a:latin typeface="Calibri" pitchFamily="34" charset="0"/>
              </a:rPr>
            </a:br>
            <a:r>
              <a:rPr lang="en-US" b="1" dirty="0">
                <a:latin typeface="Calibri" pitchFamily="34" charset="0"/>
              </a:rPr>
              <a:t>517-884-2370</a:t>
            </a:r>
            <a:r>
              <a:rPr lang="en-US" dirty="0">
                <a:latin typeface="Calibri" pitchFamily="34" charset="0"/>
              </a:rPr>
              <a:t/>
            </a:r>
            <a:br>
              <a:rPr lang="en-US" dirty="0">
                <a:latin typeface="Calibri" pitchFamily="34" charset="0"/>
              </a:rPr>
            </a:br>
            <a:r>
              <a:rPr lang="en-US" dirty="0">
                <a:latin typeface="Calibri" pitchFamily="34" charset="0"/>
              </a:rPr>
              <a:t>FAX: 517-884-2373</a:t>
            </a:r>
            <a:endParaRPr lang="en-US" b="1" dirty="0">
              <a:latin typeface="Calibri" pitchFamily="34" charset="0"/>
            </a:endParaRPr>
          </a:p>
        </p:txBody>
      </p:sp>
    </p:spTree>
    <p:extLst>
      <p:ext uri="{BB962C8B-B14F-4D97-AF65-F5344CB8AC3E}">
        <p14:creationId xmlns:p14="http://schemas.microsoft.com/office/powerpoint/2010/main" val="308411143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1143000"/>
            <a:ext cx="8610600" cy="1143000"/>
          </a:xfrm>
        </p:spPr>
        <p:txBody>
          <a:bodyPr>
            <a:normAutofit/>
          </a:bodyPr>
          <a:lstStyle/>
          <a:p>
            <a:pPr algn="l"/>
            <a:r>
              <a:rPr lang="en-US" sz="3200" b="1" dirty="0"/>
              <a:t>MSU’s </a:t>
            </a:r>
            <a:r>
              <a:rPr lang="en-US" sz="3200" b="1" dirty="0" smtClean="0"/>
              <a:t>place for </a:t>
            </a:r>
            <a:r>
              <a:rPr lang="en-US" sz="3200" b="1" dirty="0"/>
              <a:t>connecting  to the private </a:t>
            </a:r>
            <a:r>
              <a:rPr lang="en-US" sz="3200" b="1" dirty="0" smtClean="0"/>
              <a:t>sector</a:t>
            </a:r>
            <a:br>
              <a:rPr lang="en-US" sz="3200" b="1" dirty="0" smtClean="0"/>
            </a:br>
            <a:r>
              <a:rPr lang="en-US" sz="2000" b="1" dirty="0"/>
              <a:t> </a:t>
            </a:r>
            <a:r>
              <a:rPr lang="en-US" sz="2000" b="1" dirty="0" smtClean="0"/>
              <a:t>  - come visit any time</a:t>
            </a:r>
            <a:endParaRPr lang="en-US" sz="2000" b="1" dirty="0"/>
          </a:p>
        </p:txBody>
      </p:sp>
      <p:grpSp>
        <p:nvGrpSpPr>
          <p:cNvPr id="6" name="Group 5"/>
          <p:cNvGrpSpPr/>
          <p:nvPr/>
        </p:nvGrpSpPr>
        <p:grpSpPr>
          <a:xfrm>
            <a:off x="1519238" y="2227097"/>
            <a:ext cx="7243762" cy="4391026"/>
            <a:chOff x="719138" y="1390650"/>
            <a:chExt cx="7243762" cy="4391026"/>
          </a:xfrm>
        </p:grpSpPr>
        <p:pic>
          <p:nvPicPr>
            <p:cNvPr id="7"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59" t="17662" r="11603" b="10379"/>
            <a:stretch/>
          </p:blipFill>
          <p:spPr bwMode="auto">
            <a:xfrm>
              <a:off x="719138" y="1390650"/>
              <a:ext cx="7243762" cy="439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247" y="4343399"/>
              <a:ext cx="247223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217988"/>
              <a:ext cx="2232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1652521"/>
              <a:ext cx="2057400" cy="463942"/>
            </a:xfrm>
            <a:prstGeom prst="rect">
              <a:avLst/>
            </a:prstGeom>
            <a:solidFill>
              <a:schemeClr val="bg1"/>
            </a:solidFill>
          </p:spPr>
        </p:pic>
        <p:pic>
          <p:nvPicPr>
            <p:cNvPr id="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6513" y="2358396"/>
              <a:ext cx="7191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1155891" y="6400800"/>
            <a:ext cx="7432291"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Calibri"/>
                <a:cs typeface="Arial" charset="0"/>
              </a:rPr>
              <a:t>325 E Grand River, 3</a:t>
            </a:r>
            <a:r>
              <a:rPr lang="en-US" baseline="30000" dirty="0" smtClean="0">
                <a:solidFill>
                  <a:srgbClr val="000000"/>
                </a:solidFill>
                <a:latin typeface="Calibri"/>
                <a:cs typeface="Arial" charset="0"/>
              </a:rPr>
              <a:t>rd</a:t>
            </a:r>
            <a:r>
              <a:rPr lang="en-US" dirty="0" smtClean="0">
                <a:solidFill>
                  <a:srgbClr val="000000"/>
                </a:solidFill>
                <a:latin typeface="Calibri"/>
                <a:cs typeface="Arial" charset="0"/>
              </a:rPr>
              <a:t> floor.  (Used to be Jacobson’s department store)</a:t>
            </a:r>
            <a:endParaRPr lang="en-US" dirty="0">
              <a:solidFill>
                <a:srgbClr val="000000"/>
              </a:solidFill>
              <a:latin typeface="Calibri"/>
              <a:cs typeface="Arial" charset="0"/>
            </a:endParaRPr>
          </a:p>
        </p:txBody>
      </p:sp>
      <p:pic>
        <p:nvPicPr>
          <p:cNvPr id="14" name="013778eb-e27f-47a7-ab3f-922dca933f79" descr="D43D8AB8-9725-43C2-98D8-2862FBFEF849@eg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6529" y="2646106"/>
            <a:ext cx="1261462" cy="30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9972" y="3624757"/>
            <a:ext cx="1324402" cy="707886"/>
          </a:xfrm>
          <a:prstGeom prst="rect">
            <a:avLst/>
          </a:prstGeom>
          <a:noFill/>
        </p:spPr>
        <p:txBody>
          <a:bodyPr wrap="none" rtlCol="0">
            <a:spAutoFit/>
          </a:bodyPr>
          <a:lstStyle/>
          <a:p>
            <a:r>
              <a:rPr lang="en-US" sz="4000" b="1" dirty="0" smtClean="0">
                <a:solidFill>
                  <a:prstClr val="black"/>
                </a:solidFill>
                <a:latin typeface="Arial" charset="0"/>
                <a:cs typeface="Arial" charset="0"/>
              </a:rPr>
              <a:t>Q&amp;A</a:t>
            </a:r>
            <a:endParaRPr lang="en-US" sz="4000" b="1" dirty="0">
              <a:solidFill>
                <a:prstClr val="black"/>
              </a:solidFill>
              <a:latin typeface="Arial" charset="0"/>
              <a:cs typeface="Arial" charset="0"/>
            </a:endParaRPr>
          </a:p>
        </p:txBody>
      </p:sp>
      <p:sp>
        <p:nvSpPr>
          <p:cNvPr id="12" name="Date Placeholder 11"/>
          <p:cNvSpPr>
            <a:spLocks noGrp="1"/>
          </p:cNvSpPr>
          <p:nvPr>
            <p:ph type="dt" sz="half" idx="10"/>
          </p:nvPr>
        </p:nvSpPr>
        <p:spPr/>
        <p:txBody>
          <a:bodyPr/>
          <a:lstStyle/>
          <a:p>
            <a:pPr>
              <a:defRPr/>
            </a:pPr>
            <a:fld id="{8AEB386C-CF0B-4C68-9DF3-C4384751053E}" type="datetime1">
              <a:rPr lang="en-US" smtClean="0">
                <a:solidFill>
                  <a:prstClr val="black">
                    <a:tint val="75000"/>
                  </a:prstClr>
                </a:solidFill>
              </a:rPr>
              <a:pPr>
                <a:defRPr/>
              </a:pPr>
              <a:t>5/5/2015</a:t>
            </a:fld>
            <a:endParaRPr lang="en-US">
              <a:solidFill>
                <a:prstClr val="black">
                  <a:tint val="75000"/>
                </a:prstClr>
              </a:solidFill>
            </a:endParaRPr>
          </a:p>
        </p:txBody>
      </p:sp>
      <p:sp>
        <p:nvSpPr>
          <p:cNvPr id="15" name="Slide Number Placeholder 1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24</a:t>
            </a:fld>
            <a:endParaRPr lang="en-US">
              <a:solidFill>
                <a:prstClr val="black">
                  <a:tint val="75000"/>
                </a:prstClr>
              </a:solidFill>
            </a:endParaRPr>
          </a:p>
        </p:txBody>
      </p:sp>
      <p:sp>
        <p:nvSpPr>
          <p:cNvPr id="3" name="TextBox 2"/>
          <p:cNvSpPr txBox="1"/>
          <p:nvPr/>
        </p:nvSpPr>
        <p:spPr>
          <a:xfrm>
            <a:off x="2057400" y="2628105"/>
            <a:ext cx="800219" cy="646331"/>
          </a:xfrm>
          <a:prstGeom prst="rect">
            <a:avLst/>
          </a:prstGeom>
          <a:noFill/>
        </p:spPr>
        <p:txBody>
          <a:bodyPr wrap="none" rtlCol="0">
            <a:spAutoFit/>
          </a:bodyPr>
          <a:lstStyle/>
          <a:p>
            <a:pPr algn="ctr"/>
            <a:r>
              <a:rPr lang="en-US" b="1" dirty="0" smtClean="0">
                <a:solidFill>
                  <a:srgbClr val="006600"/>
                </a:solidFill>
                <a:latin typeface="Berlin Sans FB" panose="020E0602020502020306" pitchFamily="34" charset="0"/>
              </a:rPr>
              <a:t>300 </a:t>
            </a:r>
          </a:p>
          <a:p>
            <a:pPr algn="ctr"/>
            <a:r>
              <a:rPr lang="en-US" b="1" dirty="0" smtClean="0">
                <a:solidFill>
                  <a:srgbClr val="006600"/>
                </a:solidFill>
                <a:latin typeface="Berlin Sans FB" panose="020E0602020502020306" pitchFamily="34" charset="0"/>
              </a:rPr>
              <a:t>Room</a:t>
            </a:r>
            <a:endParaRPr lang="en-US" b="1" dirty="0">
              <a:solidFill>
                <a:srgbClr val="006600"/>
              </a:solidFill>
              <a:latin typeface="Berlin Sans FB" panose="020E0602020502020306" pitchFamily="34" charset="0"/>
            </a:endParaRPr>
          </a:p>
        </p:txBody>
      </p:sp>
      <p:sp>
        <p:nvSpPr>
          <p:cNvPr id="4" name="Rectangle 3"/>
          <p:cNvSpPr/>
          <p:nvPr/>
        </p:nvSpPr>
        <p:spPr>
          <a:xfrm>
            <a:off x="4038600" y="2286000"/>
            <a:ext cx="152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6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382000" cy="914400"/>
          </a:xfrm>
        </p:spPr>
        <p:txBody>
          <a:bodyPr>
            <a:noAutofit/>
          </a:bodyPr>
          <a:lstStyle/>
          <a:p>
            <a:pPr algn="l"/>
            <a:r>
              <a:rPr lang="en-US" sz="3200" b="1" dirty="0" smtClean="0"/>
              <a:t>Our focus is Faculty – we’re here to make you more successful</a:t>
            </a:r>
            <a:endParaRPr lang="en-US" sz="1800" b="1"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71" y="2438400"/>
            <a:ext cx="4455885" cy="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71" y="3717053"/>
            <a:ext cx="4014029" cy="12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8087fcc1-f054-41cd-a8ac-571f1cd6a1dc" descr="7DC3866E-CFBC-44B9-A542-55552AE9D0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71" y="5257800"/>
            <a:ext cx="4455885" cy="8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40965" y="2473404"/>
            <a:ext cx="4343400" cy="1107996"/>
          </a:xfrm>
          <a:prstGeom prst="rect">
            <a:avLst/>
          </a:prstGeom>
          <a:noFill/>
        </p:spPr>
        <p:txBody>
          <a:bodyPr wrap="square" rtlCol="0">
            <a:spAutoFit/>
          </a:bodyPr>
          <a:lstStyle/>
          <a:p>
            <a:pPr marL="119063" indent="-119063">
              <a:buFont typeface="Arial" pitchFamily="34" charset="0"/>
              <a:buChar char="•"/>
            </a:pPr>
            <a:r>
              <a:rPr lang="en-US" sz="1600" dirty="0" smtClean="0">
                <a:solidFill>
                  <a:prstClr val="black"/>
                </a:solidFill>
                <a:latin typeface="Arial" charset="0"/>
                <a:cs typeface="Arial" charset="0"/>
              </a:rPr>
              <a:t>Connecting your research to companies that are interested in what you do.</a:t>
            </a:r>
          </a:p>
          <a:p>
            <a:pPr marL="119063" indent="-119063">
              <a:buFont typeface="Arial" pitchFamily="34" charset="0"/>
              <a:buChar char="•"/>
            </a:pPr>
            <a:r>
              <a:rPr lang="en-US" sz="1600" dirty="0" smtClean="0">
                <a:solidFill>
                  <a:prstClr val="black"/>
                </a:solidFill>
                <a:latin typeface="Arial" charset="0"/>
                <a:cs typeface="Arial" charset="0"/>
              </a:rPr>
              <a:t>Company perspectives enrich your program</a:t>
            </a:r>
          </a:p>
          <a:p>
            <a:pPr marL="119063" indent="-119063">
              <a:buFont typeface="Arial" pitchFamily="34" charset="0"/>
              <a:buChar char="•"/>
            </a:pPr>
            <a:r>
              <a:rPr lang="en-US" sz="1600" dirty="0" smtClean="0">
                <a:solidFill>
                  <a:prstClr val="black"/>
                </a:solidFill>
                <a:latin typeface="Arial" charset="0"/>
                <a:cs typeface="Arial" charset="0"/>
              </a:rPr>
              <a:t>$11 Million in grants last year</a:t>
            </a:r>
            <a:endParaRPr lang="en-US" sz="1600" dirty="0">
              <a:solidFill>
                <a:prstClr val="black"/>
              </a:solidFill>
              <a:latin typeface="Arial" charset="0"/>
              <a:cs typeface="Arial" charset="0"/>
            </a:endParaRPr>
          </a:p>
        </p:txBody>
      </p:sp>
      <p:sp>
        <p:nvSpPr>
          <p:cNvPr id="14" name="TextBox 13"/>
          <p:cNvSpPr txBox="1"/>
          <p:nvPr/>
        </p:nvSpPr>
        <p:spPr>
          <a:xfrm>
            <a:off x="4724400" y="3740783"/>
            <a:ext cx="4343400" cy="1077218"/>
          </a:xfrm>
          <a:prstGeom prst="rect">
            <a:avLst/>
          </a:prstGeom>
          <a:noFill/>
        </p:spPr>
        <p:txBody>
          <a:bodyPr wrap="square" rtlCol="0">
            <a:spAutoFit/>
          </a:bodyPr>
          <a:lstStyle/>
          <a:p>
            <a:pPr marL="119063" indent="-119063">
              <a:buFont typeface="Arial" pitchFamily="34" charset="0"/>
              <a:buChar char="•"/>
            </a:pPr>
            <a:r>
              <a:rPr lang="en-US" sz="1600" dirty="0" smtClean="0">
                <a:solidFill>
                  <a:prstClr val="black"/>
                </a:solidFill>
                <a:latin typeface="Arial" charset="0"/>
                <a:cs typeface="Arial" charset="0"/>
              </a:rPr>
              <a:t>Taking your ideas to the marketplace – seeing you ideas put to practice.</a:t>
            </a:r>
          </a:p>
          <a:p>
            <a:pPr marL="119063" indent="-119063">
              <a:buFont typeface="Arial" pitchFamily="34" charset="0"/>
              <a:buChar char="•"/>
            </a:pPr>
            <a:r>
              <a:rPr lang="en-US" sz="1600" dirty="0" smtClean="0">
                <a:solidFill>
                  <a:prstClr val="black"/>
                </a:solidFill>
                <a:latin typeface="Arial" charset="0"/>
                <a:cs typeface="Arial" charset="0"/>
              </a:rPr>
              <a:t>$4.2 million in royalty revenue last year</a:t>
            </a:r>
          </a:p>
          <a:p>
            <a:pPr marL="119063" indent="-119063">
              <a:buFont typeface="Arial" pitchFamily="34" charset="0"/>
              <a:buChar char="•"/>
            </a:pPr>
            <a:r>
              <a:rPr lang="en-US" sz="1600" dirty="0" smtClean="0">
                <a:solidFill>
                  <a:prstClr val="black"/>
                </a:solidFill>
                <a:latin typeface="Arial" charset="0"/>
                <a:cs typeface="Arial" charset="0"/>
              </a:rPr>
              <a:t>&gt;$500,000 distributed to faculty</a:t>
            </a:r>
            <a:endParaRPr lang="en-US" sz="1600" dirty="0">
              <a:solidFill>
                <a:prstClr val="black"/>
              </a:solidFill>
              <a:latin typeface="Arial" charset="0"/>
              <a:cs typeface="Arial" charset="0"/>
            </a:endParaRPr>
          </a:p>
        </p:txBody>
      </p:sp>
      <p:sp>
        <p:nvSpPr>
          <p:cNvPr id="15" name="TextBox 14"/>
          <p:cNvSpPr txBox="1"/>
          <p:nvPr/>
        </p:nvSpPr>
        <p:spPr>
          <a:xfrm>
            <a:off x="4740965" y="5105400"/>
            <a:ext cx="4343400" cy="1077218"/>
          </a:xfrm>
          <a:prstGeom prst="rect">
            <a:avLst/>
          </a:prstGeom>
          <a:noFill/>
        </p:spPr>
        <p:txBody>
          <a:bodyPr wrap="square" rtlCol="0">
            <a:spAutoFit/>
          </a:bodyPr>
          <a:lstStyle/>
          <a:p>
            <a:pPr marL="119063" indent="-119063">
              <a:buFont typeface="Arial" pitchFamily="34" charset="0"/>
              <a:buChar char="•"/>
            </a:pPr>
            <a:r>
              <a:rPr lang="en-US" sz="1600" dirty="0" smtClean="0">
                <a:solidFill>
                  <a:prstClr val="black"/>
                </a:solidFill>
                <a:latin typeface="Arial" charset="0"/>
                <a:cs typeface="Arial" charset="0"/>
              </a:rPr>
              <a:t>Creating companies from your ideas.</a:t>
            </a:r>
          </a:p>
          <a:p>
            <a:pPr marL="119063" indent="-119063">
              <a:buFont typeface="Arial" pitchFamily="34" charset="0"/>
              <a:buChar char="•"/>
            </a:pPr>
            <a:r>
              <a:rPr lang="en-US" sz="1600" dirty="0" smtClean="0">
                <a:solidFill>
                  <a:prstClr val="black"/>
                </a:solidFill>
                <a:latin typeface="Arial" charset="0"/>
                <a:cs typeface="Arial" charset="0"/>
              </a:rPr>
              <a:t>Professional help to create the best chance for success.</a:t>
            </a:r>
          </a:p>
          <a:p>
            <a:pPr marL="119063" indent="-119063">
              <a:buFont typeface="Arial" pitchFamily="34" charset="0"/>
              <a:buChar char="•"/>
            </a:pPr>
            <a:r>
              <a:rPr lang="en-US" sz="1600" dirty="0" smtClean="0">
                <a:solidFill>
                  <a:prstClr val="black"/>
                </a:solidFill>
                <a:latin typeface="Arial" charset="0"/>
                <a:cs typeface="Arial" charset="0"/>
              </a:rPr>
              <a:t>Engaging students in alternative careers.</a:t>
            </a:r>
          </a:p>
        </p:txBody>
      </p:sp>
      <p:sp>
        <p:nvSpPr>
          <p:cNvPr id="9" name="Date Placeholder 8"/>
          <p:cNvSpPr>
            <a:spLocks noGrp="1"/>
          </p:cNvSpPr>
          <p:nvPr>
            <p:ph type="dt" sz="half" idx="10"/>
          </p:nvPr>
        </p:nvSpPr>
        <p:spPr/>
        <p:txBody>
          <a:bodyPr/>
          <a:lstStyle/>
          <a:p>
            <a:pPr>
              <a:defRPr/>
            </a:pPr>
            <a:fld id="{3B93701C-9A9D-4DCD-997E-FEC82222E1B9}" type="datetime1">
              <a:rPr lang="en-US" smtClean="0">
                <a:solidFill>
                  <a:prstClr val="black">
                    <a:tint val="75000"/>
                  </a:prstClr>
                </a:solidFill>
              </a:rPr>
              <a:pPr>
                <a:defRPr/>
              </a:pPr>
              <a:t>5/5/2015</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4190475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4</a:t>
            </a:fld>
            <a:endParaRPr lang="en-US">
              <a:solidFill>
                <a:prstClr val="black">
                  <a:tint val="75000"/>
                </a:prst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934" y="1295400"/>
            <a:ext cx="7226615" cy="555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74385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43000" y="5912644"/>
            <a:ext cx="6705600" cy="945356"/>
          </a:xfrm>
          <a:prstGeom prst="rect">
            <a:avLst/>
          </a:prstGeom>
          <a:noFill/>
          <a:ln w="9525">
            <a:noFill/>
            <a:miter lim="800000"/>
            <a:headEnd/>
            <a:tailEnd/>
          </a:ln>
        </p:spPr>
        <p:txBody>
          <a:bodyPr/>
          <a:lstStyle/>
          <a:p>
            <a:pPr marL="342900" indent="-342900" algn="ctr">
              <a:spcBef>
                <a:spcPct val="20000"/>
              </a:spcBef>
            </a:pPr>
            <a:r>
              <a:rPr lang="en-US" sz="2400" i="1" dirty="0" smtClean="0">
                <a:solidFill>
                  <a:srgbClr val="000000"/>
                </a:solidFill>
                <a:latin typeface="Calibri" pitchFamily="34" charset="0"/>
              </a:rPr>
              <a:t>Each group has a focus – but we share relationships and we do </a:t>
            </a:r>
            <a:r>
              <a:rPr lang="en-US" sz="2400" i="1" dirty="0">
                <a:solidFill>
                  <a:srgbClr val="000000"/>
                </a:solidFill>
                <a:latin typeface="Calibri" pitchFamily="34" charset="0"/>
              </a:rPr>
              <a:t>our homework together.</a:t>
            </a:r>
          </a:p>
          <a:p>
            <a:pPr marL="342900" indent="-342900">
              <a:spcBef>
                <a:spcPct val="20000"/>
              </a:spcBef>
            </a:pPr>
            <a:endParaRPr lang="en-US" sz="2400" dirty="0">
              <a:solidFill>
                <a:srgbClr val="000000"/>
              </a:solidFill>
              <a:latin typeface="Calibri" pitchFamily="34" charset="0"/>
            </a:endParaRPr>
          </a:p>
        </p:txBody>
      </p:sp>
      <p:graphicFrame>
        <p:nvGraphicFramePr>
          <p:cNvPr id="8" name="Diagram 7"/>
          <p:cNvGraphicFramePr/>
          <p:nvPr>
            <p:extLst>
              <p:ext uri="{D42A27DB-BD31-4B8C-83A1-F6EECF244321}">
                <p14:modId xmlns:p14="http://schemas.microsoft.com/office/powerpoint/2010/main" val="1766078288"/>
              </p:ext>
            </p:extLst>
          </p:nvPr>
        </p:nvGraphicFramePr>
        <p:xfrm>
          <a:off x="571500" y="1771224"/>
          <a:ext cx="8191500" cy="4169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13"/>
          <p:cNvSpPr>
            <a:spLocks noChangeArrowheads="1"/>
          </p:cNvSpPr>
          <p:nvPr/>
        </p:nvSpPr>
        <p:spPr bwMode="auto">
          <a:xfrm>
            <a:off x="0" y="1355725"/>
            <a:ext cx="9144000" cy="415498"/>
          </a:xfrm>
          <a:prstGeom prst="rect">
            <a:avLst/>
          </a:prstGeom>
          <a:noFill/>
          <a:ln w="9525">
            <a:noFill/>
            <a:miter lim="800000"/>
            <a:headEnd/>
            <a:tailEnd/>
          </a:ln>
        </p:spPr>
        <p:txBody>
          <a:bodyPr wrap="square">
            <a:spAutoFit/>
          </a:bodyPr>
          <a:lstStyle/>
          <a:p>
            <a:r>
              <a:rPr lang="en-US" sz="2100" dirty="0" smtClean="0">
                <a:latin typeface="Calibri" pitchFamily="34" charset="0"/>
              </a:rPr>
              <a:t>Part of an </a:t>
            </a:r>
            <a:r>
              <a:rPr lang="en-US" sz="2100" b="1" dirty="0" smtClean="0">
                <a:latin typeface="Calibri" pitchFamily="34" charset="0"/>
              </a:rPr>
              <a:t>integrated approach</a:t>
            </a:r>
            <a:r>
              <a:rPr lang="en-US" sz="2100" dirty="0" smtClean="0">
                <a:latin typeface="Calibri" pitchFamily="34" charset="0"/>
              </a:rPr>
              <a:t> to University engagement with the private sector</a:t>
            </a:r>
            <a:endParaRPr lang="en-US" sz="2100" b="1" dirty="0">
              <a:solidFill>
                <a:schemeClr val="accent3">
                  <a:lumMod val="50000"/>
                </a:schemeClr>
              </a:solidFill>
              <a:latin typeface="Calibri" pitchFamily="34" charset="0"/>
            </a:endParaRPr>
          </a:p>
        </p:txBody>
      </p:sp>
      <p:cxnSp>
        <p:nvCxnSpPr>
          <p:cNvPr id="7" name="Elbow Connector 6"/>
          <p:cNvCxnSpPr/>
          <p:nvPr/>
        </p:nvCxnSpPr>
        <p:spPr>
          <a:xfrm rot="5400000">
            <a:off x="3361242" y="3848100"/>
            <a:ext cx="2355850" cy="6350"/>
          </a:xfrm>
          <a:prstGeom prst="bentConnector3">
            <a:avLst/>
          </a:prstGeom>
          <a:ln w="1079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962401" y="3851274"/>
            <a:ext cx="1142999" cy="12700"/>
          </a:xfrm>
          <a:prstGeom prst="bentConnector3">
            <a:avLst/>
          </a:prstGeom>
          <a:ln w="1079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79049" y="2938697"/>
            <a:ext cx="2339102" cy="369332"/>
          </a:xfrm>
          <a:prstGeom prst="rect">
            <a:avLst/>
          </a:prstGeom>
          <a:noFill/>
        </p:spPr>
        <p:txBody>
          <a:bodyPr wrap="none" rtlCol="0">
            <a:spAutoFit/>
          </a:bodyPr>
          <a:lstStyle/>
          <a:p>
            <a:r>
              <a:rPr lang="en-US" dirty="0" smtClean="0"/>
              <a:t>Business-CONNECT</a:t>
            </a:r>
            <a:endParaRPr lang="en-US" dirty="0"/>
          </a:p>
        </p:txBody>
      </p:sp>
      <p:sp>
        <p:nvSpPr>
          <p:cNvPr id="22" name="TextBox 21"/>
          <p:cNvSpPr txBox="1"/>
          <p:nvPr/>
        </p:nvSpPr>
        <p:spPr>
          <a:xfrm>
            <a:off x="152400" y="2942493"/>
            <a:ext cx="2236510" cy="369332"/>
          </a:xfrm>
          <a:prstGeom prst="rect">
            <a:avLst/>
          </a:prstGeom>
          <a:noFill/>
        </p:spPr>
        <p:txBody>
          <a:bodyPr wrap="none" rtlCol="0">
            <a:spAutoFit/>
          </a:bodyPr>
          <a:lstStyle/>
          <a:p>
            <a:r>
              <a:rPr lang="en-US" dirty="0" smtClean="0"/>
              <a:t>Spartan Innovations</a:t>
            </a:r>
            <a:endParaRPr lang="en-US" dirty="0"/>
          </a:p>
        </p:txBody>
      </p:sp>
      <p:sp>
        <p:nvSpPr>
          <p:cNvPr id="23" name="TextBox 22"/>
          <p:cNvSpPr txBox="1"/>
          <p:nvPr/>
        </p:nvSpPr>
        <p:spPr>
          <a:xfrm>
            <a:off x="6324600" y="5334000"/>
            <a:ext cx="659155" cy="369332"/>
          </a:xfrm>
          <a:prstGeom prst="rect">
            <a:avLst/>
          </a:prstGeom>
          <a:noFill/>
        </p:spPr>
        <p:txBody>
          <a:bodyPr wrap="none" rtlCol="0">
            <a:spAutoFit/>
          </a:bodyPr>
          <a:lstStyle/>
          <a:p>
            <a:r>
              <a:rPr lang="en-US" dirty="0" smtClean="0"/>
              <a:t>CFR</a:t>
            </a:r>
            <a:endParaRPr lang="en-US" dirty="0"/>
          </a:p>
        </p:txBody>
      </p:sp>
      <p:sp>
        <p:nvSpPr>
          <p:cNvPr id="24" name="TextBox 23"/>
          <p:cNvSpPr txBox="1"/>
          <p:nvPr/>
        </p:nvSpPr>
        <p:spPr>
          <a:xfrm>
            <a:off x="2133600" y="1990466"/>
            <a:ext cx="915635" cy="369332"/>
          </a:xfrm>
          <a:prstGeom prst="rect">
            <a:avLst/>
          </a:prstGeom>
          <a:noFill/>
        </p:spPr>
        <p:txBody>
          <a:bodyPr wrap="none" rtlCol="0">
            <a:spAutoFit/>
          </a:bodyPr>
          <a:lstStyle/>
          <a:p>
            <a:r>
              <a:rPr lang="en-US" dirty="0" smtClean="0"/>
              <a:t>MSU-T</a:t>
            </a:r>
            <a:endParaRPr lang="en-US" dirty="0"/>
          </a:p>
        </p:txBody>
      </p:sp>
    </p:spTree>
    <p:extLst>
      <p:ext uri="{BB962C8B-B14F-4D97-AF65-F5344CB8AC3E}">
        <p14:creationId xmlns:p14="http://schemas.microsoft.com/office/powerpoint/2010/main" val="417714345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76400" y="3886200"/>
            <a:ext cx="3505200" cy="914400"/>
          </a:xfrm>
          <a:prstGeom prst="rect">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Innovation Center</a:t>
            </a:r>
          </a:p>
          <a:p>
            <a:pPr algn="ctr"/>
            <a:r>
              <a:rPr lang="en-US" sz="2000" b="1" dirty="0" smtClean="0">
                <a:solidFill>
                  <a:prstClr val="black"/>
                </a:solidFill>
              </a:rPr>
              <a:t>Charley Hasemann</a:t>
            </a:r>
          </a:p>
          <a:p>
            <a:pPr algn="ctr"/>
            <a:r>
              <a:rPr lang="en-US" sz="1200" b="1" dirty="0" err="1" smtClean="0">
                <a:solidFill>
                  <a:prstClr val="black"/>
                </a:solidFill>
              </a:rPr>
              <a:t>Ass’t</a:t>
            </a:r>
            <a:r>
              <a:rPr lang="en-US" sz="1200" b="1" dirty="0" smtClean="0">
                <a:solidFill>
                  <a:prstClr val="black"/>
                </a:solidFill>
              </a:rPr>
              <a:t> VP for Innovation &amp; Economic Development</a:t>
            </a:r>
            <a:endParaRPr lang="en-US" sz="1200" b="1" dirty="0">
              <a:solidFill>
                <a:prstClr val="black"/>
              </a:solidFill>
            </a:endParaRPr>
          </a:p>
        </p:txBody>
      </p:sp>
      <p:sp>
        <p:nvSpPr>
          <p:cNvPr id="32" name="Rectangle 31"/>
          <p:cNvSpPr/>
          <p:nvPr/>
        </p:nvSpPr>
        <p:spPr>
          <a:xfrm>
            <a:off x="2816942" y="5562600"/>
            <a:ext cx="2364658" cy="914400"/>
          </a:xfrm>
          <a:prstGeom prst="rect">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MSU Technologies</a:t>
            </a:r>
          </a:p>
          <a:p>
            <a:pPr algn="ctr"/>
            <a:r>
              <a:rPr lang="en-US" sz="2000" b="1" dirty="0" smtClean="0">
                <a:solidFill>
                  <a:prstClr val="black"/>
                </a:solidFill>
              </a:rPr>
              <a:t>Rich Chylla</a:t>
            </a:r>
          </a:p>
          <a:p>
            <a:pPr algn="ctr"/>
            <a:r>
              <a:rPr lang="en-US" sz="1200" b="1" dirty="0" smtClean="0">
                <a:solidFill>
                  <a:prstClr val="black"/>
                </a:solidFill>
              </a:rPr>
              <a:t>Executive Director, MSUT</a:t>
            </a:r>
          </a:p>
        </p:txBody>
      </p:sp>
      <p:sp>
        <p:nvSpPr>
          <p:cNvPr id="33" name="Rectangle 32"/>
          <p:cNvSpPr/>
          <p:nvPr/>
        </p:nvSpPr>
        <p:spPr>
          <a:xfrm>
            <a:off x="228599" y="5562600"/>
            <a:ext cx="2364658" cy="914400"/>
          </a:xfrm>
          <a:prstGeom prst="rect">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Business-CONNECT</a:t>
            </a:r>
          </a:p>
          <a:p>
            <a:pPr algn="ctr"/>
            <a:r>
              <a:rPr lang="en-US" sz="2000" b="1" dirty="0" smtClean="0">
                <a:solidFill>
                  <a:prstClr val="black"/>
                </a:solidFill>
              </a:rPr>
              <a:t>Charley Hasemann</a:t>
            </a:r>
          </a:p>
          <a:p>
            <a:pPr algn="ctr"/>
            <a:r>
              <a:rPr lang="en-US" sz="1200" b="1" dirty="0">
                <a:solidFill>
                  <a:prstClr val="black"/>
                </a:solidFill>
              </a:rPr>
              <a:t>Executive Director</a:t>
            </a:r>
            <a:r>
              <a:rPr lang="en-US" sz="1200" b="1" dirty="0" smtClean="0">
                <a:solidFill>
                  <a:prstClr val="black"/>
                </a:solidFill>
              </a:rPr>
              <a:t>, Bus-CONN</a:t>
            </a:r>
            <a:endParaRPr lang="en-US" sz="2000" b="1" dirty="0" smtClean="0">
              <a:solidFill>
                <a:prstClr val="black"/>
              </a:solidFill>
            </a:endParaRPr>
          </a:p>
        </p:txBody>
      </p:sp>
      <p:sp>
        <p:nvSpPr>
          <p:cNvPr id="34" name="Rectangle 33"/>
          <p:cNvSpPr/>
          <p:nvPr/>
        </p:nvSpPr>
        <p:spPr>
          <a:xfrm>
            <a:off x="5410200" y="5562600"/>
            <a:ext cx="2819400" cy="914400"/>
          </a:xfrm>
          <a:prstGeom prst="rect">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Spartan Innovations, L3C</a:t>
            </a:r>
          </a:p>
          <a:p>
            <a:pPr algn="ctr"/>
            <a:r>
              <a:rPr lang="en-US" sz="2000" b="1" dirty="0" smtClean="0">
                <a:solidFill>
                  <a:prstClr val="black"/>
                </a:solidFill>
              </a:rPr>
              <a:t>Dave Washburn</a:t>
            </a:r>
          </a:p>
          <a:p>
            <a:pPr lvl="0" algn="ctr"/>
            <a:r>
              <a:rPr lang="en-US" sz="1200" b="1" dirty="0">
                <a:solidFill>
                  <a:prstClr val="black"/>
                </a:solidFill>
              </a:rPr>
              <a:t>Executive </a:t>
            </a:r>
            <a:r>
              <a:rPr lang="en-US" sz="1200" b="1" dirty="0" smtClean="0">
                <a:solidFill>
                  <a:prstClr val="black"/>
                </a:solidFill>
              </a:rPr>
              <a:t>Director, MSU Foundation</a:t>
            </a:r>
            <a:endParaRPr lang="en-US" sz="1200" b="1" dirty="0">
              <a:solidFill>
                <a:prstClr val="black"/>
              </a:solidFill>
            </a:endParaRPr>
          </a:p>
        </p:txBody>
      </p:sp>
      <p:cxnSp>
        <p:nvCxnSpPr>
          <p:cNvPr id="35" name="Elbow Connector 34"/>
          <p:cNvCxnSpPr>
            <a:stCxn id="30" idx="2"/>
            <a:endCxn id="33" idx="0"/>
          </p:cNvCxnSpPr>
          <p:nvPr/>
        </p:nvCxnSpPr>
        <p:spPr>
          <a:xfrm rot="5400000">
            <a:off x="2038964" y="4172564"/>
            <a:ext cx="762000" cy="2018072"/>
          </a:xfrm>
          <a:prstGeom prst="bentConnector3">
            <a:avLst/>
          </a:prstGeom>
          <a:ln w="22225"/>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0" idx="2"/>
            <a:endCxn id="32" idx="0"/>
          </p:cNvCxnSpPr>
          <p:nvPr/>
        </p:nvCxnSpPr>
        <p:spPr>
          <a:xfrm rot="16200000" flipH="1">
            <a:off x="3333135" y="4896464"/>
            <a:ext cx="762000" cy="570271"/>
          </a:xfrm>
          <a:prstGeom prst="bentConnector3">
            <a:avLst>
              <a:gd name="adj1" fmla="val 50000"/>
            </a:avLst>
          </a:prstGeom>
          <a:ln w="22225"/>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0" idx="2"/>
            <a:endCxn id="34" idx="0"/>
          </p:cNvCxnSpPr>
          <p:nvPr/>
        </p:nvCxnSpPr>
        <p:spPr>
          <a:xfrm rot="16200000" flipH="1">
            <a:off x="4743450" y="3486150"/>
            <a:ext cx="762000" cy="3390900"/>
          </a:xfrm>
          <a:prstGeom prst="bentConnector3">
            <a:avLst>
              <a:gd name="adj1" fmla="val 50000"/>
            </a:avLst>
          </a:prstGeom>
          <a:ln w="2222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0" y="1295400"/>
            <a:ext cx="9144000" cy="1200329"/>
          </a:xfrm>
          <a:prstGeom prst="rect">
            <a:avLst/>
          </a:prstGeom>
          <a:noFill/>
        </p:spPr>
        <p:txBody>
          <a:bodyPr wrap="square" rtlCol="0">
            <a:spAutoFit/>
          </a:bodyPr>
          <a:lstStyle/>
          <a:p>
            <a:r>
              <a:rPr lang="en-US" sz="2400" b="1" dirty="0">
                <a:solidFill>
                  <a:prstClr val="black"/>
                </a:solidFill>
                <a:latin typeface="Arial" charset="0"/>
                <a:cs typeface="Arial" charset="0"/>
              </a:rPr>
              <a:t>Working as a team is critical to </a:t>
            </a:r>
            <a:r>
              <a:rPr lang="en-US" sz="2400" b="1" dirty="0" smtClean="0">
                <a:solidFill>
                  <a:prstClr val="black"/>
                </a:solidFill>
                <a:latin typeface="Arial" charset="0"/>
                <a:cs typeface="Arial" charset="0"/>
              </a:rPr>
              <a:t>success, so </a:t>
            </a:r>
            <a:r>
              <a:rPr lang="en-US" b="1" dirty="0" smtClean="0">
                <a:solidFill>
                  <a:prstClr val="black"/>
                </a:solidFill>
                <a:latin typeface="Arial" charset="0"/>
                <a:cs typeface="Arial" charset="0"/>
              </a:rPr>
              <a:t>the </a:t>
            </a:r>
            <a:r>
              <a:rPr lang="en-US" sz="2400" b="1" dirty="0" smtClean="0">
                <a:solidFill>
                  <a:prstClr val="black"/>
                </a:solidFill>
                <a:latin typeface="Arial" charset="0"/>
                <a:cs typeface="Arial" charset="0"/>
              </a:rPr>
              <a:t>Innovation Center is organized as a unit under the VP for Research, with </a:t>
            </a:r>
            <a:r>
              <a:rPr lang="en-US" sz="2400" b="1" dirty="0">
                <a:solidFill>
                  <a:prstClr val="black"/>
                </a:solidFill>
                <a:latin typeface="Arial" charset="0"/>
                <a:cs typeface="Arial" charset="0"/>
              </a:rPr>
              <a:t>MSU </a:t>
            </a:r>
            <a:r>
              <a:rPr lang="en-US" sz="2400" b="1" dirty="0" smtClean="0">
                <a:solidFill>
                  <a:prstClr val="black"/>
                </a:solidFill>
                <a:latin typeface="Arial" charset="0"/>
                <a:cs typeface="Arial" charset="0"/>
              </a:rPr>
              <a:t>Foundation ownership interest in SI.</a:t>
            </a:r>
            <a:endParaRPr lang="en-US" sz="2400" dirty="0">
              <a:solidFill>
                <a:prstClr val="black"/>
              </a:solidFill>
              <a:latin typeface="Arial" charset="0"/>
              <a:cs typeface="Arial" charset="0"/>
            </a:endParaRPr>
          </a:p>
        </p:txBody>
      </p:sp>
      <p:sp>
        <p:nvSpPr>
          <p:cNvPr id="44" name="Rectangle 43"/>
          <p:cNvSpPr/>
          <p:nvPr/>
        </p:nvSpPr>
        <p:spPr>
          <a:xfrm>
            <a:off x="2435225" y="2667000"/>
            <a:ext cx="1981200" cy="762000"/>
          </a:xfrm>
          <a:prstGeom prst="rect">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OVPRGS</a:t>
            </a:r>
          </a:p>
          <a:p>
            <a:pPr algn="ctr"/>
            <a:r>
              <a:rPr lang="en-US" sz="2000" b="1" dirty="0" smtClean="0">
                <a:solidFill>
                  <a:prstClr val="black"/>
                </a:solidFill>
              </a:rPr>
              <a:t>Steve Hsu</a:t>
            </a:r>
          </a:p>
          <a:p>
            <a:pPr algn="ctr"/>
            <a:r>
              <a:rPr lang="en-US" sz="1200" b="1" dirty="0" smtClean="0">
                <a:solidFill>
                  <a:prstClr val="black"/>
                </a:solidFill>
              </a:rPr>
              <a:t>VP-Research &amp; Grad Studies</a:t>
            </a:r>
            <a:endParaRPr lang="en-US" sz="1200" b="1" dirty="0">
              <a:solidFill>
                <a:prstClr val="black"/>
              </a:solidFill>
            </a:endParaRPr>
          </a:p>
        </p:txBody>
      </p:sp>
      <p:cxnSp>
        <p:nvCxnSpPr>
          <p:cNvPr id="45" name="Elbow Connector 44"/>
          <p:cNvCxnSpPr>
            <a:stCxn id="44" idx="2"/>
            <a:endCxn id="30" idx="0"/>
          </p:cNvCxnSpPr>
          <p:nvPr/>
        </p:nvCxnSpPr>
        <p:spPr>
          <a:xfrm rot="16200000" flipH="1">
            <a:off x="3198812" y="3656012"/>
            <a:ext cx="457200" cy="3175"/>
          </a:xfrm>
          <a:prstGeom prst="bentConnector3">
            <a:avLst/>
          </a:prstGeom>
          <a:ln w="22225"/>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58000" y="4044950"/>
            <a:ext cx="1981200" cy="762000"/>
          </a:xfrm>
          <a:prstGeom prst="rect">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MSU Foundation</a:t>
            </a:r>
            <a:endParaRPr lang="en-US" b="1" dirty="0">
              <a:solidFill>
                <a:prstClr val="black"/>
              </a:solidFill>
            </a:endParaRPr>
          </a:p>
        </p:txBody>
      </p:sp>
      <p:cxnSp>
        <p:nvCxnSpPr>
          <p:cNvPr id="55" name="Elbow Connector 54"/>
          <p:cNvCxnSpPr>
            <a:stCxn id="48" idx="2"/>
          </p:cNvCxnSpPr>
          <p:nvPr/>
        </p:nvCxnSpPr>
        <p:spPr>
          <a:xfrm rot="5400000">
            <a:off x="7108825" y="4822825"/>
            <a:ext cx="755650" cy="723900"/>
          </a:xfrm>
          <a:prstGeom prst="bentConnector3">
            <a:avLst/>
          </a:prstGeom>
          <a:ln w="22225"/>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pPr>
              <a:defRPr/>
            </a:pPr>
            <a:fld id="{512F7392-A329-43A6-AB01-97B318B69A91}" type="datetime1">
              <a:rPr lang="en-US" smtClean="0">
                <a:solidFill>
                  <a:prstClr val="black">
                    <a:tint val="75000"/>
                  </a:prstClr>
                </a:solidFill>
              </a:rPr>
              <a:pPr>
                <a:defRPr/>
              </a:pPr>
              <a:t>5/5/2015</a:t>
            </a:fld>
            <a:endParaRPr lang="en-US">
              <a:solidFill>
                <a:prstClr val="black">
                  <a:tint val="75000"/>
                </a:prstClr>
              </a:solidFill>
            </a:endParaRPr>
          </a:p>
        </p:txBody>
      </p:sp>
      <p:sp>
        <p:nvSpPr>
          <p:cNvPr id="15" name="Slide Number Placeholder 14"/>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2801415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Working with Business-CONNECT</a:t>
            </a:r>
          </a:p>
          <a:p>
            <a:pPr marL="0" indent="0">
              <a:buNone/>
            </a:pPr>
            <a:endParaRPr lang="en-US" dirty="0"/>
          </a:p>
          <a:p>
            <a:pPr marL="0" indent="0">
              <a:buNone/>
            </a:pPr>
            <a:r>
              <a:rPr lang="en-US" dirty="0" smtClean="0"/>
              <a:t>Research Collaborations with Company Sponsors</a:t>
            </a:r>
          </a:p>
          <a:p>
            <a:pPr marL="800100" lvl="2" indent="0">
              <a:buNone/>
            </a:pPr>
            <a:r>
              <a:rPr lang="en-US" dirty="0" smtClean="0"/>
              <a:t>Connecting our strength to their needs…</a:t>
            </a:r>
            <a:endParaRPr lang="en-US" dirty="0"/>
          </a:p>
        </p:txBody>
      </p:sp>
      <p:sp>
        <p:nvSpPr>
          <p:cNvPr id="4" name="Date Placeholder 3"/>
          <p:cNvSpPr>
            <a:spLocks noGrp="1"/>
          </p:cNvSpPr>
          <p:nvPr>
            <p:ph type="dt" sz="half" idx="10"/>
          </p:nvPr>
        </p:nvSpPr>
        <p:spPr/>
        <p:txBody>
          <a:bodyPr/>
          <a:lstStyle/>
          <a:p>
            <a:pPr>
              <a:defRPr/>
            </a:pPr>
            <a:fld id="{1FFEE7C4-D1EF-4252-8DBF-ADE4832A4BD3}" type="datetime1">
              <a:rPr lang="en-US" smtClean="0">
                <a:solidFill>
                  <a:prstClr val="black">
                    <a:tint val="75000"/>
                  </a:prstClr>
                </a:solidFill>
              </a:rPr>
              <a:pPr>
                <a:defRPr/>
              </a:pPr>
              <a:t>5/5/2015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3E0866-5FA2-4121-B8FF-91CAA17FDA68}" type="slidenum">
              <a:rPr lang="en-US" smtClean="0">
                <a:solidFill>
                  <a:prstClr val="black">
                    <a:tint val="75000"/>
                  </a:prstClr>
                </a:solidFill>
              </a:rPr>
              <a:pPr>
                <a:defRPr/>
              </a:pPr>
              <a:t>7</a:t>
            </a:fld>
            <a:endParaRPr lang="en-US">
              <a:solidFill>
                <a:prstClr val="black">
                  <a:tint val="75000"/>
                </a:prstClr>
              </a:solidFill>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3747" y="4419600"/>
            <a:ext cx="4455885" cy="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91063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8</a:t>
            </a:fld>
            <a:endParaRPr lang="en-US">
              <a:solidFill>
                <a:prstClr val="black">
                  <a:tint val="75000"/>
                </a:prstClr>
              </a:solidFill>
            </a:endParaRPr>
          </a:p>
        </p:txBody>
      </p:sp>
      <p:sp>
        <p:nvSpPr>
          <p:cNvPr id="4" name="Rectangle 14"/>
          <p:cNvSpPr>
            <a:spLocks noChangeArrowheads="1"/>
          </p:cNvSpPr>
          <p:nvPr/>
        </p:nvSpPr>
        <p:spPr bwMode="auto">
          <a:xfrm>
            <a:off x="3352799" y="3125786"/>
            <a:ext cx="2590800" cy="685800"/>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r>
              <a:rPr lang="en-US" b="1" dirty="0" smtClean="0">
                <a:solidFill>
                  <a:srgbClr val="000000"/>
                </a:solidFill>
                <a:latin typeface="Calibri" pitchFamily="34" charset="0"/>
              </a:rPr>
              <a:t>Charley Hasemann</a:t>
            </a:r>
            <a:endParaRPr lang="en-US" b="1" dirty="0">
              <a:solidFill>
                <a:srgbClr val="000000"/>
              </a:solidFill>
              <a:latin typeface="Calibri" pitchFamily="34" charset="0"/>
            </a:endParaRPr>
          </a:p>
        </p:txBody>
      </p:sp>
      <p:sp>
        <p:nvSpPr>
          <p:cNvPr id="5" name="Rectangle 7"/>
          <p:cNvSpPr>
            <a:spLocks noChangeArrowheads="1"/>
          </p:cNvSpPr>
          <p:nvPr/>
        </p:nvSpPr>
        <p:spPr bwMode="auto">
          <a:xfrm>
            <a:off x="3276599" y="1982786"/>
            <a:ext cx="2743200" cy="685800"/>
          </a:xfrm>
          <a:prstGeom prst="rect">
            <a:avLst/>
          </a:prstGeom>
          <a:solidFill>
            <a:schemeClr val="accent3">
              <a:lumMod val="75000"/>
            </a:schemeClr>
          </a:solidFill>
          <a:ln w="28575">
            <a:solidFill>
              <a:schemeClr val="tx1"/>
            </a:solidFill>
            <a:miter lim="800000"/>
            <a:headEnd/>
            <a:tailEnd/>
          </a:ln>
        </p:spPr>
        <p:txBody>
          <a:bodyPr wrap="none" anchor="ctr"/>
          <a:lstStyle/>
          <a:p>
            <a:pPr algn="ctr"/>
            <a:r>
              <a:rPr lang="en-US" sz="2000" b="1" dirty="0" smtClean="0">
                <a:solidFill>
                  <a:schemeClr val="bg1"/>
                </a:solidFill>
                <a:latin typeface="Calibri" pitchFamily="34" charset="0"/>
              </a:rPr>
              <a:t>Stephen Hsu</a:t>
            </a:r>
            <a:endParaRPr lang="en-US" sz="2000" b="1" dirty="0">
              <a:solidFill>
                <a:schemeClr val="bg1"/>
              </a:solidFill>
              <a:latin typeface="Calibri" pitchFamily="34" charset="0"/>
            </a:endParaRPr>
          </a:p>
          <a:p>
            <a:pPr algn="ctr"/>
            <a:r>
              <a:rPr lang="en-US" sz="1600" dirty="0">
                <a:solidFill>
                  <a:schemeClr val="bg1"/>
                </a:solidFill>
                <a:latin typeface="Calibri" pitchFamily="34" charset="0"/>
              </a:rPr>
              <a:t>VP Research</a:t>
            </a:r>
          </a:p>
        </p:txBody>
      </p:sp>
      <p:cxnSp>
        <p:nvCxnSpPr>
          <p:cNvPr id="6" name="Elbow Connector 5"/>
          <p:cNvCxnSpPr/>
          <p:nvPr/>
        </p:nvCxnSpPr>
        <p:spPr>
          <a:xfrm>
            <a:off x="5943599" y="3467892"/>
            <a:ext cx="533400" cy="1588"/>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4" idx="2"/>
            <a:endCxn id="12" idx="0"/>
          </p:cNvCxnSpPr>
          <p:nvPr/>
        </p:nvCxnSpPr>
        <p:spPr>
          <a:xfrm rot="5400000">
            <a:off x="4301132" y="3997919"/>
            <a:ext cx="533400" cy="160734"/>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4" idx="2"/>
            <a:endCxn id="11" idx="0"/>
          </p:cNvCxnSpPr>
          <p:nvPr/>
        </p:nvCxnSpPr>
        <p:spPr>
          <a:xfrm rot="5400000">
            <a:off x="2622351" y="2319138"/>
            <a:ext cx="533400" cy="3518297"/>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4" idx="2"/>
            <a:endCxn id="13" idx="0"/>
          </p:cNvCxnSpPr>
          <p:nvPr/>
        </p:nvCxnSpPr>
        <p:spPr>
          <a:xfrm rot="5400000">
            <a:off x="3458765" y="3155552"/>
            <a:ext cx="533400" cy="1845469"/>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6476999" y="3125786"/>
            <a:ext cx="1371600" cy="685800"/>
          </a:xfrm>
          <a:prstGeom prst="rect">
            <a:avLst/>
          </a:prstGeom>
          <a:solidFill>
            <a:schemeClr val="accent3">
              <a:lumMod val="20000"/>
              <a:lumOff val="80000"/>
            </a:schemeClr>
          </a:solidFill>
          <a:ln w="9525">
            <a:solidFill>
              <a:schemeClr val="tx1"/>
            </a:solidFill>
            <a:miter lim="800000"/>
            <a:headEnd/>
            <a:tailEnd/>
          </a:ln>
        </p:spPr>
        <p:txBody>
          <a:bodyPr anchor="ctr"/>
          <a:lstStyle/>
          <a:p>
            <a:pPr algn="ctr"/>
            <a:r>
              <a:rPr lang="en-US" sz="1400" b="1" dirty="0">
                <a:solidFill>
                  <a:srgbClr val="000000"/>
                </a:solidFill>
                <a:latin typeface="Calibri" pitchFamily="34" charset="0"/>
              </a:rPr>
              <a:t>Marta Palmer</a:t>
            </a:r>
          </a:p>
          <a:p>
            <a:pPr algn="ctr"/>
            <a:r>
              <a:rPr lang="en-US" sz="1200" b="1" dirty="0">
                <a:solidFill>
                  <a:srgbClr val="000000"/>
                </a:solidFill>
                <a:latin typeface="Calibri" pitchFamily="34" charset="0"/>
              </a:rPr>
              <a:t>Executive </a:t>
            </a:r>
            <a:r>
              <a:rPr lang="en-US" sz="1200" b="1" dirty="0" smtClean="0">
                <a:solidFill>
                  <a:srgbClr val="000000"/>
                </a:solidFill>
                <a:latin typeface="Calibri" pitchFamily="34" charset="0"/>
              </a:rPr>
              <a:t>Assistant</a:t>
            </a:r>
            <a:endParaRPr lang="en-US" sz="1200" b="1" dirty="0">
              <a:solidFill>
                <a:srgbClr val="000000"/>
              </a:solidFill>
              <a:latin typeface="Calibri" pitchFamily="34" charset="0"/>
            </a:endParaRPr>
          </a:p>
        </p:txBody>
      </p:sp>
      <p:sp>
        <p:nvSpPr>
          <p:cNvPr id="11" name="Rectangle 7"/>
          <p:cNvSpPr>
            <a:spLocks noChangeArrowheads="1"/>
          </p:cNvSpPr>
          <p:nvPr/>
        </p:nvSpPr>
        <p:spPr bwMode="auto">
          <a:xfrm>
            <a:off x="444102" y="4344986"/>
            <a:ext cx="1371600" cy="685800"/>
          </a:xfrm>
          <a:prstGeom prst="rect">
            <a:avLst/>
          </a:prstGeom>
          <a:solidFill>
            <a:schemeClr val="accent3">
              <a:lumMod val="20000"/>
              <a:lumOff val="80000"/>
            </a:schemeClr>
          </a:solidFill>
          <a:ln w="9525">
            <a:solidFill>
              <a:schemeClr val="tx1"/>
            </a:solidFill>
            <a:miter lim="800000"/>
            <a:headEnd/>
            <a:tailEnd/>
          </a:ln>
        </p:spPr>
        <p:txBody>
          <a:bodyPr wrap="none" anchor="ctr"/>
          <a:lstStyle/>
          <a:p>
            <a:pPr algn="ctr"/>
            <a:r>
              <a:rPr lang="en-US" sz="1400" b="1" dirty="0">
                <a:solidFill>
                  <a:srgbClr val="000000"/>
                </a:solidFill>
                <a:latin typeface="Calibri" pitchFamily="34" charset="0"/>
              </a:rPr>
              <a:t>Brice Nelson</a:t>
            </a:r>
          </a:p>
          <a:p>
            <a:pPr algn="ctr"/>
            <a:r>
              <a:rPr lang="en-US" sz="1200" b="1" dirty="0">
                <a:solidFill>
                  <a:srgbClr val="000000"/>
                </a:solidFill>
                <a:latin typeface="Calibri" pitchFamily="34" charset="0"/>
              </a:rPr>
              <a:t>Associate</a:t>
            </a:r>
          </a:p>
          <a:p>
            <a:pPr algn="ctr"/>
            <a:r>
              <a:rPr lang="en-US" sz="1200" b="1" dirty="0">
                <a:solidFill>
                  <a:srgbClr val="000000"/>
                </a:solidFill>
                <a:latin typeface="Calibri" pitchFamily="34" charset="0"/>
              </a:rPr>
              <a:t>Director</a:t>
            </a:r>
          </a:p>
        </p:txBody>
      </p:sp>
      <p:sp>
        <p:nvSpPr>
          <p:cNvPr id="12" name="Rectangle 6"/>
          <p:cNvSpPr>
            <a:spLocks noChangeArrowheads="1"/>
          </p:cNvSpPr>
          <p:nvPr/>
        </p:nvSpPr>
        <p:spPr bwMode="auto">
          <a:xfrm>
            <a:off x="3789758" y="4344986"/>
            <a:ext cx="1395413" cy="685800"/>
          </a:xfrm>
          <a:prstGeom prst="rect">
            <a:avLst/>
          </a:prstGeom>
          <a:solidFill>
            <a:schemeClr val="accent3">
              <a:lumMod val="20000"/>
              <a:lumOff val="80000"/>
            </a:schemeClr>
          </a:solidFill>
          <a:ln w="9525">
            <a:solidFill>
              <a:schemeClr val="tx1"/>
            </a:solidFill>
            <a:miter lim="800000"/>
            <a:headEnd/>
            <a:tailEnd/>
          </a:ln>
        </p:spPr>
        <p:txBody>
          <a:bodyPr anchor="ctr"/>
          <a:lstStyle/>
          <a:p>
            <a:pPr algn="ctr"/>
            <a:r>
              <a:rPr lang="en-US" sz="1400" b="1" dirty="0" smtClean="0">
                <a:solidFill>
                  <a:srgbClr val="000000"/>
                </a:solidFill>
                <a:latin typeface="Calibri" pitchFamily="34" charset="0"/>
              </a:rPr>
              <a:t>Guangming He</a:t>
            </a:r>
            <a:endParaRPr lang="en-US" sz="1400" b="1" dirty="0">
              <a:solidFill>
                <a:srgbClr val="000000"/>
              </a:solidFill>
              <a:latin typeface="Calibri" pitchFamily="34" charset="0"/>
            </a:endParaRPr>
          </a:p>
          <a:p>
            <a:pPr algn="ctr"/>
            <a:r>
              <a:rPr lang="en-US" sz="1200" b="1" dirty="0">
                <a:solidFill>
                  <a:srgbClr val="000000"/>
                </a:solidFill>
                <a:latin typeface="Calibri" pitchFamily="34" charset="0"/>
              </a:rPr>
              <a:t>Data Analyst</a:t>
            </a:r>
          </a:p>
        </p:txBody>
      </p:sp>
      <p:sp>
        <p:nvSpPr>
          <p:cNvPr id="13" name="Rectangle 7"/>
          <p:cNvSpPr>
            <a:spLocks noChangeArrowheads="1"/>
          </p:cNvSpPr>
          <p:nvPr/>
        </p:nvSpPr>
        <p:spPr bwMode="auto">
          <a:xfrm>
            <a:off x="2116930" y="4344986"/>
            <a:ext cx="1371600" cy="685800"/>
          </a:xfrm>
          <a:prstGeom prst="rect">
            <a:avLst/>
          </a:prstGeom>
          <a:solidFill>
            <a:schemeClr val="accent3">
              <a:lumMod val="20000"/>
              <a:lumOff val="80000"/>
            </a:schemeClr>
          </a:solidFill>
          <a:ln w="9525">
            <a:solidFill>
              <a:schemeClr val="tx1"/>
            </a:solidFill>
            <a:miter lim="800000"/>
            <a:headEnd/>
            <a:tailEnd/>
          </a:ln>
        </p:spPr>
        <p:txBody>
          <a:bodyPr anchor="ctr"/>
          <a:lstStyle/>
          <a:p>
            <a:pPr algn="ctr"/>
            <a:r>
              <a:rPr lang="en-US" sz="1400" b="1" dirty="0" smtClean="0">
                <a:solidFill>
                  <a:srgbClr val="000000"/>
                </a:solidFill>
                <a:latin typeface="Calibri" pitchFamily="34" charset="0"/>
              </a:rPr>
              <a:t>Jeff Myers</a:t>
            </a:r>
            <a:endParaRPr lang="en-US" sz="1400" b="1" dirty="0">
              <a:solidFill>
                <a:srgbClr val="000000"/>
              </a:solidFill>
              <a:latin typeface="Calibri" pitchFamily="34" charset="0"/>
            </a:endParaRPr>
          </a:p>
          <a:p>
            <a:pPr algn="ctr"/>
            <a:r>
              <a:rPr lang="en-US" sz="1200" b="1" dirty="0">
                <a:solidFill>
                  <a:srgbClr val="000000"/>
                </a:solidFill>
                <a:latin typeface="Calibri" pitchFamily="34" charset="0"/>
              </a:rPr>
              <a:t>Associate</a:t>
            </a:r>
          </a:p>
          <a:p>
            <a:pPr algn="ctr"/>
            <a:r>
              <a:rPr lang="en-US" sz="1200" b="1" dirty="0">
                <a:solidFill>
                  <a:srgbClr val="000000"/>
                </a:solidFill>
                <a:latin typeface="Calibri" pitchFamily="34" charset="0"/>
              </a:rPr>
              <a:t>Director</a:t>
            </a:r>
          </a:p>
        </p:txBody>
      </p:sp>
      <p:cxnSp>
        <p:nvCxnSpPr>
          <p:cNvPr id="14" name="Elbow Connector 13"/>
          <p:cNvCxnSpPr>
            <a:stCxn id="5" idx="2"/>
            <a:endCxn id="4" idx="0"/>
          </p:cNvCxnSpPr>
          <p:nvPr/>
        </p:nvCxnSpPr>
        <p:spPr>
          <a:xfrm rot="5400000">
            <a:off x="4419599" y="2897186"/>
            <a:ext cx="457200" cy="1588"/>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5486399" y="4344986"/>
            <a:ext cx="1371600" cy="685800"/>
          </a:xfrm>
          <a:prstGeom prst="rect">
            <a:avLst/>
          </a:prstGeom>
          <a:solidFill>
            <a:schemeClr val="accent3">
              <a:lumMod val="20000"/>
              <a:lumOff val="80000"/>
            </a:schemeClr>
          </a:solidFill>
          <a:ln w="9525">
            <a:solidFill>
              <a:schemeClr val="tx1"/>
            </a:solidFill>
            <a:miter lim="800000"/>
            <a:headEnd/>
            <a:tailEnd/>
          </a:ln>
        </p:spPr>
        <p:txBody>
          <a:bodyPr anchor="ctr"/>
          <a:lstStyle/>
          <a:p>
            <a:pPr algn="ctr"/>
            <a:r>
              <a:rPr lang="en-US" sz="1400" b="1" dirty="0">
                <a:solidFill>
                  <a:srgbClr val="000000"/>
                </a:solidFill>
                <a:latin typeface="Calibri" pitchFamily="34" charset="0"/>
              </a:rPr>
              <a:t>Randy Sheets</a:t>
            </a:r>
          </a:p>
          <a:p>
            <a:pPr algn="ctr"/>
            <a:r>
              <a:rPr lang="en-US" sz="1200" b="1" dirty="0">
                <a:solidFill>
                  <a:srgbClr val="000000"/>
                </a:solidFill>
                <a:latin typeface="Calibri" pitchFamily="34" charset="0"/>
              </a:rPr>
              <a:t>Contract Attorney</a:t>
            </a:r>
          </a:p>
        </p:txBody>
      </p:sp>
      <p:cxnSp>
        <p:nvCxnSpPr>
          <p:cNvPr id="16" name="Elbow Connector 15"/>
          <p:cNvCxnSpPr>
            <a:stCxn id="4" idx="2"/>
            <a:endCxn id="15" idx="0"/>
          </p:cNvCxnSpPr>
          <p:nvPr/>
        </p:nvCxnSpPr>
        <p:spPr>
          <a:xfrm rot="16200000" flipH="1">
            <a:off x="5143499" y="3316286"/>
            <a:ext cx="533400" cy="1524000"/>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24" descr="MSUBC_Logo_Stacked.jpg"/>
          <p:cNvPicPr>
            <a:picLocks noChangeAspect="1"/>
          </p:cNvPicPr>
          <p:nvPr/>
        </p:nvPicPr>
        <p:blipFill>
          <a:blip r:embed="rId2" cstate="print"/>
          <a:srcRect/>
          <a:stretch>
            <a:fillRect/>
          </a:stretch>
        </p:blipFill>
        <p:spPr bwMode="auto">
          <a:xfrm>
            <a:off x="0" y="2765423"/>
            <a:ext cx="3203575" cy="722313"/>
          </a:xfrm>
          <a:prstGeom prst="rect">
            <a:avLst/>
          </a:prstGeom>
          <a:noFill/>
          <a:ln w="9525">
            <a:noFill/>
            <a:miter lim="800000"/>
            <a:headEnd/>
            <a:tailEnd/>
          </a:ln>
        </p:spPr>
      </p:pic>
      <p:sp>
        <p:nvSpPr>
          <p:cNvPr id="18" name="Rectangle 6"/>
          <p:cNvSpPr>
            <a:spLocks noChangeArrowheads="1"/>
          </p:cNvSpPr>
          <p:nvPr/>
        </p:nvSpPr>
        <p:spPr bwMode="auto">
          <a:xfrm>
            <a:off x="7315199" y="5221286"/>
            <a:ext cx="1371600" cy="685800"/>
          </a:xfrm>
          <a:prstGeom prst="rect">
            <a:avLst/>
          </a:prstGeom>
          <a:solidFill>
            <a:schemeClr val="accent3">
              <a:lumMod val="20000"/>
              <a:lumOff val="80000"/>
            </a:schemeClr>
          </a:solidFill>
          <a:ln w="9525">
            <a:solidFill>
              <a:schemeClr val="tx1"/>
            </a:solidFill>
            <a:miter lim="800000"/>
            <a:headEnd/>
            <a:tailEnd/>
          </a:ln>
        </p:spPr>
        <p:txBody>
          <a:bodyPr anchor="ctr"/>
          <a:lstStyle/>
          <a:p>
            <a:pPr algn="ctr"/>
            <a:r>
              <a:rPr lang="en-US" sz="1400" b="1" dirty="0" smtClean="0">
                <a:solidFill>
                  <a:srgbClr val="000000"/>
                </a:solidFill>
                <a:latin typeface="Calibri" pitchFamily="34" charset="0"/>
              </a:rPr>
              <a:t>Tina Ramos</a:t>
            </a:r>
            <a:endParaRPr lang="en-US" sz="1400" b="1" dirty="0">
              <a:solidFill>
                <a:srgbClr val="000000"/>
              </a:solidFill>
              <a:latin typeface="Calibri" pitchFamily="34" charset="0"/>
            </a:endParaRPr>
          </a:p>
          <a:p>
            <a:pPr algn="ctr"/>
            <a:r>
              <a:rPr lang="en-US" sz="1200" b="1" dirty="0" smtClean="0">
                <a:solidFill>
                  <a:srgbClr val="000000"/>
                </a:solidFill>
                <a:latin typeface="Calibri" pitchFamily="34" charset="0"/>
              </a:rPr>
              <a:t>Contract Review</a:t>
            </a:r>
            <a:endParaRPr lang="en-US" sz="1400" b="1" dirty="0">
              <a:solidFill>
                <a:srgbClr val="000000"/>
              </a:solidFill>
              <a:latin typeface="Calibri" pitchFamily="34" charset="0"/>
            </a:endParaRPr>
          </a:p>
        </p:txBody>
      </p:sp>
      <p:cxnSp>
        <p:nvCxnSpPr>
          <p:cNvPr id="19" name="Elbow Connector 18"/>
          <p:cNvCxnSpPr>
            <a:stCxn id="15" idx="3"/>
            <a:endCxn id="18" idx="1"/>
          </p:cNvCxnSpPr>
          <p:nvPr/>
        </p:nvCxnSpPr>
        <p:spPr>
          <a:xfrm>
            <a:off x="6857999" y="4687886"/>
            <a:ext cx="457200" cy="876300"/>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199" y="4364037"/>
            <a:ext cx="1371600" cy="647699"/>
          </a:xfrm>
          <a:prstGeom prst="rect">
            <a:avLst/>
          </a:prstGeom>
          <a:solidFill>
            <a:schemeClr val="accent3">
              <a:lumMod val="20000"/>
              <a:lumOff val="80000"/>
            </a:schemeClr>
          </a:solidFill>
          <a:ln w="9525">
            <a:solidFill>
              <a:schemeClr val="tx1"/>
            </a:solidFill>
            <a:miter lim="800000"/>
            <a:headEnd/>
            <a:tailEnd/>
          </a:ln>
        </p:spPr>
        <p:txBody>
          <a:bodyPr anchor="ctr"/>
          <a:lstStyle/>
          <a:p>
            <a:pPr algn="ctr"/>
            <a:r>
              <a:rPr lang="en-US" sz="1400" b="1" dirty="0" smtClean="0">
                <a:solidFill>
                  <a:srgbClr val="000000"/>
                </a:solidFill>
                <a:latin typeface="Calibri" pitchFamily="34" charset="0"/>
              </a:rPr>
              <a:t>Charlene Fortin</a:t>
            </a:r>
          </a:p>
          <a:p>
            <a:pPr algn="ctr"/>
            <a:r>
              <a:rPr lang="en-US" sz="1200" b="1" dirty="0" smtClean="0">
                <a:solidFill>
                  <a:srgbClr val="000000"/>
                </a:solidFill>
                <a:latin typeface="Calibri" pitchFamily="34" charset="0"/>
              </a:rPr>
              <a:t>Contract Admin</a:t>
            </a:r>
            <a:endParaRPr lang="en-US" sz="1200" b="1" dirty="0">
              <a:solidFill>
                <a:srgbClr val="000000"/>
              </a:solidFill>
              <a:latin typeface="Calibri" pitchFamily="34" charset="0"/>
            </a:endParaRPr>
          </a:p>
        </p:txBody>
      </p:sp>
      <p:cxnSp>
        <p:nvCxnSpPr>
          <p:cNvPr id="21" name="Elbow Connector 20"/>
          <p:cNvCxnSpPr>
            <a:stCxn id="15" idx="3"/>
            <a:endCxn id="20" idx="1"/>
          </p:cNvCxnSpPr>
          <p:nvPr/>
        </p:nvCxnSpPr>
        <p:spPr>
          <a:xfrm>
            <a:off x="6857999" y="4687886"/>
            <a:ext cx="457200" cy="1"/>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9349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A81E0E-1662-4A42-A09E-63E3414727A0}" type="datetime1">
              <a:rPr lang="en-US" smtClean="0">
                <a:solidFill>
                  <a:prstClr val="black">
                    <a:tint val="75000"/>
                  </a:prstClr>
                </a:solidFill>
              </a:rPr>
              <a:pPr>
                <a:defRPr/>
              </a:pPr>
              <a:t>5/5/2015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2BB61C83-DFD0-4E79-BBF4-C2CEDB764D63}" type="slidenum">
              <a:rPr lang="en-US" smtClean="0">
                <a:solidFill>
                  <a:prstClr val="black">
                    <a:tint val="75000"/>
                  </a:prstClr>
                </a:solidFill>
              </a:rPr>
              <a:pPr>
                <a:defRPr/>
              </a:pPr>
              <a:t>9</a:t>
            </a:fld>
            <a:endParaRPr lang="en-US">
              <a:solidFill>
                <a:prstClr val="black">
                  <a:tint val="75000"/>
                </a:prstClr>
              </a:solidFill>
            </a:endParaRPr>
          </a:p>
        </p:txBody>
      </p:sp>
      <p:sp>
        <p:nvSpPr>
          <p:cNvPr id="4" name="Text Box 4"/>
          <p:cNvSpPr txBox="1">
            <a:spLocks noChangeArrowheads="1"/>
          </p:cNvSpPr>
          <p:nvPr/>
        </p:nvSpPr>
        <p:spPr bwMode="auto">
          <a:xfrm>
            <a:off x="838200" y="3617913"/>
            <a:ext cx="1828800" cy="366712"/>
          </a:xfrm>
          <a:prstGeom prst="rect">
            <a:avLst/>
          </a:prstGeom>
          <a:noFill/>
          <a:ln w="9525">
            <a:noFill/>
            <a:miter lim="800000"/>
            <a:headEnd/>
            <a:tailEnd/>
          </a:ln>
        </p:spPr>
        <p:txBody>
          <a:bodyPr>
            <a:spAutoFit/>
          </a:bodyPr>
          <a:lstStyle/>
          <a:p>
            <a:endParaRPr lang="en-US">
              <a:solidFill>
                <a:srgbClr val="000000"/>
              </a:solidFill>
              <a:latin typeface="Calibri" pitchFamily="34" charset="0"/>
            </a:endParaRPr>
          </a:p>
        </p:txBody>
      </p:sp>
      <p:sp>
        <p:nvSpPr>
          <p:cNvPr id="5" name="Text Box 5"/>
          <p:cNvSpPr txBox="1">
            <a:spLocks noChangeArrowheads="1"/>
          </p:cNvSpPr>
          <p:nvPr/>
        </p:nvSpPr>
        <p:spPr bwMode="auto">
          <a:xfrm>
            <a:off x="5851525" y="2703513"/>
            <a:ext cx="184150" cy="366712"/>
          </a:xfrm>
          <a:prstGeom prst="rect">
            <a:avLst/>
          </a:prstGeom>
          <a:noFill/>
          <a:ln w="9525">
            <a:noFill/>
            <a:miter lim="800000"/>
            <a:headEnd/>
            <a:tailEnd/>
          </a:ln>
        </p:spPr>
        <p:txBody>
          <a:bodyPr wrap="none">
            <a:spAutoFit/>
          </a:bodyPr>
          <a:lstStyle/>
          <a:p>
            <a:endParaRPr lang="en-US">
              <a:solidFill>
                <a:srgbClr val="000000"/>
              </a:solidFill>
              <a:latin typeface="Calibri" pitchFamily="34" charset="0"/>
            </a:endParaRPr>
          </a:p>
        </p:txBody>
      </p:sp>
      <p:sp>
        <p:nvSpPr>
          <p:cNvPr id="6" name="Rectangle 6"/>
          <p:cNvSpPr>
            <a:spLocks noChangeArrowheads="1"/>
          </p:cNvSpPr>
          <p:nvPr/>
        </p:nvSpPr>
        <p:spPr bwMode="auto">
          <a:xfrm>
            <a:off x="533400" y="2133600"/>
            <a:ext cx="8305800" cy="4648200"/>
          </a:xfrm>
          <a:prstGeom prst="rect">
            <a:avLst/>
          </a:prstGeom>
          <a:noFill/>
          <a:ln w="9525">
            <a:noFill/>
            <a:miter lim="800000"/>
            <a:headEnd/>
            <a:tailEnd/>
          </a:ln>
        </p:spPr>
        <p:txBody>
          <a:bodyPr/>
          <a:lstStyle/>
          <a:p>
            <a:pPr marL="342900" indent="-342900">
              <a:spcBef>
                <a:spcPct val="20000"/>
              </a:spcBef>
            </a:pPr>
            <a:r>
              <a:rPr lang="en-US" sz="2000" b="1" dirty="0" smtClean="0">
                <a:solidFill>
                  <a:srgbClr val="000000"/>
                </a:solidFill>
                <a:latin typeface="Calibri" pitchFamily="34" charset="0"/>
              </a:rPr>
              <a:t>Business-CONNECT</a:t>
            </a:r>
            <a:endParaRPr lang="en-US" sz="2000" b="1" dirty="0">
              <a:solidFill>
                <a:srgbClr val="000000"/>
              </a:solidFill>
              <a:latin typeface="Calibri" pitchFamily="34" charset="0"/>
            </a:endParaRPr>
          </a:p>
          <a:p>
            <a:pPr marL="231775" indent="-231775">
              <a:spcBef>
                <a:spcPct val="20000"/>
              </a:spcBef>
              <a:buFontTx/>
              <a:buChar char="•"/>
            </a:pPr>
            <a:r>
              <a:rPr lang="en-US" sz="2000" dirty="0">
                <a:solidFill>
                  <a:srgbClr val="000000"/>
                </a:solidFill>
                <a:latin typeface="Calibri" pitchFamily="34" charset="0"/>
              </a:rPr>
              <a:t>Corporate-sponsored Research </a:t>
            </a:r>
            <a:r>
              <a:rPr lang="en-US" sz="2000" dirty="0" smtClean="0">
                <a:solidFill>
                  <a:srgbClr val="000000"/>
                </a:solidFill>
                <a:latin typeface="Calibri" pitchFamily="34" charset="0"/>
              </a:rPr>
              <a:t>and Fee-for-Service Agreements</a:t>
            </a:r>
            <a:endParaRPr lang="en-US" sz="2000" dirty="0">
              <a:solidFill>
                <a:srgbClr val="000000"/>
              </a:solidFill>
              <a:latin typeface="Calibri" pitchFamily="34" charset="0"/>
            </a:endParaRPr>
          </a:p>
          <a:p>
            <a:pPr marL="231775" indent="-231775">
              <a:spcBef>
                <a:spcPts val="0"/>
              </a:spcBef>
              <a:spcAft>
                <a:spcPts val="1200"/>
              </a:spcAft>
              <a:buFontTx/>
              <a:buChar char="•"/>
            </a:pPr>
            <a:r>
              <a:rPr lang="en-US" sz="2000" dirty="0" smtClean="0">
                <a:solidFill>
                  <a:srgbClr val="000000"/>
                </a:solidFill>
                <a:latin typeface="Calibri" pitchFamily="34" charset="0"/>
              </a:rPr>
              <a:t>Industry-sponsored Clinical Trials</a:t>
            </a:r>
          </a:p>
          <a:p>
            <a:pPr marL="231775" indent="-231775">
              <a:spcBef>
                <a:spcPct val="20000"/>
              </a:spcBef>
            </a:pPr>
            <a:r>
              <a:rPr lang="en-US" sz="2000" b="1" dirty="0" smtClean="0">
                <a:solidFill>
                  <a:srgbClr val="000000"/>
                </a:solidFill>
                <a:latin typeface="Calibri" pitchFamily="34" charset="0"/>
              </a:rPr>
              <a:t>OSP (Pre-award)</a:t>
            </a:r>
            <a:endParaRPr lang="en-US" sz="2000" b="1" dirty="0">
              <a:solidFill>
                <a:srgbClr val="000000"/>
              </a:solidFill>
              <a:latin typeface="Calibri" pitchFamily="34" charset="0"/>
            </a:endParaRPr>
          </a:p>
          <a:p>
            <a:pPr marL="231775" indent="-231775">
              <a:spcBef>
                <a:spcPts val="0"/>
              </a:spcBef>
              <a:buFontTx/>
              <a:buChar char="•"/>
            </a:pPr>
            <a:r>
              <a:rPr lang="en-US" sz="2000" dirty="0">
                <a:solidFill>
                  <a:srgbClr val="000000"/>
                </a:solidFill>
                <a:latin typeface="Calibri" pitchFamily="34" charset="0"/>
              </a:rPr>
              <a:t>Federal Grants and Contracts</a:t>
            </a:r>
          </a:p>
          <a:p>
            <a:pPr marL="231775" indent="-231775">
              <a:spcBef>
                <a:spcPts val="0"/>
              </a:spcBef>
              <a:buFontTx/>
              <a:buChar char="•"/>
            </a:pPr>
            <a:r>
              <a:rPr lang="en-US" sz="2000" dirty="0">
                <a:solidFill>
                  <a:srgbClr val="000000"/>
                </a:solidFill>
                <a:latin typeface="Calibri" pitchFamily="34" charset="0"/>
              </a:rPr>
              <a:t>Foundation </a:t>
            </a:r>
            <a:r>
              <a:rPr lang="en-US" sz="2000" dirty="0" smtClean="0">
                <a:solidFill>
                  <a:srgbClr val="000000"/>
                </a:solidFill>
                <a:latin typeface="Calibri" pitchFamily="34" charset="0"/>
              </a:rPr>
              <a:t>Grants</a:t>
            </a:r>
          </a:p>
          <a:p>
            <a:pPr marL="231775" indent="-231775">
              <a:spcBef>
                <a:spcPts val="0"/>
              </a:spcBef>
              <a:buFontTx/>
              <a:buChar char="•"/>
            </a:pPr>
            <a:r>
              <a:rPr lang="en-US" sz="2000" dirty="0" smtClean="0">
                <a:solidFill>
                  <a:srgbClr val="000000"/>
                </a:solidFill>
                <a:latin typeface="Calibri" pitchFamily="34" charset="0"/>
              </a:rPr>
              <a:t>Federal Clinical Trials</a:t>
            </a:r>
            <a:endParaRPr lang="en-US" sz="2000" dirty="0">
              <a:solidFill>
                <a:srgbClr val="000000"/>
              </a:solidFill>
              <a:latin typeface="Calibri" pitchFamily="34" charset="0"/>
            </a:endParaRPr>
          </a:p>
          <a:p>
            <a:pPr marL="231775" indent="-231775">
              <a:spcBef>
                <a:spcPts val="0"/>
              </a:spcBef>
              <a:spcAft>
                <a:spcPts val="1200"/>
              </a:spcAft>
              <a:buFontTx/>
              <a:buChar char="•"/>
            </a:pPr>
            <a:r>
              <a:rPr lang="en-US" sz="2000" dirty="0">
                <a:solidFill>
                  <a:srgbClr val="000000"/>
                </a:solidFill>
                <a:latin typeface="Calibri" pitchFamily="34" charset="0"/>
              </a:rPr>
              <a:t>Federal pass-through contracts – even through corporate channel (in cooperation with B-C)</a:t>
            </a:r>
          </a:p>
          <a:p>
            <a:pPr marL="231775" indent="-231775">
              <a:spcBef>
                <a:spcPct val="20000"/>
              </a:spcBef>
            </a:pPr>
            <a:r>
              <a:rPr lang="en-US" sz="2000" b="1" dirty="0">
                <a:solidFill>
                  <a:srgbClr val="000000"/>
                </a:solidFill>
                <a:latin typeface="Calibri" pitchFamily="34" charset="0"/>
              </a:rPr>
              <a:t>CGA </a:t>
            </a:r>
            <a:r>
              <a:rPr lang="en-US" sz="2000" b="1" dirty="0" smtClean="0">
                <a:solidFill>
                  <a:srgbClr val="000000"/>
                </a:solidFill>
                <a:latin typeface="Calibri" pitchFamily="34" charset="0"/>
              </a:rPr>
              <a:t>(Post-award)</a:t>
            </a:r>
            <a:endParaRPr lang="en-US" sz="2000" b="1" dirty="0">
              <a:solidFill>
                <a:srgbClr val="000000"/>
              </a:solidFill>
              <a:latin typeface="Calibri" pitchFamily="34" charset="0"/>
            </a:endParaRPr>
          </a:p>
          <a:p>
            <a:pPr marL="231775" indent="-231775">
              <a:spcBef>
                <a:spcPct val="20000"/>
              </a:spcBef>
              <a:buFontTx/>
              <a:buChar char="•"/>
            </a:pPr>
            <a:r>
              <a:rPr lang="en-US" sz="2000" dirty="0">
                <a:solidFill>
                  <a:srgbClr val="000000"/>
                </a:solidFill>
                <a:latin typeface="Calibri" pitchFamily="34" charset="0"/>
              </a:rPr>
              <a:t>Account creation and compliance monitoring for all awards</a:t>
            </a:r>
          </a:p>
        </p:txBody>
      </p:sp>
      <p:sp>
        <p:nvSpPr>
          <p:cNvPr id="7" name="Rectangle 13"/>
          <p:cNvSpPr>
            <a:spLocks noChangeArrowheads="1"/>
          </p:cNvSpPr>
          <p:nvPr/>
        </p:nvSpPr>
        <p:spPr bwMode="auto">
          <a:xfrm>
            <a:off x="0" y="1371600"/>
            <a:ext cx="9144000" cy="738664"/>
          </a:xfrm>
          <a:prstGeom prst="rect">
            <a:avLst/>
          </a:prstGeom>
          <a:noFill/>
          <a:ln w="9525">
            <a:noFill/>
            <a:miter lim="800000"/>
            <a:headEnd/>
            <a:tailEnd/>
          </a:ln>
        </p:spPr>
        <p:txBody>
          <a:bodyPr wrap="square">
            <a:spAutoFit/>
          </a:bodyPr>
          <a:lstStyle/>
          <a:p>
            <a:r>
              <a:rPr lang="en-US" sz="2100" dirty="0" smtClean="0">
                <a:latin typeface="Calibri" pitchFamily="34" charset="0"/>
              </a:rPr>
              <a:t>There are several groups that engage in different ways to established sponsored research at MSU: </a:t>
            </a:r>
            <a:endParaRPr lang="en-US" sz="2100" b="1"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5596189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3676</TotalTime>
  <Words>1589</Words>
  <Application>Microsoft Office PowerPoint</Application>
  <PresentationFormat>On-screen Show (4:3)</PresentationFormat>
  <Paragraphs>277</Paragraphs>
  <Slides>24</Slides>
  <Notes>3</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1_Office Theme</vt:lpstr>
      <vt:lpstr>2_Office Theme</vt:lpstr>
      <vt:lpstr>3_Office Theme</vt:lpstr>
      <vt:lpstr>PowerPoint Presentation</vt:lpstr>
      <vt:lpstr>MSU’s place for connecting  to the private sector</vt:lpstr>
      <vt:lpstr>Our focus is Faculty – we’re here to make you more successful</vt:lpstr>
      <vt:lpstr>PowerPoint Presentation</vt:lpstr>
      <vt:lpstr>PowerPoint Presentation</vt:lpstr>
      <vt:lpstr>PowerPoint Presentation</vt:lpstr>
      <vt:lpstr>PowerPoint Presentation</vt:lpstr>
      <vt:lpstr>PowerPoint Presentation</vt:lpstr>
      <vt:lpstr>PowerPoint Presentation</vt:lpstr>
      <vt:lpstr>Business-CONNECT: The Front Door to MSU</vt:lpstr>
      <vt:lpstr>Working with MSU Business-CONNECT</vt:lpstr>
      <vt:lpstr>PowerPoint Presentation</vt:lpstr>
      <vt:lpstr>PowerPoint Presentation</vt:lpstr>
      <vt:lpstr>PowerPoint Presentation</vt:lpstr>
      <vt:lpstr>Working with MSU Business-CONNECT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MSU’s place for connecting  to the private sector    - come visit any time</vt:lpstr>
    </vt:vector>
  </TitlesOfParts>
  <Company>Michigan State University - College of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MSU-BC</dc:creator>
  <cp:lastModifiedBy>Charles Hasemann</cp:lastModifiedBy>
  <cp:revision>87</cp:revision>
  <dcterms:created xsi:type="dcterms:W3CDTF">2011-02-16T18:19:03Z</dcterms:created>
  <dcterms:modified xsi:type="dcterms:W3CDTF">2015-05-05T12:32:39Z</dcterms:modified>
</cp:coreProperties>
</file>