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6"/>
  </p:notesMasterIdLst>
  <p:sldIdLst>
    <p:sldId id="256" r:id="rId2"/>
    <p:sldId id="306" r:id="rId3"/>
    <p:sldId id="308" r:id="rId4"/>
    <p:sldId id="310" r:id="rId5"/>
    <p:sldId id="311" r:id="rId6"/>
    <p:sldId id="314" r:id="rId7"/>
    <p:sldId id="315" r:id="rId8"/>
    <p:sldId id="321" r:id="rId9"/>
    <p:sldId id="333" r:id="rId10"/>
    <p:sldId id="336" r:id="rId11"/>
    <p:sldId id="335" r:id="rId12"/>
    <p:sldId id="340" r:id="rId13"/>
    <p:sldId id="342" r:id="rId14"/>
    <p:sldId id="322" r:id="rId15"/>
    <p:sldId id="332" r:id="rId16"/>
    <p:sldId id="343" r:id="rId17"/>
    <p:sldId id="344" r:id="rId18"/>
    <p:sldId id="282" r:id="rId19"/>
    <p:sldId id="284" r:id="rId20"/>
    <p:sldId id="286" r:id="rId21"/>
    <p:sldId id="261" r:id="rId22"/>
    <p:sldId id="262" r:id="rId23"/>
    <p:sldId id="264"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1620" autoAdjust="0"/>
  </p:normalViewPr>
  <p:slideViewPr>
    <p:cSldViewPr snapToGrid="0">
      <p:cViewPr varScale="1">
        <p:scale>
          <a:sx n="60" d="100"/>
          <a:sy n="60" d="100"/>
        </p:scale>
        <p:origin x="10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E5104-23CF-4309-9099-8DEC3DECCF84}" type="datetimeFigureOut">
              <a:rPr lang="en-US" smtClean="0"/>
              <a:t>4/7/2016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F104A-483D-49C1-B946-BD3F33B1CF16}" type="slidenum">
              <a:rPr lang="en-US" smtClean="0"/>
              <a:t>‹#›</a:t>
            </a:fld>
            <a:endParaRPr lang="en-US"/>
          </a:p>
        </p:txBody>
      </p:sp>
    </p:spTree>
    <p:extLst>
      <p:ext uri="{BB962C8B-B14F-4D97-AF65-F5344CB8AC3E}">
        <p14:creationId xmlns:p14="http://schemas.microsoft.com/office/powerpoint/2010/main" val="283088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Consulted with other universities</a:t>
            </a:r>
            <a:r>
              <a:rPr lang="en-US" baseline="0" dirty="0" smtClean="0"/>
              <a:t> and usability related requests coming from you guys. Announcements for different areas</a:t>
            </a:r>
          </a:p>
          <a:p>
            <a:r>
              <a:rPr lang="en-US" baseline="0" dirty="0" smtClean="0"/>
              <a:t>Colors</a:t>
            </a:r>
            <a:endParaRPr lang="en-US" dirty="0"/>
          </a:p>
        </p:txBody>
      </p:sp>
      <p:sp>
        <p:nvSpPr>
          <p:cNvPr id="4" name="Slide Number Placeholder 3"/>
          <p:cNvSpPr>
            <a:spLocks noGrp="1"/>
          </p:cNvSpPr>
          <p:nvPr>
            <p:ph type="sldNum" sz="quarter" idx="10"/>
          </p:nvPr>
        </p:nvSpPr>
        <p:spPr/>
        <p:txBody>
          <a:bodyPr/>
          <a:lstStyle/>
          <a:p>
            <a:fld id="{A0BF104A-483D-49C1-B946-BD3F33B1CF16}" type="slidenum">
              <a:rPr lang="en-US" smtClean="0"/>
              <a:t>5</a:t>
            </a:fld>
            <a:endParaRPr lang="en-US"/>
          </a:p>
        </p:txBody>
      </p:sp>
    </p:spTree>
    <p:extLst>
      <p:ext uri="{BB962C8B-B14F-4D97-AF65-F5344CB8AC3E}">
        <p14:creationId xmlns:p14="http://schemas.microsoft.com/office/powerpoint/2010/main" val="244490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units about their data-</a:t>
            </a:r>
            <a:r>
              <a:rPr lang="en-US" baseline="0" dirty="0" smtClean="0"/>
              <a:t> Setting up the limits right now and working with certain units </a:t>
            </a:r>
          </a:p>
          <a:p>
            <a:r>
              <a:rPr lang="en-US" baseline="0" dirty="0" smtClean="0"/>
              <a:t>Security giving access</a:t>
            </a:r>
          </a:p>
          <a:p>
            <a:endParaRPr lang="en-US" dirty="0"/>
          </a:p>
        </p:txBody>
      </p:sp>
      <p:sp>
        <p:nvSpPr>
          <p:cNvPr id="4" name="Slide Number Placeholder 3"/>
          <p:cNvSpPr>
            <a:spLocks noGrp="1"/>
          </p:cNvSpPr>
          <p:nvPr>
            <p:ph type="sldNum" sz="quarter" idx="10"/>
          </p:nvPr>
        </p:nvSpPr>
        <p:spPr/>
        <p:txBody>
          <a:bodyPr/>
          <a:lstStyle/>
          <a:p>
            <a:fld id="{A0BF104A-483D-49C1-B946-BD3F33B1CF16}" type="slidenum">
              <a:rPr lang="en-US" smtClean="0"/>
              <a:t>14</a:t>
            </a:fld>
            <a:endParaRPr lang="en-US"/>
          </a:p>
        </p:txBody>
      </p:sp>
    </p:spTree>
    <p:extLst>
      <p:ext uri="{BB962C8B-B14F-4D97-AF65-F5344CB8AC3E}">
        <p14:creationId xmlns:p14="http://schemas.microsoft.com/office/powerpoint/2010/main" val="208813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an agent can be created to monitor when the Expenses Before Encumbrances for a specific account reach a certain numeric threshold, such as $1 M, or a percent threshold of the Expense Budget, such as 90%.  When the specific condition is reached, the agent can be set to send an email alert to the Fiscal Officer so that action can be taken prior to the account overspending its budget.</a:t>
            </a:r>
          </a:p>
          <a:p>
            <a:endParaRPr lang="en-US" dirty="0"/>
          </a:p>
        </p:txBody>
      </p:sp>
      <p:sp>
        <p:nvSpPr>
          <p:cNvPr id="4" name="Slide Number Placeholder 3"/>
          <p:cNvSpPr>
            <a:spLocks noGrp="1"/>
          </p:cNvSpPr>
          <p:nvPr>
            <p:ph type="sldNum" sz="quarter" idx="10"/>
          </p:nvPr>
        </p:nvSpPr>
        <p:spPr/>
        <p:txBody>
          <a:bodyPr/>
          <a:lstStyle/>
          <a:p>
            <a:fld id="{A0BF104A-483D-49C1-B946-BD3F33B1CF16}" type="slidenum">
              <a:rPr lang="en-US" smtClean="0"/>
              <a:t>17</a:t>
            </a:fld>
            <a:endParaRPr lang="en-US"/>
          </a:p>
        </p:txBody>
      </p:sp>
    </p:spTree>
    <p:extLst>
      <p:ext uri="{BB962C8B-B14F-4D97-AF65-F5344CB8AC3E}">
        <p14:creationId xmlns:p14="http://schemas.microsoft.com/office/powerpoint/2010/main" val="241545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anose="020B0604020202020204" pitchFamily="34" charset="0"/>
            </a:endParaRPr>
          </a:p>
        </p:txBody>
      </p:sp>
      <p:sp>
        <p:nvSpPr>
          <p:cNvPr id="235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latin typeface="Calibri" panose="020F0502020204030204" pitchFamily="34" charset="0"/>
              </a:rPr>
              <a:t>IBM IOD 2012</a:t>
            </a:r>
          </a:p>
        </p:txBody>
      </p:sp>
      <p:sp>
        <p:nvSpPr>
          <p:cNvPr id="235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1615800-B259-4CBE-9EC5-2D6EF44B601E}" type="datetime1">
              <a:rPr lang="en-US" altLang="en-US" smtClean="0">
                <a:latin typeface="Calibri" panose="020F0502020204030204" pitchFamily="34" charset="0"/>
              </a:rPr>
              <a:pPr/>
              <a:t>4/7/2016</a:t>
            </a:fld>
            <a:endParaRPr lang="en-US" altLang="en-US" smtClean="0">
              <a:latin typeface="Calibri" panose="020F0502020204030204" pitchFamily="34" charset="0"/>
            </a:endParaRPr>
          </a:p>
        </p:txBody>
      </p:sp>
      <p:sp>
        <p:nvSpPr>
          <p:cNvPr id="2355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mtClean="0">
                <a:latin typeface="Calibri" panose="020F0502020204030204" pitchFamily="34" charset="0"/>
              </a:rPr>
              <a:t>Drury Design Dynamics</a:t>
            </a:r>
          </a:p>
        </p:txBody>
      </p:sp>
      <p:sp>
        <p:nvSpPr>
          <p:cNvPr id="2355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D610EC0-80E6-4F4C-AA8F-808BC4F563A4}"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10229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a:lnSpc>
                <a:spcPct val="80000"/>
              </a:lnSpc>
            </a:pPr>
            <a:r>
              <a:rPr lang="en-US" altLang="en-US" sz="800" smtClean="0">
                <a:cs typeface="Arial" panose="020B0604020202020204" pitchFamily="34" charset="0"/>
              </a:rPr>
              <a:t>[Src: MaAl]</a:t>
            </a:r>
          </a:p>
          <a:p>
            <a:pPr defTabSz="930275">
              <a:lnSpc>
                <a:spcPct val="80000"/>
              </a:lnSpc>
            </a:pPr>
            <a:endParaRPr lang="en-US" altLang="en-US" sz="800" smtClean="0">
              <a:cs typeface="Arial" panose="020B0604020202020204" pitchFamily="34" charset="0"/>
            </a:endParaRPr>
          </a:p>
        </p:txBody>
      </p:sp>
    </p:spTree>
    <p:extLst>
      <p:ext uri="{BB962C8B-B14F-4D97-AF65-F5344CB8AC3E}">
        <p14:creationId xmlns:p14="http://schemas.microsoft.com/office/powerpoint/2010/main" val="137009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marL="291179" indent="-291179"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New and Innovative Visualizations include</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Polar Area</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Chord</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Tornado</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Combination</a:t>
            </a:r>
          </a:p>
          <a:p>
            <a:pPr marL="1048245" lvl="1" defTabSz="931774">
              <a:spcBef>
                <a:spcPct val="20000"/>
              </a:spcBef>
              <a:buClr>
                <a:schemeClr val="tx1"/>
              </a:buClr>
              <a:buFont typeface="Arial" panose="020B0604020202020204" pitchFamily="34" charset="0"/>
              <a:buChar char="•"/>
              <a:defRPr/>
            </a:pPr>
            <a:r>
              <a:rPr lang="en-US" altLang="en-US" sz="1800" dirty="0" err="1">
                <a:solidFill>
                  <a:srgbClr val="000000"/>
                </a:solidFill>
                <a:ea typeface="+mn-ea"/>
                <a:cs typeface="+mn-cs"/>
              </a:rPr>
              <a:t>Marimekko</a:t>
            </a:r>
            <a:endParaRPr lang="en-US" altLang="en-US" sz="1800" dirty="0">
              <a:solidFill>
                <a:srgbClr val="000000"/>
              </a:solidFill>
              <a:ea typeface="+mn-ea"/>
              <a:cs typeface="+mn-cs"/>
            </a:endParaRPr>
          </a:p>
          <a:p>
            <a:pPr marL="291179" indent="-291179"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Extensible Visualization Properties in Report Studio &amp; CWA provide the ability to show:</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Legends</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Show values </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Chart titles</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Fonts</a:t>
            </a:r>
          </a:p>
          <a:p>
            <a:pPr marL="1048245" lvl="1"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Visualization dependent properties</a:t>
            </a:r>
          </a:p>
          <a:p>
            <a:pPr marL="291179" indent="-291179" defTabSz="931774">
              <a:spcBef>
                <a:spcPct val="20000"/>
              </a:spcBef>
              <a:buClr>
                <a:schemeClr val="tx1"/>
              </a:buClr>
              <a:buFont typeface="Arial" panose="020B0604020202020204" pitchFamily="34" charset="0"/>
              <a:buChar char="•"/>
              <a:defRPr/>
            </a:pPr>
            <a:r>
              <a:rPr lang="en-US" altLang="en-US" sz="1800" dirty="0">
                <a:solidFill>
                  <a:srgbClr val="000000"/>
                </a:solidFill>
                <a:ea typeface="+mn-ea"/>
                <a:cs typeface="+mn-cs"/>
              </a:rPr>
              <a:t>Extensible visualization data slots are now flexible, use only those that you need.</a:t>
            </a:r>
          </a:p>
          <a:p>
            <a:pPr>
              <a:defRPr/>
            </a:pPr>
            <a:endParaRPr 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a:spcBef>
                <a:spcPct val="0"/>
              </a:spcBef>
            </a:pPr>
            <a:fld id="{70E0157D-9C00-4A10-8C23-E66A2E107118}" type="slidenum">
              <a:rPr lang="en-US" altLang="en-US"/>
              <a:pPr>
                <a:spcBef>
                  <a:spcPct val="0"/>
                </a:spcBef>
              </a:pPr>
              <a:t>23</a:t>
            </a:fld>
            <a:endParaRPr lang="en-US" altLang="en-US"/>
          </a:p>
        </p:txBody>
      </p:sp>
    </p:spTree>
    <p:extLst>
      <p:ext uri="{BB962C8B-B14F-4D97-AF65-F5344CB8AC3E}">
        <p14:creationId xmlns:p14="http://schemas.microsoft.com/office/powerpoint/2010/main" val="246766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anose="020B0604020202020204" pitchFamily="34" charset="0"/>
              </a:rPr>
              <a:t>Bounded tenants</a:t>
            </a:r>
          </a:p>
          <a:p>
            <a:endParaRPr lang="en-US" altLang="en-US" dirty="0" smtClean="0">
              <a:cs typeface="Arial" panose="020B0604020202020204"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55650" indent="-290513">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63638" indent="-231775">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30363" indent="-231775">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95500" indent="-231775">
              <a:spcBef>
                <a:spcPct val="30000"/>
              </a:spcBef>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527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30099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671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924300" indent="-231775"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a:spcBef>
                <a:spcPct val="0"/>
              </a:spcBef>
            </a:pPr>
            <a:fld id="{02399FA6-6D93-40A2-ADDB-09CB5273E9B7}" type="slidenum">
              <a:rPr lang="en-US" altLang="en-US"/>
              <a:pPr>
                <a:spcBef>
                  <a:spcPct val="0"/>
                </a:spcBef>
              </a:pPr>
              <a:t>24</a:t>
            </a:fld>
            <a:endParaRPr lang="en-US" altLang="en-US"/>
          </a:p>
        </p:txBody>
      </p:sp>
    </p:spTree>
    <p:extLst>
      <p:ext uri="{BB962C8B-B14F-4D97-AF65-F5344CB8AC3E}">
        <p14:creationId xmlns:p14="http://schemas.microsoft.com/office/powerpoint/2010/main" val="351771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138849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8354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1963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543851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057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456580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328266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34334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9"/>
          <p:cNvSpPr>
            <a:spLocks noGrp="1" noChangeArrowheads="1"/>
          </p:cNvSpPr>
          <p:nvPr>
            <p:ph type="sldNum" sz="quarter" idx="11"/>
          </p:nvPr>
        </p:nvSpPr>
        <p:spPr>
          <a:xfrm>
            <a:off x="9776885" y="6507166"/>
            <a:ext cx="567267" cy="253999"/>
          </a:xfrm>
          <a:prstGeom prst="rect">
            <a:avLst/>
          </a:prstGeom>
        </p:spPr>
        <p:txBody>
          <a:bodyPr/>
          <a:lstStyle>
            <a:lvl1pPr>
              <a:defRPr/>
            </a:lvl1pPr>
          </a:lstStyle>
          <a:p>
            <a:pPr>
              <a:defRPr/>
            </a:pPr>
            <a:fld id="{C4A53E65-8F01-414E-AB1E-B6B549B64F4A}" type="slidenum">
              <a:rPr lang="en-US" altLang="en-US"/>
              <a:pPr>
                <a:defRPr/>
              </a:pPr>
              <a:t>‹#›</a:t>
            </a:fld>
            <a:endParaRPr lang="en-US" altLang="en-US"/>
          </a:p>
        </p:txBody>
      </p:sp>
    </p:spTree>
    <p:extLst>
      <p:ext uri="{BB962C8B-B14F-4D97-AF65-F5344CB8AC3E}">
        <p14:creationId xmlns:p14="http://schemas.microsoft.com/office/powerpoint/2010/main" val="40165199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9"/>
          <p:cNvSpPr>
            <a:spLocks noGrp="1" noChangeArrowheads="1"/>
          </p:cNvSpPr>
          <p:nvPr>
            <p:ph type="sldNum" sz="quarter" idx="11"/>
          </p:nvPr>
        </p:nvSpPr>
        <p:spPr>
          <a:xfrm>
            <a:off x="9776885" y="6507166"/>
            <a:ext cx="567267" cy="253999"/>
          </a:xfrm>
          <a:prstGeom prst="rect">
            <a:avLst/>
          </a:prstGeom>
        </p:spPr>
        <p:txBody>
          <a:bodyPr/>
          <a:lstStyle>
            <a:lvl1pPr>
              <a:defRPr/>
            </a:lvl1pPr>
          </a:lstStyle>
          <a:p>
            <a:pPr>
              <a:defRPr/>
            </a:pPr>
            <a:fld id="{C4A53E65-8F01-414E-AB1E-B6B549B64F4A}" type="slidenum">
              <a:rPr lang="en-US" altLang="en-US"/>
              <a:pPr>
                <a:defRPr/>
              </a:pPr>
              <a:t>‹#›</a:t>
            </a:fld>
            <a:endParaRPr lang="en-US" altLang="en-US"/>
          </a:p>
        </p:txBody>
      </p:sp>
    </p:spTree>
    <p:extLst>
      <p:ext uri="{BB962C8B-B14F-4D97-AF65-F5344CB8AC3E}">
        <p14:creationId xmlns:p14="http://schemas.microsoft.com/office/powerpoint/2010/main" val="6485920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9"/>
          <p:cNvSpPr>
            <a:spLocks noGrp="1" noChangeArrowheads="1"/>
          </p:cNvSpPr>
          <p:nvPr>
            <p:ph type="sldNum" sz="quarter" idx="11"/>
          </p:nvPr>
        </p:nvSpPr>
        <p:spPr>
          <a:xfrm>
            <a:off x="9776885" y="6507166"/>
            <a:ext cx="567267" cy="253999"/>
          </a:xfrm>
          <a:prstGeom prst="rect">
            <a:avLst/>
          </a:prstGeom>
        </p:spPr>
        <p:txBody>
          <a:bodyPr/>
          <a:lstStyle>
            <a:lvl1pPr>
              <a:defRPr/>
            </a:lvl1pPr>
          </a:lstStyle>
          <a:p>
            <a:pPr>
              <a:defRPr/>
            </a:pPr>
            <a:fld id="{C4A53E65-8F01-414E-AB1E-B6B549B64F4A}" type="slidenum">
              <a:rPr lang="en-US" altLang="en-US"/>
              <a:pPr>
                <a:defRPr/>
              </a:pPr>
              <a:t>‹#›</a:t>
            </a:fld>
            <a:endParaRPr lang="en-US" altLang="en-US"/>
          </a:p>
        </p:txBody>
      </p:sp>
    </p:spTree>
    <p:extLst>
      <p:ext uri="{BB962C8B-B14F-4D97-AF65-F5344CB8AC3E}">
        <p14:creationId xmlns:p14="http://schemas.microsoft.com/office/powerpoint/2010/main" val="14973355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2706968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 no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1"/>
          </p:nvPr>
        </p:nvSpPr>
        <p:spPr>
          <a:xfrm>
            <a:off x="9776885" y="6507166"/>
            <a:ext cx="567267" cy="253999"/>
          </a:xfrm>
          <a:prstGeom prst="rect">
            <a:avLst/>
          </a:prstGeom>
        </p:spPr>
        <p:txBody>
          <a:bodyPr/>
          <a:lstStyle>
            <a:lvl1pPr>
              <a:defRPr/>
            </a:lvl1pPr>
          </a:lstStyle>
          <a:p>
            <a:pPr>
              <a:defRPr/>
            </a:pPr>
            <a:fld id="{4AC5E5E4-0D0B-427E-90FE-1621EBD30211}" type="slidenum">
              <a:rPr lang="en-US" altLang="en-US"/>
              <a:pPr>
                <a:defRPr/>
              </a:pPr>
              <a:t>‹#›</a:t>
            </a:fld>
            <a:endParaRPr lang="en-US" altLang="en-US"/>
          </a:p>
        </p:txBody>
      </p:sp>
    </p:spTree>
    <p:extLst>
      <p:ext uri="{BB962C8B-B14F-4D97-AF65-F5344CB8AC3E}">
        <p14:creationId xmlns:p14="http://schemas.microsoft.com/office/powerpoint/2010/main" val="21264381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59298-5976-48D9-B463-D6327CACBF65}"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350173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B59298-5976-48D9-B463-D6327CACBF65}"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388214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B59298-5976-48D9-B463-D6327CACBF65}" type="datetimeFigureOut">
              <a:rPr lang="en-US" smtClean="0"/>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1395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59298-5976-48D9-B463-D6327CACBF65}" type="datetimeFigureOut">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356534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59298-5976-48D9-B463-D6327CACBF65}" type="datetimeFigureOut">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167882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59298-5976-48D9-B463-D6327CACBF65}"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1027684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59298-5976-48D9-B463-D6327CACBF65}"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62B4-E018-40A2-B603-95DBEF178512}" type="slidenum">
              <a:rPr lang="en-US" smtClean="0"/>
              <a:t>‹#›</a:t>
            </a:fld>
            <a:endParaRPr lang="en-US"/>
          </a:p>
        </p:txBody>
      </p:sp>
    </p:spTree>
    <p:extLst>
      <p:ext uri="{BB962C8B-B14F-4D97-AF65-F5344CB8AC3E}">
        <p14:creationId xmlns:p14="http://schemas.microsoft.com/office/powerpoint/2010/main" val="518751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B59298-5976-48D9-B463-D6327CACBF65}" type="datetimeFigureOut">
              <a:rPr lang="en-US" smtClean="0"/>
              <a:t>4/7/2016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4762B4-E018-40A2-B603-95DBEF178512}" type="slidenum">
              <a:rPr lang="en-US" smtClean="0"/>
              <a:t>‹#›</a:t>
            </a:fld>
            <a:endParaRPr lang="en-US"/>
          </a:p>
        </p:txBody>
      </p:sp>
    </p:spTree>
    <p:extLst>
      <p:ext uri="{BB962C8B-B14F-4D97-AF65-F5344CB8AC3E}">
        <p14:creationId xmlns:p14="http://schemas.microsoft.com/office/powerpoint/2010/main" val="32005944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90"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MSU Cognos Future</a:t>
            </a:r>
            <a:endParaRPr lang="en-US" dirty="0"/>
          </a:p>
        </p:txBody>
      </p:sp>
      <p:sp>
        <p:nvSpPr>
          <p:cNvPr id="3" name="Subtitle 2"/>
          <p:cNvSpPr>
            <a:spLocks noGrp="1"/>
          </p:cNvSpPr>
          <p:nvPr>
            <p:ph type="subTitle" idx="1"/>
          </p:nvPr>
        </p:nvSpPr>
        <p:spPr>
          <a:xfrm>
            <a:off x="1644770" y="3593412"/>
            <a:ext cx="9144000" cy="1655762"/>
          </a:xfrm>
        </p:spPr>
        <p:txBody>
          <a:bodyPr/>
          <a:lstStyle/>
          <a:p>
            <a:endParaRPr lang="en-US" dirty="0" smtClean="0"/>
          </a:p>
          <a:p>
            <a:r>
              <a:rPr lang="en-US" dirty="0" smtClean="0"/>
              <a:t>Data Services</a:t>
            </a:r>
          </a:p>
          <a:p>
            <a:r>
              <a:rPr lang="en-US" dirty="0" smtClean="0"/>
              <a:t>September 2015</a:t>
            </a:r>
            <a:endParaRPr lang="en-US" dirty="0"/>
          </a:p>
        </p:txBody>
      </p:sp>
    </p:spTree>
    <p:extLst>
      <p:ext uri="{BB962C8B-B14F-4D97-AF65-F5344CB8AC3E}">
        <p14:creationId xmlns:p14="http://schemas.microsoft.com/office/powerpoint/2010/main" val="3192813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12156041" cy="6576291"/>
          </a:xfrm>
          <a:prstGeom prst="rect">
            <a:avLst/>
          </a:prstGeom>
        </p:spPr>
      </p:pic>
    </p:spTree>
    <p:extLst>
      <p:ext uri="{BB962C8B-B14F-4D97-AF65-F5344CB8AC3E}">
        <p14:creationId xmlns:p14="http://schemas.microsoft.com/office/powerpoint/2010/main" val="1988225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 y="0"/>
            <a:ext cx="11176001" cy="5902036"/>
          </a:xfrm>
          <a:prstGeom prst="rect">
            <a:avLst/>
          </a:prstGeom>
        </p:spPr>
      </p:pic>
    </p:spTree>
    <p:extLst>
      <p:ext uri="{BB962C8B-B14F-4D97-AF65-F5344CB8AC3E}">
        <p14:creationId xmlns:p14="http://schemas.microsoft.com/office/powerpoint/2010/main" val="2776921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90" y="114094"/>
            <a:ext cx="6967491" cy="396838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017" y="3393974"/>
            <a:ext cx="7322316" cy="3339333"/>
          </a:xfrm>
          <a:prstGeom prst="rect">
            <a:avLst/>
          </a:prstGeom>
        </p:spPr>
      </p:pic>
    </p:spTree>
    <p:extLst>
      <p:ext uri="{BB962C8B-B14F-4D97-AF65-F5344CB8AC3E}">
        <p14:creationId xmlns:p14="http://schemas.microsoft.com/office/powerpoint/2010/main" val="512676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64" y="49864"/>
            <a:ext cx="8816470" cy="4041846"/>
          </a:xfrm>
        </p:spPr>
      </p:pic>
      <p:pic>
        <p:nvPicPr>
          <p:cNvPr id="3"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620" y="1514954"/>
            <a:ext cx="4612780" cy="4823760"/>
          </a:xfrm>
          <a:prstGeom prst="rect">
            <a:avLst/>
          </a:prstGeom>
        </p:spPr>
      </p:pic>
    </p:spTree>
    <p:extLst>
      <p:ext uri="{BB962C8B-B14F-4D97-AF65-F5344CB8AC3E}">
        <p14:creationId xmlns:p14="http://schemas.microsoft.com/office/powerpoint/2010/main" val="4197209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Data Sets</a:t>
            </a:r>
            <a:endParaRPr lang="en-US" sz="2800" dirty="0"/>
          </a:p>
        </p:txBody>
      </p:sp>
      <p:sp>
        <p:nvSpPr>
          <p:cNvPr id="3" name="Content Placeholder 2"/>
          <p:cNvSpPr>
            <a:spLocks noGrp="1"/>
          </p:cNvSpPr>
          <p:nvPr>
            <p:ph idx="1"/>
          </p:nvPr>
        </p:nvSpPr>
        <p:spPr>
          <a:xfrm>
            <a:off x="677334" y="1608083"/>
            <a:ext cx="8596668" cy="4433279"/>
          </a:xfrm>
        </p:spPr>
        <p:txBody>
          <a:bodyPr>
            <a:normAutofit/>
          </a:bodyPr>
          <a:lstStyle/>
          <a:p>
            <a:r>
              <a:rPr lang="en-US" sz="2800" dirty="0"/>
              <a:t>Ability to bring and report on your own data</a:t>
            </a:r>
          </a:p>
          <a:p>
            <a:r>
              <a:rPr lang="en-US" sz="2800" dirty="0"/>
              <a:t>Upload and publish packages</a:t>
            </a:r>
          </a:p>
          <a:p>
            <a:r>
              <a:rPr lang="en-US" sz="2800" dirty="0"/>
              <a:t>Utilize your own data in your own dashboards</a:t>
            </a:r>
          </a:p>
          <a:p>
            <a:r>
              <a:rPr lang="en-US" sz="2800" dirty="0"/>
              <a:t>Use your own data for Query Studio</a:t>
            </a:r>
          </a:p>
          <a:p>
            <a:r>
              <a:rPr lang="en-US" sz="2800" dirty="0"/>
              <a:t>Sharing your data within your colleagues </a:t>
            </a:r>
          </a:p>
          <a:p>
            <a:r>
              <a:rPr lang="en-US" altLang="en-US" sz="2800" dirty="0"/>
              <a:t>Upload delimited text or Excel file, create reports and dashboards</a:t>
            </a:r>
          </a:p>
          <a:p>
            <a:r>
              <a:rPr lang="en-US" altLang="en-US" sz="2800" dirty="0"/>
              <a:t>Administer the access for your own data</a:t>
            </a:r>
          </a:p>
          <a:p>
            <a:endParaRPr lang="en-US" dirty="0"/>
          </a:p>
          <a:p>
            <a:endParaRPr lang="en-US" dirty="0"/>
          </a:p>
          <a:p>
            <a:endParaRPr lang="en-US" dirty="0"/>
          </a:p>
        </p:txBody>
      </p:sp>
    </p:spTree>
    <p:extLst>
      <p:ext uri="{BB962C8B-B14F-4D97-AF65-F5344CB8AC3E}">
        <p14:creationId xmlns:p14="http://schemas.microsoft.com/office/powerpoint/2010/main" val="3481990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4927" y="1852024"/>
            <a:ext cx="4276725" cy="2705100"/>
          </a:xfrm>
          <a:prstGeom prst="rect">
            <a:avLst/>
          </a:prstGeom>
        </p:spPr>
      </p:pic>
      <p:pic>
        <p:nvPicPr>
          <p:cNvPr id="10" name="Picture 9"/>
          <p:cNvPicPr>
            <a:picLocks noChangeAspect="1"/>
          </p:cNvPicPr>
          <p:nvPr/>
        </p:nvPicPr>
        <p:blipFill>
          <a:blip r:embed="rId3"/>
          <a:stretch>
            <a:fillRect/>
          </a:stretch>
        </p:blipFill>
        <p:spPr>
          <a:xfrm>
            <a:off x="-23907" y="0"/>
            <a:ext cx="11218379" cy="5182572"/>
          </a:xfrm>
          <a:prstGeom prst="rect">
            <a:avLst/>
          </a:prstGeom>
        </p:spPr>
      </p:pic>
      <p:pic>
        <p:nvPicPr>
          <p:cNvPr id="11" name="Picture 10"/>
          <p:cNvPicPr>
            <a:picLocks noChangeAspect="1"/>
          </p:cNvPicPr>
          <p:nvPr/>
        </p:nvPicPr>
        <p:blipFill>
          <a:blip r:embed="rId4"/>
          <a:stretch>
            <a:fillRect/>
          </a:stretch>
        </p:blipFill>
        <p:spPr>
          <a:xfrm>
            <a:off x="0" y="4718460"/>
            <a:ext cx="11990233" cy="1984266"/>
          </a:xfrm>
          <a:prstGeom prst="rect">
            <a:avLst/>
          </a:prstGeom>
        </p:spPr>
      </p:pic>
    </p:spTree>
    <p:extLst>
      <p:ext uri="{BB962C8B-B14F-4D97-AF65-F5344CB8AC3E}">
        <p14:creationId xmlns:p14="http://schemas.microsoft.com/office/powerpoint/2010/main" val="759734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a:t>
            </a:r>
            <a:endParaRPr lang="en-US" dirty="0"/>
          </a:p>
        </p:txBody>
      </p:sp>
      <p:sp>
        <p:nvSpPr>
          <p:cNvPr id="3" name="Content Placeholder 2"/>
          <p:cNvSpPr>
            <a:spLocks noGrp="1"/>
          </p:cNvSpPr>
          <p:nvPr>
            <p:ph idx="1"/>
          </p:nvPr>
        </p:nvSpPr>
        <p:spPr>
          <a:xfrm>
            <a:off x="677334" y="1492469"/>
            <a:ext cx="8596668" cy="4548893"/>
          </a:xfrm>
        </p:spPr>
        <p:txBody>
          <a:bodyPr/>
          <a:lstStyle/>
          <a:p>
            <a:r>
              <a:rPr lang="en-US" sz="2800" dirty="0"/>
              <a:t>Active Reports</a:t>
            </a:r>
          </a:p>
          <a:p>
            <a:pPr marL="742950" lvl="2" indent="-342900"/>
            <a:r>
              <a:rPr lang="en-US" sz="2600" dirty="0"/>
              <a:t>Data and Report packaged</a:t>
            </a:r>
          </a:p>
          <a:p>
            <a:pPr marL="342900" lvl="1" indent="-342900"/>
            <a:r>
              <a:rPr lang="en-US" sz="2800" dirty="0"/>
              <a:t>Available to view on </a:t>
            </a:r>
            <a:r>
              <a:rPr lang="en-US" sz="2800" dirty="0" smtClean="0"/>
              <a:t>browser also</a:t>
            </a:r>
            <a:endParaRPr lang="en-US" sz="2800" dirty="0"/>
          </a:p>
          <a:p>
            <a:r>
              <a:rPr lang="en-US" sz="2800" dirty="0"/>
              <a:t>Cognos Apps for IOS and Android platforms</a:t>
            </a:r>
          </a:p>
          <a:p>
            <a:r>
              <a:rPr lang="en-US" sz="2800" dirty="0" smtClean="0"/>
              <a:t>Interactive</a:t>
            </a:r>
            <a:endParaRPr lang="en-US" sz="2800" dirty="0"/>
          </a:p>
          <a:p>
            <a:r>
              <a:rPr lang="en-US" sz="2800" dirty="0"/>
              <a:t>Off-Site Access</a:t>
            </a:r>
          </a:p>
          <a:p>
            <a:pPr marL="0" indent="0">
              <a:buNone/>
            </a:pPr>
            <a:endParaRPr lang="en-US" dirty="0" smtClean="0"/>
          </a:p>
        </p:txBody>
      </p:sp>
    </p:spTree>
    <p:extLst>
      <p:ext uri="{BB962C8B-B14F-4D97-AF65-F5344CB8AC3E}">
        <p14:creationId xmlns:p14="http://schemas.microsoft.com/office/powerpoint/2010/main" val="1193995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Studio</a:t>
            </a:r>
            <a:endParaRPr lang="en-US" dirty="0"/>
          </a:p>
        </p:txBody>
      </p:sp>
      <p:sp>
        <p:nvSpPr>
          <p:cNvPr id="3" name="Content Placeholder 2"/>
          <p:cNvSpPr>
            <a:spLocks noGrp="1"/>
          </p:cNvSpPr>
          <p:nvPr>
            <p:ph idx="1"/>
          </p:nvPr>
        </p:nvSpPr>
        <p:spPr>
          <a:xfrm>
            <a:off x="782437" y="1481959"/>
            <a:ext cx="9055246" cy="4548893"/>
          </a:xfrm>
        </p:spPr>
        <p:txBody>
          <a:bodyPr>
            <a:normAutofit/>
          </a:bodyPr>
          <a:lstStyle/>
          <a:p>
            <a:r>
              <a:rPr lang="en-US" sz="2800" dirty="0" smtClean="0"/>
              <a:t>Tool to </a:t>
            </a:r>
            <a:r>
              <a:rPr lang="en-US" sz="2800" dirty="0"/>
              <a:t>define and monitor business </a:t>
            </a:r>
            <a:r>
              <a:rPr lang="en-US" sz="2800" dirty="0" smtClean="0"/>
              <a:t>events</a:t>
            </a:r>
          </a:p>
          <a:p>
            <a:pPr lvl="1"/>
            <a:r>
              <a:rPr lang="en-US" sz="2800" dirty="0" err="1" smtClean="0"/>
              <a:t>Eg</a:t>
            </a:r>
            <a:r>
              <a:rPr lang="en-US" sz="2800" dirty="0" smtClean="0"/>
              <a:t>. change </a:t>
            </a:r>
            <a:r>
              <a:rPr lang="en-US" sz="2800" dirty="0"/>
              <a:t>in expenditures over </a:t>
            </a:r>
            <a:r>
              <a:rPr lang="en-US" sz="2800" dirty="0" smtClean="0"/>
              <a:t>time</a:t>
            </a:r>
          </a:p>
          <a:p>
            <a:r>
              <a:rPr lang="en-US" sz="2800" dirty="0" smtClean="0"/>
              <a:t>Alert decision </a:t>
            </a:r>
            <a:r>
              <a:rPr lang="en-US" sz="2800" dirty="0"/>
              <a:t>makers and facilitate agile </a:t>
            </a:r>
            <a:r>
              <a:rPr lang="en-US" sz="2800" dirty="0" smtClean="0"/>
              <a:t>responses</a:t>
            </a:r>
          </a:p>
          <a:p>
            <a:r>
              <a:rPr lang="en-US" sz="2800" dirty="0" smtClean="0"/>
              <a:t>Agents to </a:t>
            </a:r>
            <a:r>
              <a:rPr lang="en-US" sz="2800" dirty="0"/>
              <a:t>perform tasks and send alerts when specific conditions within the University’s data are met</a:t>
            </a:r>
            <a:r>
              <a:rPr lang="en-US" sz="2800" dirty="0" smtClean="0"/>
              <a:t>.</a:t>
            </a:r>
            <a:endParaRPr lang="en-US" sz="2800" dirty="0"/>
          </a:p>
        </p:txBody>
      </p:sp>
    </p:spTree>
    <p:extLst>
      <p:ext uri="{BB962C8B-B14F-4D97-AF65-F5344CB8AC3E}">
        <p14:creationId xmlns:p14="http://schemas.microsoft.com/office/powerpoint/2010/main" val="2275584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545" y="1911928"/>
            <a:ext cx="11447253" cy="1754622"/>
          </a:xfrm>
        </p:spPr>
        <p:txBody>
          <a:bodyPr/>
          <a:lstStyle/>
          <a:p>
            <a:pPr algn="ctr"/>
            <a:r>
              <a:rPr lang="en-US" dirty="0" smtClean="0"/>
              <a:t>Other </a:t>
            </a:r>
            <a:r>
              <a:rPr lang="en-US" dirty="0"/>
              <a:t>Cognos 10.2.2 </a:t>
            </a:r>
            <a:r>
              <a:rPr lang="en-US" dirty="0" smtClean="0"/>
              <a:t>Functionalities</a:t>
            </a:r>
            <a:endParaRPr lang="en-US" sz="1800" dirty="0"/>
          </a:p>
        </p:txBody>
      </p:sp>
    </p:spTree>
    <p:extLst>
      <p:ext uri="{BB962C8B-B14F-4D97-AF65-F5344CB8AC3E}">
        <p14:creationId xmlns:p14="http://schemas.microsoft.com/office/powerpoint/2010/main" val="564574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77" y="0"/>
            <a:ext cx="11034623" cy="1325563"/>
          </a:xfrm>
        </p:spPr>
        <p:txBody>
          <a:bodyPr/>
          <a:lstStyle/>
          <a:p>
            <a:r>
              <a:rPr lang="en-US" dirty="0" smtClean="0"/>
              <a:t>Cognos Workspace Advanced</a:t>
            </a:r>
            <a:endParaRPr lang="en-US" sz="2400"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780986"/>
            <a:ext cx="11856231" cy="5276855"/>
          </a:xfrm>
          <a:prstGeom prst="rect">
            <a:avLst/>
          </a:prstGeom>
        </p:spPr>
      </p:pic>
    </p:spTree>
    <p:extLst>
      <p:ext uri="{BB962C8B-B14F-4D97-AF65-F5344CB8AC3E}">
        <p14:creationId xmlns:p14="http://schemas.microsoft.com/office/powerpoint/2010/main" val="2134641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730"/>
            <a:ext cx="10515600" cy="1325563"/>
          </a:xfrm>
        </p:spPr>
        <p:txBody>
          <a:bodyPr>
            <a:normAutofit/>
          </a:bodyPr>
          <a:lstStyle/>
          <a:p>
            <a:r>
              <a:rPr lang="en-US" dirty="0" smtClean="0"/>
              <a:t>Cognos 10.2.2 Improvements</a:t>
            </a:r>
            <a:endParaRPr lang="en-US" dirty="0"/>
          </a:p>
        </p:txBody>
      </p:sp>
      <p:sp>
        <p:nvSpPr>
          <p:cNvPr id="4" name="Content Placeholder 3"/>
          <p:cNvSpPr>
            <a:spLocks noGrp="1"/>
          </p:cNvSpPr>
          <p:nvPr>
            <p:ph idx="1"/>
          </p:nvPr>
        </p:nvSpPr>
        <p:spPr>
          <a:xfrm>
            <a:off x="662152" y="1366345"/>
            <a:ext cx="10691648" cy="4810618"/>
          </a:xfrm>
        </p:spPr>
        <p:txBody>
          <a:bodyPr>
            <a:normAutofit fontScale="77500" lnSpcReduction="20000"/>
          </a:bodyPr>
          <a:lstStyle/>
          <a:p>
            <a:r>
              <a:rPr lang="en-US" sz="3000" dirty="0"/>
              <a:t>Architecture</a:t>
            </a:r>
          </a:p>
          <a:p>
            <a:pPr lvl="1"/>
            <a:r>
              <a:rPr lang="en-US" sz="2600" dirty="0"/>
              <a:t>64- bit vs 32- bit</a:t>
            </a:r>
          </a:p>
          <a:p>
            <a:pPr lvl="1"/>
            <a:r>
              <a:rPr lang="en-US" sz="2600" dirty="0"/>
              <a:t>More server power, faster servers </a:t>
            </a:r>
          </a:p>
          <a:p>
            <a:pPr lvl="1"/>
            <a:r>
              <a:rPr lang="en-US" sz="2600" dirty="0"/>
              <a:t>Ghost issue resolution</a:t>
            </a:r>
          </a:p>
          <a:p>
            <a:r>
              <a:rPr lang="en-US" sz="3000" dirty="0"/>
              <a:t>Workspace</a:t>
            </a:r>
          </a:p>
          <a:p>
            <a:pPr lvl="1"/>
            <a:r>
              <a:rPr lang="en-US" sz="2600" dirty="0"/>
              <a:t>User-built dashboards</a:t>
            </a:r>
          </a:p>
          <a:p>
            <a:pPr lvl="1"/>
            <a:r>
              <a:rPr lang="en-US" sz="2600" dirty="0"/>
              <a:t>Pre-built content</a:t>
            </a:r>
          </a:p>
          <a:p>
            <a:r>
              <a:rPr lang="en-US" sz="3000" dirty="0"/>
              <a:t>Workspace Advanced</a:t>
            </a:r>
          </a:p>
          <a:p>
            <a:pPr lvl="1"/>
            <a:r>
              <a:rPr lang="en-US" sz="2600" dirty="0"/>
              <a:t>New ad hoc tool</a:t>
            </a:r>
          </a:p>
          <a:p>
            <a:pPr lvl="1"/>
            <a:r>
              <a:rPr lang="en-US" sz="2600" dirty="0"/>
              <a:t>Can assign specific capabilities to user groups</a:t>
            </a:r>
          </a:p>
          <a:p>
            <a:r>
              <a:rPr lang="en-US" sz="3000" dirty="0"/>
              <a:t>Graphics</a:t>
            </a:r>
          </a:p>
          <a:p>
            <a:pPr lvl="1"/>
            <a:r>
              <a:rPr lang="en-US" sz="2600" dirty="0"/>
              <a:t>Improved and animated visualizations</a:t>
            </a:r>
          </a:p>
          <a:p>
            <a:endParaRPr lang="en-US" dirty="0"/>
          </a:p>
        </p:txBody>
      </p:sp>
    </p:spTree>
    <p:extLst>
      <p:ext uri="{BB962C8B-B14F-4D97-AF65-F5344CB8AC3E}">
        <p14:creationId xmlns:p14="http://schemas.microsoft.com/office/powerpoint/2010/main" val="874944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758" y="228300"/>
            <a:ext cx="10515600" cy="1325563"/>
          </a:xfrm>
        </p:spPr>
        <p:txBody>
          <a:bodyPr/>
          <a:lstStyle/>
          <a:p>
            <a:r>
              <a:rPr lang="en-US" dirty="0" smtClean="0"/>
              <a:t>External Data</a:t>
            </a:r>
            <a:endParaRPr lang="en-US" sz="1800" dirty="0"/>
          </a:p>
        </p:txBody>
      </p:sp>
      <p:pic>
        <p:nvPicPr>
          <p:cNvPr id="4" name="Picture 3"/>
          <p:cNvPicPr>
            <a:picLocks noChangeAspect="1"/>
          </p:cNvPicPr>
          <p:nvPr/>
        </p:nvPicPr>
        <p:blipFill>
          <a:blip r:embed="rId2"/>
          <a:stretch>
            <a:fillRect/>
          </a:stretch>
        </p:blipFill>
        <p:spPr>
          <a:xfrm>
            <a:off x="225377" y="987812"/>
            <a:ext cx="10587487" cy="5955461"/>
          </a:xfrm>
          <a:prstGeom prst="rect">
            <a:avLst/>
          </a:prstGeom>
        </p:spPr>
      </p:pic>
    </p:spTree>
    <p:extLst>
      <p:ext uri="{BB962C8B-B14F-4D97-AF65-F5344CB8AC3E}">
        <p14:creationId xmlns:p14="http://schemas.microsoft.com/office/powerpoint/2010/main" val="246918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Aft>
                <a:spcPts val="1200"/>
              </a:spcAft>
              <a:buClr>
                <a:schemeClr val="tx2"/>
              </a:buClr>
              <a:buSzPct val="105000"/>
              <a:buFont typeface="Arial" panose="020B0604020202020204" pitchFamily="34" charset="0"/>
              <a:buChar char="•"/>
              <a:defRPr sz="2201">
                <a:solidFill>
                  <a:schemeClr val="tx1"/>
                </a:solidFill>
                <a:latin typeface="Arial" panose="020B0604020202020204" pitchFamily="34" charset="0"/>
                <a:ea typeface="MS PGothic" panose="020B0600070205080204" pitchFamily="34" charset="-128"/>
              </a:defRPr>
            </a:lvl1pPr>
            <a:lvl2pPr marL="742937" indent="-285746">
              <a:lnSpc>
                <a:spcPct val="85000"/>
              </a:lnSpc>
              <a:spcAft>
                <a:spcPts val="1200"/>
              </a:spcAft>
              <a:buClr>
                <a:srgbClr val="7F7F7F"/>
              </a:buClr>
              <a:buSzPct val="100000"/>
              <a:buFont typeface="Wingdings" panose="05000000000000000000" pitchFamily="2" charset="2"/>
              <a:buChar char="§"/>
              <a:defRPr sz="1999">
                <a:solidFill>
                  <a:schemeClr val="tx1"/>
                </a:solidFill>
                <a:latin typeface="Arial" panose="020B0604020202020204" pitchFamily="34" charset="0"/>
                <a:ea typeface="MS PGothic" panose="020B0600070205080204" pitchFamily="34" charset="-128"/>
              </a:defRPr>
            </a:lvl2pPr>
            <a:lvl3pPr marL="1142979" indent="-228597">
              <a:lnSpc>
                <a:spcPct val="85000"/>
              </a:lnSpc>
              <a:spcAft>
                <a:spcPts val="1200"/>
              </a:spcAft>
              <a:buClr>
                <a:schemeClr val="tx2"/>
              </a:buClr>
              <a:buSzPct val="120000"/>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172" indent="-228597">
              <a:lnSpc>
                <a:spcPct val="85000"/>
              </a:lnSpc>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2057363" indent="-228597">
              <a:lnSpc>
                <a:spcPct val="85000"/>
              </a:lnSpc>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514556" indent="-228597" defTabSz="457191"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971748" indent="-228597" defTabSz="457191"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428940" indent="-228597" defTabSz="457191"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886132" indent="-228597" defTabSz="457191"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nSpc>
                <a:spcPct val="100000"/>
              </a:lnSpc>
              <a:spcAft>
                <a:spcPct val="0"/>
              </a:spcAft>
              <a:buClrTx/>
              <a:buSzTx/>
              <a:buFontTx/>
              <a:buNone/>
            </a:pPr>
            <a:fld id="{1CC40FCF-3EC0-4E31-9E38-B06D4EE93B15}" type="slidenum">
              <a:rPr lang="en-US" altLang="en-US" sz="801"/>
              <a:pPr>
                <a:lnSpc>
                  <a:spcPct val="100000"/>
                </a:lnSpc>
                <a:spcAft>
                  <a:spcPct val="0"/>
                </a:spcAft>
                <a:buClrTx/>
                <a:buSzTx/>
                <a:buFontTx/>
                <a:buNone/>
              </a:pPr>
              <a:t>21</a:t>
            </a:fld>
            <a:endParaRPr lang="en-US" altLang="en-US" sz="801"/>
          </a:p>
        </p:txBody>
      </p:sp>
      <p:sp>
        <p:nvSpPr>
          <p:cNvPr id="10" name="Rounded Rectangle 9"/>
          <p:cNvSpPr/>
          <p:nvPr/>
        </p:nvSpPr>
        <p:spPr>
          <a:xfrm>
            <a:off x="6303965" y="5238751"/>
            <a:ext cx="3249612" cy="98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84">
              <a:defRPr/>
            </a:pPr>
            <a:r>
              <a:rPr lang="en-US" altLang="en-US" sz="1600" b="1" dirty="0"/>
              <a:t>Proactively plan using the Cube Designer Hardware Sizing Guide</a:t>
            </a:r>
            <a:endParaRPr lang="en-US" altLang="en-US" sz="1600" b="1" dirty="0">
              <a:solidFill>
                <a:schemeClr val="bg1"/>
              </a:solidFill>
            </a:endParaRPr>
          </a:p>
        </p:txBody>
      </p:sp>
      <p:pic>
        <p:nvPicPr>
          <p:cNvPr id="4" name="Picture 3"/>
          <p:cNvPicPr>
            <a:picLocks noChangeAspect="1"/>
          </p:cNvPicPr>
          <p:nvPr/>
        </p:nvPicPr>
        <p:blipFill>
          <a:blip r:embed="rId3"/>
          <a:stretch>
            <a:fillRect/>
          </a:stretch>
        </p:blipFill>
        <p:spPr>
          <a:xfrm>
            <a:off x="600296" y="1421627"/>
            <a:ext cx="5262048" cy="2878196"/>
          </a:xfrm>
          <a:prstGeom prst="rect">
            <a:avLst/>
          </a:prstGeom>
        </p:spPr>
      </p:pic>
      <p:pic>
        <p:nvPicPr>
          <p:cNvPr id="7" name="Picture 6"/>
          <p:cNvPicPr>
            <a:picLocks noChangeAspect="1"/>
          </p:cNvPicPr>
          <p:nvPr/>
        </p:nvPicPr>
        <p:blipFill>
          <a:blip r:embed="rId4"/>
          <a:stretch>
            <a:fillRect/>
          </a:stretch>
        </p:blipFill>
        <p:spPr>
          <a:xfrm>
            <a:off x="6342635" y="1978358"/>
            <a:ext cx="3547884" cy="2962957"/>
          </a:xfrm>
          <a:prstGeom prst="rect">
            <a:avLst/>
          </a:prstGeom>
          <a:ln>
            <a:noFill/>
          </a:ln>
          <a:effectLst>
            <a:outerShdw blurRad="190500" algn="tl" rotWithShape="0">
              <a:srgbClr val="000000">
                <a:alpha val="70000"/>
              </a:srgbClr>
            </a:outerShdw>
          </a:effectLst>
        </p:spPr>
      </p:pic>
      <p:sp>
        <p:nvSpPr>
          <p:cNvPr id="11" name="Title 1"/>
          <p:cNvSpPr txBox="1">
            <a:spLocks/>
          </p:cNvSpPr>
          <p:nvPr/>
        </p:nvSpPr>
        <p:spPr>
          <a:xfrm>
            <a:off x="236050" y="330800"/>
            <a:ext cx="11034623" cy="942109"/>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3600" dirty="0">
                <a:solidFill>
                  <a:schemeClr val="accent1"/>
                </a:solidFill>
              </a:rPr>
              <a:t>Dynamic</a:t>
            </a:r>
            <a:r>
              <a:rPr lang="en-US" dirty="0" smtClean="0"/>
              <a:t> </a:t>
            </a:r>
            <a:r>
              <a:rPr lang="en-US" sz="3600" dirty="0">
                <a:solidFill>
                  <a:schemeClr val="accent1"/>
                </a:solidFill>
              </a:rPr>
              <a:t>Cubes</a:t>
            </a:r>
          </a:p>
        </p:txBody>
      </p:sp>
    </p:spTree>
    <p:extLst>
      <p:ext uri="{BB962C8B-B14F-4D97-AF65-F5344CB8AC3E}">
        <p14:creationId xmlns:p14="http://schemas.microsoft.com/office/powerpoint/2010/main" val="2684541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651" y="5138739"/>
            <a:ext cx="9150351" cy="171926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a:p>
        </p:txBody>
      </p:sp>
      <p:sp>
        <p:nvSpPr>
          <p:cNvPr id="26627" name="Text Placeholder 2"/>
          <p:cNvSpPr>
            <a:spLocks/>
          </p:cNvSpPr>
          <p:nvPr/>
        </p:nvSpPr>
        <p:spPr bwMode="auto">
          <a:xfrm>
            <a:off x="1517653" y="484189"/>
            <a:ext cx="85883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6213" indent="-176213">
              <a:lnSpc>
                <a:spcPct val="85000"/>
              </a:lnSpc>
              <a:spcAft>
                <a:spcPts val="1200"/>
              </a:spcAft>
              <a:buClr>
                <a:schemeClr val="tx2"/>
              </a:buClr>
              <a:buSzPct val="105000"/>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515938" indent="-225425">
              <a:lnSpc>
                <a:spcPct val="85000"/>
              </a:lnSpc>
              <a:spcAft>
                <a:spcPts val="1200"/>
              </a:spcAft>
              <a:buClr>
                <a:srgbClr val="7F7F7F"/>
              </a:buClr>
              <a:buSzPct val="10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804863" indent="-171450">
              <a:lnSpc>
                <a:spcPct val="85000"/>
              </a:lnSpc>
              <a:spcAft>
                <a:spcPts val="1200"/>
              </a:spcAft>
              <a:buClr>
                <a:schemeClr val="tx2"/>
              </a:buClr>
              <a:buSzPct val="120000"/>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430338" indent="-176213">
              <a:lnSpc>
                <a:spcPct val="85000"/>
              </a:lnSpc>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4pPr>
            <a:lvl5pPr marL="1711325" indent="-228600">
              <a:lnSpc>
                <a:spcPct val="85000"/>
              </a:lnSpc>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5pPr>
            <a:lvl6pPr marL="2168525" indent="-228600" defTabSz="457200"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6pPr>
            <a:lvl7pPr marL="2625725" indent="-228600" defTabSz="457200"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7pPr>
            <a:lvl8pPr marL="3082925" indent="-228600" defTabSz="457200"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8pPr>
            <a:lvl9pPr marL="3540125" indent="-228600" defTabSz="457200" eaLnBrk="0" fontAlgn="base" hangingPunct="0">
              <a:lnSpc>
                <a:spcPct val="85000"/>
              </a:lnSpc>
              <a:spcBef>
                <a:spcPct val="0"/>
              </a:spcBef>
              <a:spcAft>
                <a:spcPts val="1200"/>
              </a:spcAft>
              <a:buSzPct val="120000"/>
              <a:buFont typeface="Arial" panose="020B0604020202020204" pitchFamily="34" charset="0"/>
              <a:buChar char="»"/>
              <a:defRPr sz="1600">
                <a:solidFill>
                  <a:schemeClr val="tx1"/>
                </a:solidFill>
                <a:latin typeface="Arial" panose="020B0604020202020204" pitchFamily="34" charset="0"/>
                <a:ea typeface="MS PGothic" panose="020B0600070205080204" pitchFamily="34" charset="-128"/>
              </a:defRPr>
            </a:lvl9pPr>
          </a:lstStyle>
          <a:p>
            <a:pPr>
              <a:lnSpc>
                <a:spcPct val="100000"/>
              </a:lnSpc>
              <a:spcBef>
                <a:spcPct val="20000"/>
              </a:spcBef>
              <a:spcAft>
                <a:spcPct val="0"/>
              </a:spcAft>
              <a:buClr>
                <a:schemeClr val="tx1"/>
              </a:buClr>
              <a:buSzTx/>
              <a:buFontTx/>
              <a:buNone/>
            </a:pPr>
            <a:endParaRPr lang="en-US" altLang="en-US" sz="3200" b="1">
              <a:solidFill>
                <a:srgbClr val="FDB813"/>
              </a:solidFill>
            </a:endParaRPr>
          </a:p>
        </p:txBody>
      </p:sp>
      <p:pic>
        <p:nvPicPr>
          <p:cNvPr id="15" name="Picture 14"/>
          <p:cNvPicPr>
            <a:picLocks noChangeAspect="1"/>
          </p:cNvPicPr>
          <p:nvPr/>
        </p:nvPicPr>
        <p:blipFill>
          <a:blip r:embed="rId3"/>
          <a:stretch>
            <a:fillRect/>
          </a:stretch>
        </p:blipFill>
        <p:spPr>
          <a:xfrm>
            <a:off x="2209801" y="3267076"/>
            <a:ext cx="3435351" cy="3413125"/>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4"/>
          <a:stretch>
            <a:fillRect/>
          </a:stretch>
        </p:blipFill>
        <p:spPr>
          <a:xfrm>
            <a:off x="6172202" y="3273426"/>
            <a:ext cx="3768725" cy="3413125"/>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5"/>
          <a:stretch>
            <a:fillRect/>
          </a:stretch>
        </p:blipFill>
        <p:spPr>
          <a:xfrm>
            <a:off x="2895599" y="1322388"/>
            <a:ext cx="5289551" cy="1887539"/>
          </a:xfrm>
          <a:prstGeom prst="rect">
            <a:avLst/>
          </a:prstGeom>
          <a:ln>
            <a:noFill/>
          </a:ln>
          <a:effectLst>
            <a:outerShdw blurRad="190500" algn="tl" rotWithShape="0">
              <a:srgbClr val="000000">
                <a:alpha val="70000"/>
              </a:srgbClr>
            </a:outerShdw>
          </a:effectLst>
        </p:spPr>
      </p:pic>
      <p:sp>
        <p:nvSpPr>
          <p:cNvPr id="23" name="Rounded Rectangle 22"/>
          <p:cNvSpPr/>
          <p:nvPr/>
        </p:nvSpPr>
        <p:spPr>
          <a:xfrm>
            <a:off x="4572001" y="5230813"/>
            <a:ext cx="286067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84">
              <a:defRPr/>
            </a:pPr>
            <a:r>
              <a:rPr lang="en-US" altLang="en-US" sz="1865" b="1" dirty="0">
                <a:solidFill>
                  <a:schemeClr val="bg1"/>
                </a:solidFill>
              </a:rPr>
              <a:t>Views based on skill and required functionality</a:t>
            </a:r>
          </a:p>
        </p:txBody>
      </p:sp>
      <p:sp>
        <p:nvSpPr>
          <p:cNvPr id="24" name="Rounded Rectangle 23"/>
          <p:cNvSpPr/>
          <p:nvPr/>
        </p:nvSpPr>
        <p:spPr>
          <a:xfrm>
            <a:off x="7543803" y="5230814"/>
            <a:ext cx="2859087" cy="989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84">
              <a:defRPr/>
            </a:pPr>
            <a:r>
              <a:rPr lang="en-US" altLang="en-US" sz="1865" b="1" dirty="0">
                <a:solidFill>
                  <a:schemeClr val="bg1"/>
                </a:solidFill>
              </a:rPr>
              <a:t>Enables more users to be Self-Sufficient</a:t>
            </a:r>
          </a:p>
        </p:txBody>
      </p:sp>
      <p:sp>
        <p:nvSpPr>
          <p:cNvPr id="26" name="Rounded Rectangle 25"/>
          <p:cNvSpPr/>
          <p:nvPr/>
        </p:nvSpPr>
        <p:spPr>
          <a:xfrm>
            <a:off x="1600201" y="5240339"/>
            <a:ext cx="2860675" cy="98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84">
              <a:defRPr/>
            </a:pPr>
            <a:r>
              <a:rPr lang="en-US" altLang="en-US" sz="1600" b="1" dirty="0">
                <a:solidFill>
                  <a:schemeClr val="bg1"/>
                </a:solidFill>
              </a:rPr>
              <a:t>Customize profiles in </a:t>
            </a:r>
          </a:p>
          <a:p>
            <a:pPr algn="ctr" defTabSz="914384">
              <a:defRPr/>
            </a:pPr>
            <a:r>
              <a:rPr lang="en-US" altLang="en-US" sz="1600" b="1" dirty="0">
                <a:solidFill>
                  <a:schemeClr val="bg1"/>
                </a:solidFill>
              </a:rPr>
              <a:t>IBM Cognos Report Studio &amp; IBM Cognos Workspace Advanced</a:t>
            </a:r>
          </a:p>
        </p:txBody>
      </p:sp>
      <p:sp>
        <p:nvSpPr>
          <p:cNvPr id="13" name="Title 1"/>
          <p:cNvSpPr txBox="1">
            <a:spLocks/>
          </p:cNvSpPr>
          <p:nvPr/>
        </p:nvSpPr>
        <p:spPr>
          <a:xfrm>
            <a:off x="236050" y="330800"/>
            <a:ext cx="11034623" cy="942109"/>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457200"/>
            <a:r>
              <a:rPr lang="en-US" sz="3600" dirty="0">
                <a:solidFill>
                  <a:schemeClr val="accent1"/>
                </a:solidFill>
              </a:rPr>
              <a:t>Targeted Profiles</a:t>
            </a:r>
          </a:p>
        </p:txBody>
      </p:sp>
    </p:spTree>
    <p:extLst>
      <p:ext uri="{BB962C8B-B14F-4D97-AF65-F5344CB8AC3E}">
        <p14:creationId xmlns:p14="http://schemas.microsoft.com/office/powerpoint/2010/main" val="40274342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940" y="1870605"/>
            <a:ext cx="235743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352" y="2374638"/>
            <a:ext cx="17795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2516190" y="5175251"/>
            <a:ext cx="3257551" cy="98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b="1" dirty="0"/>
              <a:t>New visualizations including, Tornado, Geospatial, Chord, and Combination</a:t>
            </a:r>
          </a:p>
        </p:txBody>
      </p:sp>
      <p:sp>
        <p:nvSpPr>
          <p:cNvPr id="17" name="Rounded Rectangle 16"/>
          <p:cNvSpPr/>
          <p:nvPr/>
        </p:nvSpPr>
        <p:spPr>
          <a:xfrm>
            <a:off x="6365877" y="5175251"/>
            <a:ext cx="3257551" cy="987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1600" b="1" dirty="0"/>
              <a:t>Updated Visualizations to contain properties</a:t>
            </a:r>
          </a:p>
        </p:txBody>
      </p:sp>
      <p:pic>
        <p:nvPicPr>
          <p:cNvPr id="1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8463" y="2010993"/>
            <a:ext cx="3862101" cy="261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0563" y="1939177"/>
            <a:ext cx="3470384" cy="276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236050" y="330800"/>
            <a:ext cx="11034623" cy="942109"/>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1"/>
                </a:solidFill>
              </a:rPr>
              <a:t>New Visualization Capabilities</a:t>
            </a:r>
          </a:p>
        </p:txBody>
      </p:sp>
    </p:spTree>
    <p:extLst>
      <p:ext uri="{BB962C8B-B14F-4D97-AF65-F5344CB8AC3E}">
        <p14:creationId xmlns:p14="http://schemas.microsoft.com/office/powerpoint/2010/main" val="23663679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srcRect/>
          <a:stretch>
            <a:fillRect/>
          </a:stretch>
        </p:blipFill>
        <p:spPr bwMode="auto">
          <a:xfrm>
            <a:off x="1376855" y="1272908"/>
            <a:ext cx="8014139" cy="3895763"/>
          </a:xfrm>
          <a:prstGeom prst="rect">
            <a:avLst/>
          </a:prstGeom>
          <a:ln>
            <a:noFill/>
          </a:ln>
          <a:effectLst>
            <a:outerShdw blurRad="190500" algn="tl" rotWithShape="0">
              <a:srgbClr val="000000">
                <a:alpha val="70000"/>
              </a:srgbClr>
            </a:outerShdw>
          </a:effectLst>
          <a:extLst/>
        </p:spPr>
      </p:pic>
      <p:sp>
        <p:nvSpPr>
          <p:cNvPr id="12" name="Rounded Rectangle 11"/>
          <p:cNvSpPr/>
          <p:nvPr/>
        </p:nvSpPr>
        <p:spPr>
          <a:xfrm>
            <a:off x="7667626" y="5410202"/>
            <a:ext cx="2774951" cy="881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t>Allows users to be part of multiple tenants</a:t>
            </a:r>
          </a:p>
        </p:txBody>
      </p:sp>
      <p:sp>
        <p:nvSpPr>
          <p:cNvPr id="14" name="Rounded Rectangle 13"/>
          <p:cNvSpPr/>
          <p:nvPr/>
        </p:nvSpPr>
        <p:spPr>
          <a:xfrm>
            <a:off x="4651377" y="5410202"/>
            <a:ext cx="2774951" cy="881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t>Share content across tenants</a:t>
            </a:r>
          </a:p>
        </p:txBody>
      </p:sp>
      <p:sp>
        <p:nvSpPr>
          <p:cNvPr id="15" name="Rounded Rectangle 14"/>
          <p:cNvSpPr/>
          <p:nvPr/>
        </p:nvSpPr>
        <p:spPr>
          <a:xfrm>
            <a:off x="1755777" y="5419729"/>
            <a:ext cx="2774951" cy="881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1600" dirty="0"/>
              <a:t>Delegate Administration without providing system wide administration</a:t>
            </a:r>
          </a:p>
        </p:txBody>
      </p:sp>
      <p:sp>
        <p:nvSpPr>
          <p:cNvPr id="9" name="Title 1"/>
          <p:cNvSpPr txBox="1">
            <a:spLocks/>
          </p:cNvSpPr>
          <p:nvPr/>
        </p:nvSpPr>
        <p:spPr>
          <a:xfrm>
            <a:off x="236050" y="330800"/>
            <a:ext cx="11034623" cy="942109"/>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1"/>
                </a:solidFill>
              </a:rPr>
              <a:t>Improvements in </a:t>
            </a:r>
            <a:r>
              <a:rPr lang="en-US" sz="3600" dirty="0" smtClean="0">
                <a:solidFill>
                  <a:schemeClr val="accent1"/>
                </a:solidFill>
              </a:rPr>
              <a:t>Deployment</a:t>
            </a:r>
            <a:endParaRPr lang="en-US" sz="3600" dirty="0">
              <a:solidFill>
                <a:schemeClr val="accent1"/>
              </a:solidFill>
            </a:endParaRPr>
          </a:p>
        </p:txBody>
      </p:sp>
    </p:spTree>
    <p:extLst>
      <p:ext uri="{BB962C8B-B14F-4D97-AF65-F5344CB8AC3E}">
        <p14:creationId xmlns:p14="http://schemas.microsoft.com/office/powerpoint/2010/main" val="4191095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Cognos 10.2.2 Improvements</a:t>
            </a:r>
            <a:endParaRPr lang="en-US" dirty="0"/>
          </a:p>
        </p:txBody>
      </p:sp>
      <p:sp>
        <p:nvSpPr>
          <p:cNvPr id="4" name="Content Placeholder 3"/>
          <p:cNvSpPr>
            <a:spLocks noGrp="1"/>
          </p:cNvSpPr>
          <p:nvPr>
            <p:ph idx="1"/>
          </p:nvPr>
        </p:nvSpPr>
        <p:spPr>
          <a:xfrm>
            <a:off x="677334" y="1603541"/>
            <a:ext cx="8596668" cy="4534500"/>
          </a:xfrm>
        </p:spPr>
        <p:txBody>
          <a:bodyPr>
            <a:normAutofit fontScale="92500" lnSpcReduction="10000"/>
          </a:bodyPr>
          <a:lstStyle/>
          <a:p>
            <a:r>
              <a:rPr lang="en-US" sz="2600" dirty="0"/>
              <a:t>Cognos Mobile</a:t>
            </a:r>
          </a:p>
          <a:p>
            <a:pPr lvl="1"/>
            <a:r>
              <a:rPr lang="en-US" sz="2200" dirty="0"/>
              <a:t>Interactive reports for mobile and tablets</a:t>
            </a:r>
          </a:p>
          <a:p>
            <a:r>
              <a:rPr lang="en-US" sz="2600" dirty="0"/>
              <a:t>Security</a:t>
            </a:r>
          </a:p>
          <a:p>
            <a:pPr lvl="1"/>
            <a:r>
              <a:rPr lang="en-US" sz="2200" dirty="0"/>
              <a:t>More granular user profiling</a:t>
            </a:r>
          </a:p>
          <a:p>
            <a:r>
              <a:rPr lang="en-US" sz="2600" dirty="0"/>
              <a:t>My Data Sets/External Data</a:t>
            </a:r>
          </a:p>
          <a:p>
            <a:pPr lvl="1"/>
            <a:r>
              <a:rPr lang="en-US" sz="2200" dirty="0"/>
              <a:t>Select users can upload their own data</a:t>
            </a:r>
          </a:p>
          <a:p>
            <a:r>
              <a:rPr lang="en-US" sz="2600" dirty="0"/>
              <a:t>Usability changes</a:t>
            </a:r>
          </a:p>
          <a:p>
            <a:r>
              <a:rPr lang="en-US" sz="2600" dirty="0"/>
              <a:t>Reports</a:t>
            </a:r>
          </a:p>
          <a:p>
            <a:pPr lvl="1"/>
            <a:r>
              <a:rPr lang="en-US" sz="2200" dirty="0"/>
              <a:t>Consolidated report display of select reports</a:t>
            </a:r>
          </a:p>
          <a:p>
            <a:pPr lvl="1"/>
            <a:r>
              <a:rPr lang="en-US" sz="2200" dirty="0"/>
              <a:t>More efficient, less confusing</a:t>
            </a:r>
          </a:p>
          <a:p>
            <a:endParaRPr lang="en-US" dirty="0"/>
          </a:p>
        </p:txBody>
      </p:sp>
    </p:spTree>
    <p:extLst>
      <p:ext uri="{BB962C8B-B14F-4D97-AF65-F5344CB8AC3E}">
        <p14:creationId xmlns:p14="http://schemas.microsoft.com/office/powerpoint/2010/main" val="3545338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MSU Interface</a:t>
            </a:r>
            <a:endParaRPr lang="en-US" dirty="0"/>
          </a:p>
        </p:txBody>
      </p:sp>
      <p:sp>
        <p:nvSpPr>
          <p:cNvPr id="3" name="Content Placeholder 2"/>
          <p:cNvSpPr>
            <a:spLocks noGrp="1"/>
          </p:cNvSpPr>
          <p:nvPr>
            <p:ph idx="1"/>
          </p:nvPr>
        </p:nvSpPr>
        <p:spPr>
          <a:xfrm>
            <a:off x="451945" y="1550989"/>
            <a:ext cx="8822057" cy="4282252"/>
          </a:xfrm>
        </p:spPr>
        <p:txBody>
          <a:bodyPr/>
          <a:lstStyle/>
          <a:p>
            <a:r>
              <a:rPr lang="en-US" sz="2400" dirty="0" smtClean="0"/>
              <a:t>Providing a more visual navigation</a:t>
            </a:r>
          </a:p>
          <a:p>
            <a:r>
              <a:rPr lang="en-US" sz="2400" dirty="0" smtClean="0"/>
              <a:t>Tiles combined with images</a:t>
            </a:r>
          </a:p>
          <a:p>
            <a:r>
              <a:rPr lang="en-US" sz="2400" dirty="0" smtClean="0"/>
              <a:t>Larger than the folder structure therefore easier to navigate</a:t>
            </a:r>
          </a:p>
          <a:p>
            <a:r>
              <a:rPr lang="en-US" sz="2400" dirty="0" smtClean="0"/>
              <a:t>Opens in new tab with location indication</a:t>
            </a:r>
          </a:p>
          <a:p>
            <a:r>
              <a:rPr lang="en-US" sz="2400" dirty="0" smtClean="0"/>
              <a:t>Customized greeting</a:t>
            </a:r>
            <a:endParaRPr lang="en-US" sz="2400" dirty="0"/>
          </a:p>
          <a:p>
            <a:r>
              <a:rPr lang="en-US" sz="2400" dirty="0" smtClean="0"/>
              <a:t>Announcement space below</a:t>
            </a:r>
          </a:p>
          <a:p>
            <a:r>
              <a:rPr lang="en-US" sz="2400" dirty="0" smtClean="0"/>
              <a:t>MSU Colors</a:t>
            </a:r>
            <a:endParaRPr lang="en-US" sz="2400" dirty="0"/>
          </a:p>
          <a:p>
            <a:endParaRPr lang="en-US" dirty="0"/>
          </a:p>
        </p:txBody>
      </p:sp>
    </p:spTree>
    <p:extLst>
      <p:ext uri="{BB962C8B-B14F-4D97-AF65-F5344CB8AC3E}">
        <p14:creationId xmlns:p14="http://schemas.microsoft.com/office/powerpoint/2010/main" val="952154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98" y="80455"/>
            <a:ext cx="10515600" cy="1325563"/>
          </a:xfrm>
        </p:spPr>
        <p:txBody>
          <a:bodyPr>
            <a:normAutofit/>
          </a:bodyPr>
          <a:lstStyle/>
          <a:p>
            <a:r>
              <a:rPr lang="en-US" dirty="0" smtClean="0"/>
              <a:t>Tiles</a:t>
            </a:r>
            <a:endParaRPr lang="en-US" dirty="0"/>
          </a:p>
        </p:txBody>
      </p:sp>
      <p:pic>
        <p:nvPicPr>
          <p:cNvPr id="7" name="Picture 6"/>
          <p:cNvPicPr>
            <a:picLocks noChangeAspect="1"/>
          </p:cNvPicPr>
          <p:nvPr/>
        </p:nvPicPr>
        <p:blipFill>
          <a:blip r:embed="rId3"/>
          <a:stretch>
            <a:fillRect/>
          </a:stretch>
        </p:blipFill>
        <p:spPr>
          <a:xfrm>
            <a:off x="129193" y="1172902"/>
            <a:ext cx="6095796" cy="4579505"/>
          </a:xfrm>
          <a:prstGeom prst="rect">
            <a:avLst/>
          </a:prstGeom>
        </p:spPr>
      </p:pic>
      <p:pic>
        <p:nvPicPr>
          <p:cNvPr id="10" name="Picture 9"/>
          <p:cNvPicPr>
            <a:picLocks noChangeAspect="1"/>
          </p:cNvPicPr>
          <p:nvPr/>
        </p:nvPicPr>
        <p:blipFill>
          <a:blip r:embed="rId4"/>
          <a:stretch>
            <a:fillRect/>
          </a:stretch>
        </p:blipFill>
        <p:spPr>
          <a:xfrm>
            <a:off x="6224990" y="372952"/>
            <a:ext cx="4724540" cy="3050460"/>
          </a:xfrm>
          <a:prstGeom prst="rect">
            <a:avLst/>
          </a:prstGeom>
        </p:spPr>
      </p:pic>
      <p:pic>
        <p:nvPicPr>
          <p:cNvPr id="11" name="Picture 10"/>
          <p:cNvPicPr>
            <a:picLocks noChangeAspect="1"/>
          </p:cNvPicPr>
          <p:nvPr/>
        </p:nvPicPr>
        <p:blipFill>
          <a:blip r:embed="rId5"/>
          <a:stretch>
            <a:fillRect/>
          </a:stretch>
        </p:blipFill>
        <p:spPr>
          <a:xfrm>
            <a:off x="6224989" y="3340169"/>
            <a:ext cx="4724541" cy="3286301"/>
          </a:xfrm>
          <a:prstGeom prst="rect">
            <a:avLst/>
          </a:prstGeom>
        </p:spPr>
      </p:pic>
    </p:spTree>
    <p:extLst>
      <p:ext uri="{BB962C8B-B14F-4D97-AF65-F5344CB8AC3E}">
        <p14:creationId xmlns:p14="http://schemas.microsoft.com/office/powerpoint/2010/main" val="1595354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Report Improvements</a:t>
            </a:r>
            <a:endParaRPr lang="en-US" sz="3200" dirty="0"/>
          </a:p>
        </p:txBody>
      </p:sp>
      <p:sp>
        <p:nvSpPr>
          <p:cNvPr id="3" name="Content Placeholder 2"/>
          <p:cNvSpPr>
            <a:spLocks noGrp="1"/>
          </p:cNvSpPr>
          <p:nvPr>
            <p:ph idx="1"/>
          </p:nvPr>
        </p:nvSpPr>
        <p:spPr>
          <a:xfrm>
            <a:off x="551209" y="1666603"/>
            <a:ext cx="9055246" cy="4345314"/>
          </a:xfrm>
        </p:spPr>
        <p:txBody>
          <a:bodyPr/>
          <a:lstStyle/>
          <a:p>
            <a:r>
              <a:rPr lang="en-US" sz="2400" dirty="0" smtClean="0"/>
              <a:t>Streamlined report design</a:t>
            </a:r>
            <a:endParaRPr lang="en-US" sz="2400" dirty="0"/>
          </a:p>
          <a:p>
            <a:r>
              <a:rPr lang="en-US" sz="2400" dirty="0" smtClean="0"/>
              <a:t>Better </a:t>
            </a:r>
            <a:r>
              <a:rPr lang="en-US" sz="2400" dirty="0"/>
              <a:t>performance, less clicking</a:t>
            </a:r>
          </a:p>
          <a:p>
            <a:r>
              <a:rPr lang="en-US" sz="2400" dirty="0" smtClean="0"/>
              <a:t>Option </a:t>
            </a:r>
            <a:r>
              <a:rPr lang="en-US" sz="2400" dirty="0"/>
              <a:t>to run several different reports from same </a:t>
            </a:r>
            <a:r>
              <a:rPr lang="en-US" sz="2400" dirty="0" smtClean="0"/>
              <a:t>page</a:t>
            </a:r>
          </a:p>
          <a:p>
            <a:r>
              <a:rPr lang="en-US" sz="2400" dirty="0" smtClean="0"/>
              <a:t>Ability to easily and quickly see most commonly used information</a:t>
            </a:r>
            <a:endParaRPr lang="en-US" sz="2400" dirty="0"/>
          </a:p>
          <a:p>
            <a:endParaRPr lang="en-US" dirty="0"/>
          </a:p>
        </p:txBody>
      </p:sp>
    </p:spTree>
    <p:extLst>
      <p:ext uri="{BB962C8B-B14F-4D97-AF65-F5344CB8AC3E}">
        <p14:creationId xmlns:p14="http://schemas.microsoft.com/office/powerpoint/2010/main" val="2515226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Labor Distribution Lite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48" y="1717775"/>
            <a:ext cx="11662913" cy="5243742"/>
          </a:xfrm>
        </p:spPr>
      </p:pic>
    </p:spTree>
    <p:extLst>
      <p:ext uri="{BB962C8B-B14F-4D97-AF65-F5344CB8AC3E}">
        <p14:creationId xmlns:p14="http://schemas.microsoft.com/office/powerpoint/2010/main" val="2668343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Cognos Workspace</a:t>
            </a:r>
            <a:endParaRPr lang="en-US" sz="2800" dirty="0"/>
          </a:p>
        </p:txBody>
      </p:sp>
      <p:sp>
        <p:nvSpPr>
          <p:cNvPr id="3" name="Content Placeholder 2"/>
          <p:cNvSpPr>
            <a:spLocks noGrp="1"/>
          </p:cNvSpPr>
          <p:nvPr>
            <p:ph idx="1"/>
          </p:nvPr>
        </p:nvSpPr>
        <p:spPr>
          <a:xfrm>
            <a:off x="677334" y="1776249"/>
            <a:ext cx="8596668" cy="4265114"/>
          </a:xfrm>
        </p:spPr>
        <p:txBody>
          <a:bodyPr>
            <a:normAutofit/>
          </a:bodyPr>
          <a:lstStyle/>
          <a:p>
            <a:r>
              <a:rPr lang="en-US" sz="2800" dirty="0" smtClean="0"/>
              <a:t>Build your own dashboards</a:t>
            </a:r>
          </a:p>
          <a:p>
            <a:pPr lvl="1"/>
            <a:r>
              <a:rPr lang="en-US" sz="2400" dirty="0" smtClean="0"/>
              <a:t>Users can use prebuilt items</a:t>
            </a:r>
            <a:endParaRPr lang="en-US" sz="2400" dirty="0"/>
          </a:p>
          <a:p>
            <a:pPr lvl="1"/>
            <a:r>
              <a:rPr lang="en-US" sz="2400" dirty="0"/>
              <a:t>Global </a:t>
            </a:r>
            <a:r>
              <a:rPr lang="en-US" sz="2400" dirty="0" smtClean="0"/>
              <a:t>filters</a:t>
            </a:r>
          </a:p>
          <a:p>
            <a:pPr lvl="1"/>
            <a:r>
              <a:rPr lang="en-US" sz="2400" dirty="0"/>
              <a:t>Ability to build, change visualization/layout/global </a:t>
            </a:r>
            <a:r>
              <a:rPr lang="en-US" sz="2400" dirty="0" smtClean="0"/>
              <a:t>filter/color/resize</a:t>
            </a:r>
            <a:endParaRPr lang="en-US" sz="2400" dirty="0"/>
          </a:p>
          <a:p>
            <a:pPr lvl="1"/>
            <a:r>
              <a:rPr lang="en-US" sz="2400" dirty="0"/>
              <a:t>Drill through to detail</a:t>
            </a:r>
          </a:p>
          <a:p>
            <a:r>
              <a:rPr lang="en-US" sz="2800" dirty="0" smtClean="0"/>
              <a:t>Enhanced visualization</a:t>
            </a:r>
            <a:endParaRPr lang="en-US" sz="2800" dirty="0"/>
          </a:p>
          <a:p>
            <a:endParaRPr lang="en-US" dirty="0"/>
          </a:p>
        </p:txBody>
      </p:sp>
    </p:spTree>
    <p:extLst>
      <p:ext uri="{BB962C8B-B14F-4D97-AF65-F5344CB8AC3E}">
        <p14:creationId xmlns:p14="http://schemas.microsoft.com/office/powerpoint/2010/main" val="42472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0" y="0"/>
            <a:ext cx="12090400" cy="6132945"/>
          </a:xfrm>
          <a:prstGeom prst="rect">
            <a:avLst/>
          </a:prstGeom>
        </p:spPr>
      </p:pic>
    </p:spTree>
    <p:extLst>
      <p:ext uri="{BB962C8B-B14F-4D97-AF65-F5344CB8AC3E}">
        <p14:creationId xmlns:p14="http://schemas.microsoft.com/office/powerpoint/2010/main" val="111195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775</TotalTime>
  <Words>541</Words>
  <Application>Microsoft Office PowerPoint</Application>
  <PresentationFormat>Widescreen</PresentationFormat>
  <Paragraphs>118</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PGothic</vt:lpstr>
      <vt:lpstr>Arial</vt:lpstr>
      <vt:lpstr>Calibri</vt:lpstr>
      <vt:lpstr>Trebuchet MS</vt:lpstr>
      <vt:lpstr>Wingdings 3</vt:lpstr>
      <vt:lpstr>Facet</vt:lpstr>
      <vt:lpstr>MSU Cognos Future</vt:lpstr>
      <vt:lpstr>Cognos 10.2.2 Improvements</vt:lpstr>
      <vt:lpstr>Cognos 10.2.2 Improvements</vt:lpstr>
      <vt:lpstr>MSU Interface</vt:lpstr>
      <vt:lpstr>Tiles</vt:lpstr>
      <vt:lpstr>Report Improvements</vt:lpstr>
      <vt:lpstr>Labor Distribution Lite</vt:lpstr>
      <vt:lpstr>Cognos Workspace</vt:lpstr>
      <vt:lpstr>PowerPoint Presentation</vt:lpstr>
      <vt:lpstr>PowerPoint Presentation</vt:lpstr>
      <vt:lpstr>PowerPoint Presentation</vt:lpstr>
      <vt:lpstr>PowerPoint Presentation</vt:lpstr>
      <vt:lpstr>PowerPoint Presentation</vt:lpstr>
      <vt:lpstr>My Data Sets</vt:lpstr>
      <vt:lpstr>PowerPoint Presentation</vt:lpstr>
      <vt:lpstr>Mobile</vt:lpstr>
      <vt:lpstr>Event Studio</vt:lpstr>
      <vt:lpstr>Other Cognos 10.2.2 Functionalities</vt:lpstr>
      <vt:lpstr>Cognos Workspace Advanced</vt:lpstr>
      <vt:lpstr>External Data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Askin, Yesim</dc:creator>
  <cp:lastModifiedBy>Hynes, Kristine</cp:lastModifiedBy>
  <cp:revision>101</cp:revision>
  <dcterms:created xsi:type="dcterms:W3CDTF">2015-03-30T19:42:50Z</dcterms:created>
  <dcterms:modified xsi:type="dcterms:W3CDTF">2016-04-07T19:18:48Z</dcterms:modified>
</cp:coreProperties>
</file>