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2"/>
  </p:notesMasterIdLst>
  <p:handoutMasterIdLst>
    <p:handoutMasterId r:id="rId23"/>
  </p:handoutMasterIdLst>
  <p:sldIdLst>
    <p:sldId id="256" r:id="rId3"/>
    <p:sldId id="499" r:id="rId4"/>
    <p:sldId id="453" r:id="rId5"/>
    <p:sldId id="494" r:id="rId6"/>
    <p:sldId id="500" r:id="rId7"/>
    <p:sldId id="415" r:id="rId8"/>
    <p:sldId id="458" r:id="rId9"/>
    <p:sldId id="501" r:id="rId10"/>
    <p:sldId id="459" r:id="rId11"/>
    <p:sldId id="449" r:id="rId12"/>
    <p:sldId id="496" r:id="rId13"/>
    <p:sldId id="503" r:id="rId14"/>
    <p:sldId id="482" r:id="rId15"/>
    <p:sldId id="498" r:id="rId16"/>
    <p:sldId id="486" r:id="rId17"/>
    <p:sldId id="491" r:id="rId18"/>
    <p:sldId id="497" r:id="rId19"/>
    <p:sldId id="492" r:id="rId20"/>
    <p:sldId id="493" r:id="rId21"/>
  </p:sldIdLst>
  <p:sldSz cx="9144000" cy="6858000" type="screen4x3"/>
  <p:notesSz cx="9312275" cy="6858000"/>
  <p:defaultTextStyle>
    <a:defPPr>
      <a:defRPr lang="en-US"/>
    </a:defPPr>
    <a:lvl1pPr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9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CCFFFF"/>
    <a:srgbClr val="CC0000"/>
    <a:srgbClr val="66CCFF"/>
    <a:srgbClr val="FFCC66"/>
    <a:srgbClr val="FF33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2" autoAdjust="0"/>
    <p:restoredTop sz="90455" autoAdjust="0"/>
  </p:normalViewPr>
  <p:slideViewPr>
    <p:cSldViewPr>
      <p:cViewPr>
        <p:scale>
          <a:sx n="75" d="100"/>
          <a:sy n="75" d="100"/>
        </p:scale>
        <p:origin x="2970" y="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8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654" y="-102"/>
      </p:cViewPr>
      <p:guideLst>
        <p:guide orient="horz" pos="2160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542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t" anchorCtr="0" compatLnSpc="1">
            <a:prstTxWarp prst="textNoShape">
              <a:avLst/>
            </a:prstTxWarp>
          </a:bodyPr>
          <a:lstStyle>
            <a:lvl1pPr defTabSz="920012" eaLnBrk="1" hangingPunct="1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263" y="0"/>
            <a:ext cx="403542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t" anchorCtr="0" compatLnSpc="1">
            <a:prstTxWarp prst="textNoShape">
              <a:avLst/>
            </a:prstTxWarp>
          </a:bodyPr>
          <a:lstStyle>
            <a:lvl1pPr algn="r" defTabSz="920012" eaLnBrk="1" hangingPunct="1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035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b" anchorCtr="0" compatLnSpc="1">
            <a:prstTxWarp prst="textNoShape">
              <a:avLst/>
            </a:prstTxWarp>
          </a:bodyPr>
          <a:lstStyle>
            <a:lvl1pPr defTabSz="920012" eaLnBrk="1" hangingPunct="1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263" y="6513513"/>
            <a:ext cx="4035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spcBef>
                <a:spcPct val="0"/>
              </a:spcBef>
              <a:defRPr sz="1100"/>
            </a:lvl1pPr>
          </a:lstStyle>
          <a:p>
            <a:fld id="{B72AC33A-DAA7-434F-8C37-CA3A661D69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12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542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t" anchorCtr="0" compatLnSpc="1">
            <a:prstTxWarp prst="textNoShape">
              <a:avLst/>
            </a:prstTxWarp>
          </a:bodyPr>
          <a:lstStyle>
            <a:lvl1pPr defTabSz="920012" eaLnBrk="1" hangingPunct="1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5263" y="0"/>
            <a:ext cx="403542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t" anchorCtr="0" compatLnSpc="1">
            <a:prstTxWarp prst="textNoShape">
              <a:avLst/>
            </a:prstTxWarp>
          </a:bodyPr>
          <a:lstStyle>
            <a:lvl1pPr algn="r" defTabSz="920012" eaLnBrk="1" hangingPunct="1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46400" y="514350"/>
            <a:ext cx="3424238" cy="257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257550"/>
            <a:ext cx="74517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035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b" anchorCtr="0" compatLnSpc="1">
            <a:prstTxWarp prst="textNoShape">
              <a:avLst/>
            </a:prstTxWarp>
          </a:bodyPr>
          <a:lstStyle>
            <a:lvl1pPr defTabSz="920012" eaLnBrk="1" hangingPunct="1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5263" y="6513513"/>
            <a:ext cx="4035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6" rIns="91934" bIns="45966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spcBef>
                <a:spcPct val="0"/>
              </a:spcBef>
              <a:defRPr sz="1100"/>
            </a:lvl1pPr>
          </a:lstStyle>
          <a:p>
            <a:fld id="{7F065F3D-171B-47F6-83B7-3FDF29B5D2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00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647A43-5E42-4769-81E6-216D1AC9C2E9}" type="slidenum">
              <a:rPr lang="en-US" altLang="en-US" sz="1100"/>
              <a:pPr/>
              <a:t>1</a:t>
            </a:fld>
            <a:endParaRPr lang="en-US" altLang="en-US" sz="11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2462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846F08-63A9-455F-B49B-58AA81C27206}" type="slidenum">
              <a:rPr lang="en-US" altLang="en-US" sz="1100"/>
              <a:pPr/>
              <a:t>10</a:t>
            </a:fld>
            <a:endParaRPr lang="en-US" altLang="en-US" sz="110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2636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E47E4-460B-4096-9ED2-A4553FC78876}" type="slidenum">
              <a:rPr lang="en-US" altLang="en-US" sz="1100"/>
              <a:pPr/>
              <a:t>11</a:t>
            </a:fld>
            <a:endParaRPr lang="en-US" altLang="en-US" sz="11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1091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A7A442-8ECA-41C7-9551-647740C4375C}" type="slidenum">
              <a:rPr lang="en-US" altLang="en-US" sz="1100"/>
              <a:pPr/>
              <a:t>13</a:t>
            </a:fld>
            <a:endParaRPr lang="en-US" altLang="en-US" sz="110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3333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378C60-693F-4E50-A5DB-46627755D806}" type="slidenum">
              <a:rPr lang="en-US" altLang="en-US" sz="1100"/>
              <a:pPr/>
              <a:t>14</a:t>
            </a:fld>
            <a:endParaRPr lang="en-US" altLang="en-US" sz="110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0618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650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EEAB0-BCCD-4770-8239-821DE2540857}" type="slidenum">
              <a:rPr lang="en-US" altLang="en-US" sz="1100"/>
              <a:pPr/>
              <a:t>16</a:t>
            </a:fld>
            <a:endParaRPr lang="en-US" altLang="en-US" sz="110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6257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69FB6D-6173-472A-98F9-F1B1526B3195}" type="slidenum">
              <a:rPr lang="en-US" altLang="en-US" sz="1100"/>
              <a:pPr/>
              <a:t>17</a:t>
            </a:fld>
            <a:endParaRPr lang="en-US" altLang="en-US" sz="110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8048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9164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32EC29-7EF5-465C-BD9D-0A031EEB88C3}" type="slidenum">
              <a:rPr lang="en-US" altLang="en-US" sz="1100"/>
              <a:pPr/>
              <a:t>19</a:t>
            </a:fld>
            <a:endParaRPr lang="en-US" altLang="en-US" sz="110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41638" y="514350"/>
            <a:ext cx="3429000" cy="25717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3257550"/>
            <a:ext cx="7450137" cy="3086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600" smtClean="0"/>
          </a:p>
        </p:txBody>
      </p:sp>
    </p:spTree>
    <p:extLst>
      <p:ext uri="{BB962C8B-B14F-4D97-AF65-F5344CB8AC3E}">
        <p14:creationId xmlns:p14="http://schemas.microsoft.com/office/powerpoint/2010/main" val="110593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3A62F1-A9E0-46AB-B18D-54906484872F}" type="slidenum">
              <a:rPr lang="en-US" altLang="en-US" sz="1100"/>
              <a:pPr/>
              <a:t>2</a:t>
            </a:fld>
            <a:endParaRPr lang="en-US" altLang="en-US" sz="110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6442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C3D8E0-4C48-4FB8-89CD-90572565A255}" type="slidenum">
              <a:rPr lang="en-US" altLang="en-US" sz="1100"/>
              <a:pPr/>
              <a:t>3</a:t>
            </a:fld>
            <a:endParaRPr lang="en-US" altLang="en-US" sz="11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256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285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024F7-E9CC-40BA-A0F1-FBA428AC4A85}" type="slidenum">
              <a:rPr lang="en-US" altLang="en-US" sz="1100"/>
              <a:pPr/>
              <a:t>5</a:t>
            </a:fld>
            <a:endParaRPr lang="en-US" altLang="en-US" sz="11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1609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AB6229-8CC5-4BF4-B892-3F9E08B1CE0C}" type="slidenum">
              <a:rPr lang="en-US" altLang="en-US" sz="1100"/>
              <a:pPr/>
              <a:t>6</a:t>
            </a:fld>
            <a:endParaRPr lang="en-US" altLang="en-US" sz="110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5747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5973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ACBA16-0DE6-499F-96AA-EAA58192B3E4}" type="slidenum">
              <a:rPr lang="en-US" altLang="en-US" sz="1100"/>
              <a:pPr/>
              <a:t>8</a:t>
            </a:fld>
            <a:endParaRPr lang="en-US" altLang="en-US" sz="110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9119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C7E270-9A28-4E82-8DFB-5EC30E012B85}" type="slidenum">
              <a:rPr lang="en-US" altLang="en-US" sz="1100"/>
              <a:pPr/>
              <a:t>9</a:t>
            </a:fld>
            <a:endParaRPr lang="en-US" altLang="en-US" sz="11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41638" y="512763"/>
            <a:ext cx="3429000" cy="25717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3257550"/>
            <a:ext cx="7448550" cy="3087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980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0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6106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5098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2926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90047367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146370935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377613115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132619011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340249835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179453807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141456959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25008041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7464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260180594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326613551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</p:spTree>
    <p:extLst>
      <p:ext uri="{BB962C8B-B14F-4D97-AF65-F5344CB8AC3E}">
        <p14:creationId xmlns:p14="http://schemas.microsoft.com/office/powerpoint/2010/main" val="205580872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963343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612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318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534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0732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113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56889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76200" y="6400800"/>
            <a:ext cx="7620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6477000"/>
            <a:ext cx="381000" cy="381000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E153BDC6-70D4-41DC-8F47-3F7EB3BD0CAF}" type="slidenum">
              <a:rPr lang="en-US" altLang="en-US" sz="1200" b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 eaLnBrk="1" hangingPunct="1">
                <a:spcBef>
                  <a:spcPct val="0"/>
                </a:spcBef>
              </a:pPr>
              <a:t>‹#›</a:t>
            </a:fld>
            <a:endParaRPr lang="en-US" altLang="en-US" sz="1200" b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685800" y="6477000"/>
            <a:ext cx="701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accent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Energy Markets and Policy Group </a:t>
            </a:r>
            <a:r>
              <a:rPr lang="en-US" altLang="en-US" sz="160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• Energy Analysis Department</a:t>
            </a:r>
          </a:p>
        </p:txBody>
      </p:sp>
      <p:graphicFrame>
        <p:nvGraphicFramePr>
          <p:cNvPr id="1032" name="Object 11"/>
          <p:cNvGraphicFramePr>
            <a:graphicFrameLocks noChangeAspect="1"/>
          </p:cNvGraphicFramePr>
          <p:nvPr userDrawn="1"/>
        </p:nvGraphicFramePr>
        <p:xfrm>
          <a:off x="7848600" y="6019800"/>
          <a:ext cx="129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hoto Editor Photo" r:id="rId14" imgW="1152381" imgH="771429" progId="MSPhotoEd.3">
                  <p:embed/>
                </p:oleObj>
              </mc:Choice>
              <mc:Fallback>
                <p:oleObj name="Photo Editor Photo" r:id="rId14" imgW="1152381" imgH="771429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6019800"/>
                        <a:ext cx="1295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201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477000"/>
            <a:ext cx="739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Electricity Markets and Policy Group  •  Energy Analysis Department</a:t>
            </a: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685800" y="6400800"/>
            <a:ext cx="7038975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6629400"/>
            <a:ext cx="381000" cy="228600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93134007-6DBF-475F-A100-2ED6AC23383D}" type="slidenum">
              <a:rPr lang="en-US" altLang="en-US" sz="1200" b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 eaLnBrk="1" hangingPunct="1">
                <a:spcBef>
                  <a:spcPct val="0"/>
                </a:spcBef>
              </a:pPr>
              <a:t>‹#›</a:t>
            </a:fld>
            <a:endParaRPr lang="en-US" altLang="en-US" sz="1200" b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054" name="Object 8"/>
          <p:cNvGraphicFramePr>
            <a:graphicFrameLocks noChangeAspect="1"/>
          </p:cNvGraphicFramePr>
          <p:nvPr/>
        </p:nvGraphicFramePr>
        <p:xfrm>
          <a:off x="7848600" y="6019800"/>
          <a:ext cx="129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Photo Editor Photo" r:id="rId14" imgW="1152381" imgH="771429" progId="MSPhotoEd.3">
                  <p:embed/>
                </p:oleObj>
              </mc:Choice>
              <mc:Fallback>
                <p:oleObj name="Photo Editor Photo" r:id="rId14" imgW="1152381" imgH="771429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6019800"/>
                        <a:ext cx="1295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/>
          <p:cNvSpPr txBox="1">
            <a:spLocks noChangeArrowheads="1"/>
          </p:cNvSpPr>
          <p:nvPr/>
        </p:nvSpPr>
        <p:spPr bwMode="auto">
          <a:xfrm>
            <a:off x="0" y="1204913"/>
            <a:ext cx="9144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4200" b="1">
                <a:solidFill>
                  <a:srgbClr val="000099"/>
                </a:solidFill>
              </a:rPr>
              <a:t>Residential Property Values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4200" b="1">
                <a:solidFill>
                  <a:srgbClr val="000099"/>
                </a:solidFill>
              </a:rPr>
              <a:t>And Wind Turbines: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800" b="1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2800" b="1">
                <a:solidFill>
                  <a:srgbClr val="000099"/>
                </a:solidFill>
              </a:rPr>
              <a:t>A Summary of Findings</a:t>
            </a:r>
          </a:p>
        </p:txBody>
      </p:sp>
      <p:sp>
        <p:nvSpPr>
          <p:cNvPr id="4099" name="Text Box 19"/>
          <p:cNvSpPr txBox="1">
            <a:spLocks noChangeArrowheads="1"/>
          </p:cNvSpPr>
          <p:nvPr/>
        </p:nvSpPr>
        <p:spPr bwMode="auto">
          <a:xfrm>
            <a:off x="457200" y="3429000"/>
            <a:ext cx="82296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b="1"/>
              <a:t>Ben Hoen</a:t>
            </a:r>
            <a:endParaRPr lang="en-US" altLang="en-US" sz="1000" b="1"/>
          </a:p>
          <a:p>
            <a:pPr algn="ctr" eaLnBrk="1" hangingPunct="1">
              <a:spcBef>
                <a:spcPct val="0"/>
              </a:spcBef>
            </a:pPr>
            <a:r>
              <a:rPr lang="en-US" altLang="en-US" sz="2200" b="1"/>
              <a:t>Lawrence Berkeley National Laboratory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1400" b="1"/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b="1"/>
              <a:t>Michigan Wind Forum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b="1"/>
              <a:t>March 10th, 2011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1800" b="1"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en-US" sz="1400" i="1">
                <a:latin typeface="Arial Unicode MS" panose="020B0604020202020204" pitchFamily="34" charset="-128"/>
                <a:cs typeface="Arial" panose="020B0604020202020204" pitchFamily="34" charset="0"/>
              </a:rPr>
              <a:t>This presentation was made possible in part by funding by the U.S. Department of Energy, Office of Energy Efficiency and Renewable Energy, Wind &amp; Hydropower Technologies Program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inal Report - 10 Sites - for P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6"/>
          <a:stretch>
            <a:fillRect/>
          </a:stretch>
        </p:blipFill>
        <p:spPr bwMode="auto">
          <a:xfrm>
            <a:off x="0" y="1862138"/>
            <a:ext cx="9144000" cy="4995862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/>
              <a:t>Collected Sales Data from 10 Study Areas</a:t>
            </a:r>
            <a:br>
              <a:rPr lang="en-US" altLang="en-US" sz="3400" b="1" smtClean="0"/>
            </a:br>
            <a:r>
              <a:rPr lang="en-US" altLang="en-US" sz="3400" b="1" smtClean="0"/>
              <a:t>Surrounding 24 Wind Facilities in 9 States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00200" y="2362200"/>
            <a:ext cx="1600200" cy="685800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0" y="2362200"/>
            <a:ext cx="17526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altLang="en-US" sz="1100">
                <a:solidFill>
                  <a:schemeClr val="accent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3 Adjoining Counties</a:t>
            </a: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altLang="en-US" sz="1100" u="sng">
                <a:solidFill>
                  <a:schemeClr val="accent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Washington &amp; Oregon</a:t>
            </a:r>
            <a:r>
              <a:rPr lang="en-US" altLang="en-US" sz="1100">
                <a:solidFill>
                  <a:schemeClr val="accent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altLang="en-US" sz="1100">
                <a:solidFill>
                  <a:schemeClr val="accent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7 Facilities: 582 WTG,</a:t>
            </a: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altLang="en-US" sz="1100">
                <a:solidFill>
                  <a:schemeClr val="accent2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790 Sales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2133600" y="4953000"/>
            <a:ext cx="1600200" cy="533400"/>
            <a:chOff x="1344" y="2928"/>
            <a:chExt cx="1008" cy="336"/>
          </a:xfrm>
        </p:grpSpPr>
        <p:sp>
          <p:nvSpPr>
            <p:cNvPr id="13344" name="Rectangle 7"/>
            <p:cNvSpPr>
              <a:spLocks noChangeArrowheads="1"/>
            </p:cNvSpPr>
            <p:nvPr/>
          </p:nvSpPr>
          <p:spPr bwMode="auto">
            <a:xfrm>
              <a:off x="1440" y="2928"/>
              <a:ext cx="816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5" name="Text Box 8"/>
            <p:cNvSpPr txBox="1">
              <a:spLocks noChangeArrowheads="1"/>
            </p:cNvSpPr>
            <p:nvPr/>
          </p:nvSpPr>
          <p:spPr bwMode="auto">
            <a:xfrm>
              <a:off x="1344" y="2928"/>
              <a:ext cx="1008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Howard Cnty, TX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46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1,311 Sales</a:t>
              </a:r>
            </a:p>
          </p:txBody>
        </p:sp>
      </p:grpSp>
      <p:grpSp>
        <p:nvGrpSpPr>
          <p:cNvPr id="13319" name="Group 9"/>
          <p:cNvGrpSpPr>
            <a:grpSpLocks/>
          </p:cNvGrpSpPr>
          <p:nvPr/>
        </p:nvGrpSpPr>
        <p:grpSpPr bwMode="auto">
          <a:xfrm>
            <a:off x="4267200" y="4343400"/>
            <a:ext cx="1752600" cy="533400"/>
            <a:chOff x="2640" y="2544"/>
            <a:chExt cx="1104" cy="336"/>
          </a:xfrm>
        </p:grpSpPr>
        <p:sp>
          <p:nvSpPr>
            <p:cNvPr id="13342" name="Rectangle 10"/>
            <p:cNvSpPr>
              <a:spLocks noChangeArrowheads="1"/>
            </p:cNvSpPr>
            <p:nvPr/>
          </p:nvSpPr>
          <p:spPr bwMode="auto">
            <a:xfrm>
              <a:off x="2736" y="2544"/>
              <a:ext cx="912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3" name="Text Box 11"/>
            <p:cNvSpPr txBox="1">
              <a:spLocks noChangeArrowheads="1"/>
            </p:cNvSpPr>
            <p:nvPr/>
          </p:nvSpPr>
          <p:spPr bwMode="auto">
            <a:xfrm>
              <a:off x="2640" y="2544"/>
              <a:ext cx="110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Custer Cnty, OK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2 Facilities: 98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1,113 Sales</a:t>
              </a:r>
            </a:p>
          </p:txBody>
        </p:sp>
      </p:grpSp>
      <p:grpSp>
        <p:nvGrpSpPr>
          <p:cNvPr id="13320" name="Group 12"/>
          <p:cNvGrpSpPr>
            <a:grpSpLocks/>
          </p:cNvGrpSpPr>
          <p:nvPr/>
        </p:nvGrpSpPr>
        <p:grpSpPr bwMode="auto">
          <a:xfrm>
            <a:off x="5715000" y="3429000"/>
            <a:ext cx="1066800" cy="533400"/>
            <a:chOff x="3552" y="2016"/>
            <a:chExt cx="672" cy="336"/>
          </a:xfrm>
        </p:grpSpPr>
        <p:sp>
          <p:nvSpPr>
            <p:cNvPr id="13340" name="Rectangle 13"/>
            <p:cNvSpPr>
              <a:spLocks noChangeArrowheads="1"/>
            </p:cNvSpPr>
            <p:nvPr/>
          </p:nvSpPr>
          <p:spPr bwMode="auto">
            <a:xfrm>
              <a:off x="3600" y="2016"/>
              <a:ext cx="576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1" name="Text Box 14"/>
            <p:cNvSpPr txBox="1">
              <a:spLocks noChangeArrowheads="1"/>
            </p:cNvSpPr>
            <p:nvPr/>
          </p:nvSpPr>
          <p:spPr bwMode="auto">
            <a:xfrm>
              <a:off x="3552" y="2016"/>
              <a:ext cx="672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Lee Cnty, IL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103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412 Sales</a:t>
              </a:r>
            </a:p>
          </p:txBody>
        </p:sp>
      </p:grpSp>
      <p:grpSp>
        <p:nvGrpSpPr>
          <p:cNvPr id="13321" name="Group 15"/>
          <p:cNvGrpSpPr>
            <a:grpSpLocks/>
          </p:cNvGrpSpPr>
          <p:nvPr/>
        </p:nvGrpSpPr>
        <p:grpSpPr bwMode="auto">
          <a:xfrm>
            <a:off x="2895600" y="3276600"/>
            <a:ext cx="1752600" cy="533400"/>
            <a:chOff x="1824" y="2016"/>
            <a:chExt cx="1104" cy="336"/>
          </a:xfrm>
        </p:grpSpPr>
        <p:sp>
          <p:nvSpPr>
            <p:cNvPr id="13338" name="Rectangle 16"/>
            <p:cNvSpPr>
              <a:spLocks noChangeArrowheads="1"/>
            </p:cNvSpPr>
            <p:nvPr/>
          </p:nvSpPr>
          <p:spPr bwMode="auto">
            <a:xfrm>
              <a:off x="1872" y="2016"/>
              <a:ext cx="1008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9" name="Text Box 17"/>
            <p:cNvSpPr txBox="1">
              <a:spLocks noChangeArrowheads="1"/>
            </p:cNvSpPr>
            <p:nvPr/>
          </p:nvSpPr>
          <p:spPr bwMode="auto">
            <a:xfrm>
              <a:off x="1824" y="2016"/>
              <a:ext cx="110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Buena Vista Cnty, IA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5 Facilities: 381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822 Sales</a:t>
              </a:r>
            </a:p>
          </p:txBody>
        </p:sp>
      </p:grpSp>
      <p:grpSp>
        <p:nvGrpSpPr>
          <p:cNvPr id="13322" name="Group 18"/>
          <p:cNvGrpSpPr>
            <a:grpSpLocks/>
          </p:cNvGrpSpPr>
          <p:nvPr/>
        </p:nvGrpSpPr>
        <p:grpSpPr bwMode="auto">
          <a:xfrm>
            <a:off x="4267200" y="2362200"/>
            <a:ext cx="1600200" cy="533400"/>
            <a:chOff x="2832" y="1296"/>
            <a:chExt cx="1008" cy="336"/>
          </a:xfrm>
        </p:grpSpPr>
        <p:sp>
          <p:nvSpPr>
            <p:cNvPr id="13336" name="Rectangle 19"/>
            <p:cNvSpPr>
              <a:spLocks noChangeArrowheads="1"/>
            </p:cNvSpPr>
            <p:nvPr/>
          </p:nvSpPr>
          <p:spPr bwMode="auto">
            <a:xfrm>
              <a:off x="2880" y="1296"/>
              <a:ext cx="912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7" name="Text Box 20"/>
            <p:cNvSpPr txBox="1">
              <a:spLocks noChangeArrowheads="1"/>
            </p:cNvSpPr>
            <p:nvPr/>
          </p:nvSpPr>
          <p:spPr bwMode="auto">
            <a:xfrm>
              <a:off x="2832" y="1304"/>
              <a:ext cx="1008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Kewaunee Cnty, WI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2 Facilities: 31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810 Sales</a:t>
              </a:r>
            </a:p>
          </p:txBody>
        </p:sp>
      </p:grpSp>
      <p:grpSp>
        <p:nvGrpSpPr>
          <p:cNvPr id="13323" name="Group 21"/>
          <p:cNvGrpSpPr>
            <a:grpSpLocks/>
          </p:cNvGrpSpPr>
          <p:nvPr/>
        </p:nvGrpSpPr>
        <p:grpSpPr bwMode="auto">
          <a:xfrm>
            <a:off x="7772400" y="3048000"/>
            <a:ext cx="1371600" cy="533400"/>
            <a:chOff x="4848" y="1680"/>
            <a:chExt cx="864" cy="336"/>
          </a:xfrm>
        </p:grpSpPr>
        <p:sp>
          <p:nvSpPr>
            <p:cNvPr id="13334" name="Rectangle 22"/>
            <p:cNvSpPr>
              <a:spLocks noChangeArrowheads="1"/>
            </p:cNvSpPr>
            <p:nvPr/>
          </p:nvSpPr>
          <p:spPr bwMode="auto">
            <a:xfrm>
              <a:off x="4896" y="1680"/>
              <a:ext cx="768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4848" y="1688"/>
              <a:ext cx="86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Wayne Cnty, PA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43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551 Sales</a:t>
              </a:r>
            </a:p>
          </p:txBody>
        </p:sp>
      </p:grpSp>
      <p:grpSp>
        <p:nvGrpSpPr>
          <p:cNvPr id="13324" name="Group 24"/>
          <p:cNvGrpSpPr>
            <a:grpSpLocks/>
          </p:cNvGrpSpPr>
          <p:nvPr/>
        </p:nvGrpSpPr>
        <p:grpSpPr bwMode="auto">
          <a:xfrm>
            <a:off x="7239000" y="3733800"/>
            <a:ext cx="1752600" cy="533400"/>
            <a:chOff x="4512" y="2160"/>
            <a:chExt cx="1104" cy="336"/>
          </a:xfrm>
        </p:grpSpPr>
        <p:sp>
          <p:nvSpPr>
            <p:cNvPr id="13332" name="Rectangle 25"/>
            <p:cNvSpPr>
              <a:spLocks noChangeArrowheads="1"/>
            </p:cNvSpPr>
            <p:nvPr/>
          </p:nvSpPr>
          <p:spPr bwMode="auto">
            <a:xfrm>
              <a:off x="4608" y="2160"/>
              <a:ext cx="912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4512" y="2160"/>
              <a:ext cx="110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Somerset Cnty, PA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3 Facilities: 34 WTG,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494 Sales</a:t>
              </a:r>
            </a:p>
          </p:txBody>
        </p:sp>
      </p:grpSp>
      <p:grpSp>
        <p:nvGrpSpPr>
          <p:cNvPr id="13325" name="Group 27"/>
          <p:cNvGrpSpPr>
            <a:grpSpLocks/>
          </p:cNvGrpSpPr>
          <p:nvPr/>
        </p:nvGrpSpPr>
        <p:grpSpPr bwMode="auto">
          <a:xfrm>
            <a:off x="6096000" y="2362200"/>
            <a:ext cx="1524000" cy="533400"/>
            <a:chOff x="3840" y="1296"/>
            <a:chExt cx="960" cy="336"/>
          </a:xfrm>
        </p:grpSpPr>
        <p:sp>
          <p:nvSpPr>
            <p:cNvPr id="13330" name="Rectangle 28"/>
            <p:cNvSpPr>
              <a:spLocks noChangeArrowheads="1"/>
            </p:cNvSpPr>
            <p:nvPr/>
          </p:nvSpPr>
          <p:spPr bwMode="auto">
            <a:xfrm>
              <a:off x="3888" y="1296"/>
              <a:ext cx="864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1" name="Text Box 29"/>
            <p:cNvSpPr txBox="1">
              <a:spLocks noChangeArrowheads="1"/>
            </p:cNvSpPr>
            <p:nvPr/>
          </p:nvSpPr>
          <p:spPr bwMode="auto">
            <a:xfrm>
              <a:off x="3840" y="1296"/>
              <a:ext cx="960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Madison Cnty, NY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Area 1: Madison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7 WTG, 463 Sales</a:t>
              </a:r>
            </a:p>
          </p:txBody>
        </p:sp>
      </p:grpSp>
      <p:grpSp>
        <p:nvGrpSpPr>
          <p:cNvPr id="13326" name="Group 30"/>
          <p:cNvGrpSpPr>
            <a:grpSpLocks/>
          </p:cNvGrpSpPr>
          <p:nvPr/>
        </p:nvGrpSpPr>
        <p:grpSpPr bwMode="auto">
          <a:xfrm>
            <a:off x="7620000" y="2362200"/>
            <a:ext cx="1524000" cy="544513"/>
            <a:chOff x="4800" y="1193"/>
            <a:chExt cx="960" cy="343"/>
          </a:xfrm>
        </p:grpSpPr>
        <p:sp>
          <p:nvSpPr>
            <p:cNvPr id="13328" name="Rectangle 31"/>
            <p:cNvSpPr>
              <a:spLocks noChangeArrowheads="1"/>
            </p:cNvSpPr>
            <p:nvPr/>
          </p:nvSpPr>
          <p:spPr bwMode="auto">
            <a:xfrm>
              <a:off x="4848" y="1200"/>
              <a:ext cx="864" cy="33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9" name="Rectangle 32"/>
            <p:cNvSpPr>
              <a:spLocks noChangeArrowheads="1"/>
            </p:cNvSpPr>
            <p:nvPr/>
          </p:nvSpPr>
          <p:spPr bwMode="auto">
            <a:xfrm>
              <a:off x="4800" y="1193"/>
              <a:ext cx="960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en-US" sz="1100" u="sng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Madison Cnty, NY</a:t>
              </a: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Area 2: Fenner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en-US" sz="1100">
                  <a:solidFill>
                    <a:schemeClr val="accent2"/>
                  </a:solidFill>
                  <a:latin typeface="Arial Unicode MS" panose="020B0604020202020204" pitchFamily="34" charset="-128"/>
                  <a:cs typeface="Arial" panose="020B0604020202020204" pitchFamily="34" charset="0"/>
                </a:rPr>
                <a:t>20 WTG, 693 Sales</a:t>
              </a:r>
            </a:p>
          </p:txBody>
        </p:sp>
      </p:grpSp>
      <p:sp>
        <p:nvSpPr>
          <p:cNvPr id="13327" name="Text Box 33"/>
          <p:cNvSpPr txBox="1">
            <a:spLocks noChangeArrowheads="1"/>
          </p:cNvSpPr>
          <p:nvPr/>
        </p:nvSpPr>
        <p:spPr bwMode="auto">
          <a:xfrm>
            <a:off x="1371600" y="1182688"/>
            <a:ext cx="6400800" cy="87471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en-US" sz="2000" b="1" u="sng">
                <a:solidFill>
                  <a:srgbClr val="000066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7,459 Residential Sales Transactions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en-US" sz="1800">
                <a:latin typeface="Arial Unicode MS" panose="020B0604020202020204" pitchFamily="34" charset="-128"/>
                <a:cs typeface="Arial" panose="020B0604020202020204" pitchFamily="34" charset="0"/>
              </a:rPr>
              <a:t>1,754 Pre-Announcement, 4,937 Post-Construction, and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en-US" sz="1800">
                <a:latin typeface="Arial Unicode MS" panose="020B0604020202020204" pitchFamily="34" charset="-128"/>
                <a:cs typeface="Arial" panose="020B0604020202020204" pitchFamily="34" charset="0"/>
              </a:rPr>
              <a:t>768 Post-Announcement-Pre-Construction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2400" b="1" smtClean="0"/>
              <a:t>Homes Nearest the Turbines Were Depressed in Value Before Construction and </a:t>
            </a:r>
            <a:r>
              <a:rPr lang="en-US" altLang="en-US" sz="2400" b="1" u="sng" smtClean="0"/>
              <a:t>Appreciated</a:t>
            </a:r>
            <a:r>
              <a:rPr lang="en-US" altLang="en-US" sz="2400" b="1" smtClean="0"/>
              <a:t> After Construction While Homes Further Away Were Largely Unchanged Over Time</a:t>
            </a:r>
          </a:p>
        </p:txBody>
      </p:sp>
      <p:pic>
        <p:nvPicPr>
          <p:cNvPr id="1433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12838"/>
            <a:ext cx="7696200" cy="527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Sales Volumes Near Turbines Slowed Slightly After Construction, Then Returned To More Normal Levels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219200"/>
            <a:ext cx="8101012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3400" b="1" smtClean="0"/>
              <a:t>Conclusions Based On </a:t>
            </a:r>
            <a:br>
              <a:rPr lang="en-US" altLang="en-US" sz="3400" b="1" smtClean="0"/>
            </a:br>
            <a:r>
              <a:rPr lang="en-US" altLang="en-US" sz="3400" b="1" smtClean="0"/>
              <a:t>All Of The Analyses In The Report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953000"/>
            <a:ext cx="9144000" cy="1371600"/>
          </a:xfrm>
          <a:solidFill>
            <a:srgbClr val="66CC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30000"/>
              </a:spcBef>
              <a:buFontTx/>
              <a:buNone/>
            </a:pPr>
            <a:r>
              <a:rPr lang="en-US" altLang="en-US" sz="2800" smtClean="0"/>
              <a:t>Therefore, if effects do exist in this sample, they are either too small and/or too infrequent to result in any statistically observable effect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3733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27013" indent="-227013">
              <a:buFontTx/>
              <a:buChar char="•"/>
              <a:defRPr/>
            </a:pPr>
            <a:r>
              <a:rPr lang="en-US" sz="2200" b="1" kern="0" dirty="0">
                <a:solidFill>
                  <a:srgbClr val="000066"/>
                </a:solidFill>
                <a:latin typeface="+mn-lt"/>
              </a:rPr>
              <a:t>Area Stigma:</a:t>
            </a:r>
            <a:r>
              <a:rPr lang="en-US" sz="2200" kern="0" dirty="0">
                <a:latin typeface="+mn-lt"/>
              </a:rPr>
              <a:t> </a:t>
            </a:r>
            <a:r>
              <a:rPr lang="en-US" sz="2200" kern="0" dirty="0">
                <a:latin typeface="Arial" charset="0"/>
              </a:rPr>
              <a:t>There is an </a:t>
            </a:r>
            <a:r>
              <a:rPr lang="en-US" sz="2200" b="1" kern="0" dirty="0">
                <a:latin typeface="Arial" charset="0"/>
              </a:rPr>
              <a:t>absence of evidence </a:t>
            </a:r>
            <a:r>
              <a:rPr lang="en-US" sz="2200" kern="0" dirty="0">
                <a:latin typeface="+mn-lt"/>
              </a:rPr>
              <a:t>that sales prices of homes without views of turbines and further than one mile from the nearest turbine are stigmatized by the arrival of  facility</a:t>
            </a:r>
          </a:p>
          <a:p>
            <a:pPr marL="227013" indent="-227013">
              <a:buFontTx/>
              <a:buChar char="•"/>
              <a:defRPr/>
            </a:pPr>
            <a:r>
              <a:rPr lang="en-US" sz="2200" b="1" kern="0" dirty="0">
                <a:solidFill>
                  <a:srgbClr val="000066"/>
                </a:solidFill>
                <a:latin typeface="+mn-lt"/>
              </a:rPr>
              <a:t>Scenic Vista Stigma:</a:t>
            </a:r>
            <a:r>
              <a:rPr lang="en-US" sz="2200" kern="0" dirty="0">
                <a:latin typeface="+mn-lt"/>
              </a:rPr>
              <a:t> </a:t>
            </a:r>
            <a:r>
              <a:rPr lang="en-US" sz="2200" kern="0" dirty="0">
                <a:latin typeface="Arial" charset="0"/>
              </a:rPr>
              <a:t>There is an </a:t>
            </a:r>
            <a:r>
              <a:rPr lang="en-US" sz="2200" b="1" kern="0" dirty="0">
                <a:latin typeface="Arial" charset="0"/>
              </a:rPr>
              <a:t>absence of evidence </a:t>
            </a:r>
            <a:r>
              <a:rPr lang="en-US" sz="2200" kern="0" dirty="0">
                <a:latin typeface="Arial" charset="0"/>
              </a:rPr>
              <a:t>that sales prices of homes with a view of the turbines are uniquely stigmatized even if that view is “dramatic”</a:t>
            </a:r>
            <a:endParaRPr lang="en-US" sz="2200" b="1" kern="0" dirty="0">
              <a:solidFill>
                <a:srgbClr val="000099"/>
              </a:solidFill>
              <a:latin typeface="+mn-lt"/>
            </a:endParaRPr>
          </a:p>
          <a:p>
            <a:pPr marL="227013" indent="-227013">
              <a:buFontTx/>
              <a:buChar char="•"/>
              <a:defRPr/>
            </a:pPr>
            <a:r>
              <a:rPr lang="en-US" sz="2200" b="1" kern="0" dirty="0">
                <a:solidFill>
                  <a:srgbClr val="000066"/>
                </a:solidFill>
                <a:latin typeface="+mn-lt"/>
              </a:rPr>
              <a:t>Nuisance Stigma:</a:t>
            </a:r>
            <a:r>
              <a:rPr lang="en-US" sz="2200" kern="0" dirty="0">
                <a:latin typeface="+mn-lt"/>
              </a:rPr>
              <a:t> There is an </a:t>
            </a:r>
            <a:r>
              <a:rPr lang="en-US" sz="2200" b="1" kern="0" dirty="0">
                <a:latin typeface="+mn-lt"/>
              </a:rPr>
              <a:t>absence of evidence </a:t>
            </a:r>
            <a:r>
              <a:rPr lang="en-US" sz="2200" kern="0" dirty="0">
                <a:latin typeface="+mn-lt"/>
              </a:rPr>
              <a:t>that prices of sales</a:t>
            </a:r>
            <a:r>
              <a:rPr lang="en-US" sz="2200" kern="0" dirty="0">
                <a:latin typeface="Arial" charset="0"/>
              </a:rPr>
              <a:t> occurring </a:t>
            </a:r>
            <a:r>
              <a:rPr lang="en-US" sz="2200" b="1" kern="0" dirty="0">
                <a:latin typeface="Arial" charset="0"/>
              </a:rPr>
              <a:t>after construction </a:t>
            </a:r>
            <a:r>
              <a:rPr lang="en-US" sz="2200" kern="0" dirty="0">
                <a:latin typeface="Arial" charset="0"/>
              </a:rPr>
              <a:t>of the facility </a:t>
            </a:r>
            <a:r>
              <a:rPr lang="en-US" sz="2200" kern="0" dirty="0">
                <a:latin typeface="+mn-lt"/>
              </a:rPr>
              <a:t>for </a:t>
            </a:r>
            <a:r>
              <a:rPr lang="en-US" sz="2200" kern="0" dirty="0">
                <a:latin typeface="Arial" charset="0"/>
              </a:rPr>
              <a:t>homes </a:t>
            </a:r>
            <a:r>
              <a:rPr lang="en-US" sz="2200" kern="0" dirty="0">
                <a:latin typeface="+mn-lt"/>
              </a:rPr>
              <a:t>within a mile of the nearest wind turbine </a:t>
            </a:r>
            <a:r>
              <a:rPr lang="en-US" sz="2200" kern="0" dirty="0">
                <a:latin typeface="Arial" charset="0"/>
              </a:rPr>
              <a:t>in this sample are affected</a:t>
            </a:r>
            <a:endParaRPr lang="en-US" sz="22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>
                <a:solidFill>
                  <a:srgbClr val="000099"/>
                </a:solidFill>
              </a:rPr>
              <a:t>Impacts on Residential Property Values Near Wind Turbines</a:t>
            </a:r>
            <a:endParaRPr lang="en-US" altLang="en-US" sz="3600" b="1" smtClean="0">
              <a:solidFill>
                <a:srgbClr val="0000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5029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70000"/>
              </a:spcBef>
              <a:defRPr/>
            </a:pPr>
            <a:r>
              <a:rPr lang="en-US" sz="3600" dirty="0" smtClean="0"/>
              <a:t>Wind Energy and Property Values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Overview of Subject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Previous Literature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Berkeley Lab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/>
              <a:t>Other Disamenity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 smtClean="0"/>
              <a:t>Property Value Effects Found Near Other, Potentially More Risky, Disamenities Are In-Scale With Those For Wind Energy</a:t>
            </a:r>
            <a:endParaRPr lang="en-US" altLang="en-US" sz="2400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23975"/>
            <a:ext cx="8921750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2600" b="1" smtClean="0"/>
              <a:t>Effects Found Near Other, Potentially More Risky, Disamenities Are Relatively Small And Fade Quickly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3733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27013" indent="-227013">
              <a:defRPr/>
            </a:pPr>
            <a:endParaRPr lang="en-US" sz="2200" kern="0" dirty="0">
              <a:latin typeface="+mn-lt"/>
            </a:endParaRPr>
          </a:p>
        </p:txBody>
      </p:sp>
      <p:sp>
        <p:nvSpPr>
          <p:cNvPr id="19460" name="Content Placeholder 5"/>
          <p:cNvSpPr>
            <a:spLocks noGrp="1"/>
          </p:cNvSpPr>
          <p:nvPr>
            <p:ph idx="1"/>
          </p:nvPr>
        </p:nvSpPr>
        <p:spPr bwMode="auto">
          <a:xfrm>
            <a:off x="152400" y="1143000"/>
            <a:ext cx="88392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800"/>
              </a:spcBef>
            </a:pPr>
            <a:r>
              <a:rPr lang="en-US" altLang="en-US" sz="2000" smtClean="0"/>
              <a:t>Homes </a:t>
            </a:r>
            <a:r>
              <a:rPr lang="en-US" altLang="en-US" sz="2000" b="1" smtClean="0">
                <a:solidFill>
                  <a:srgbClr val="000066"/>
                </a:solidFill>
              </a:rPr>
              <a:t>within 1 mile</a:t>
            </a:r>
            <a:r>
              <a:rPr lang="en-US" altLang="en-US" sz="2000" smtClean="0"/>
              <a:t> of </a:t>
            </a:r>
            <a:r>
              <a:rPr lang="en-US" altLang="en-US" sz="2000" u="sng" smtClean="0"/>
              <a:t>superfund sites, waste transfer stations, power plants, crematoriums, lead smelters </a:t>
            </a:r>
            <a:r>
              <a:rPr lang="en-US" altLang="en-US" sz="2000" smtClean="0"/>
              <a:t>have been found to decrease in value by </a:t>
            </a:r>
            <a:r>
              <a:rPr lang="en-US" altLang="en-US" sz="2000" b="1" smtClean="0">
                <a:solidFill>
                  <a:srgbClr val="000066"/>
                </a:solidFill>
              </a:rPr>
              <a:t>no more than roughly 16% </a:t>
            </a:r>
            <a:r>
              <a:rPr lang="en-US" altLang="en-US" sz="2000" smtClean="0"/>
              <a:t>with </a:t>
            </a:r>
            <a:r>
              <a:rPr lang="en-US" altLang="en-US" sz="2000" b="1" smtClean="0">
                <a:solidFill>
                  <a:srgbClr val="000066"/>
                </a:solidFill>
              </a:rPr>
              <a:t>most decreasing only roughly 8%</a:t>
            </a:r>
          </a:p>
          <a:p>
            <a:pPr>
              <a:spcBef>
                <a:spcPts val="1800"/>
              </a:spcBef>
            </a:pPr>
            <a:r>
              <a:rPr lang="en-US" altLang="en-US" sz="2000" smtClean="0"/>
              <a:t>Homes </a:t>
            </a:r>
            <a:r>
              <a:rPr lang="en-US" altLang="en-US" sz="2000" b="1" smtClean="0">
                <a:solidFill>
                  <a:srgbClr val="000066"/>
                </a:solidFill>
              </a:rPr>
              <a:t>adjacent</a:t>
            </a:r>
            <a:r>
              <a:rPr lang="en-US" altLang="en-US" sz="2000" smtClean="0"/>
              <a:t> to </a:t>
            </a:r>
            <a:r>
              <a:rPr lang="en-US" altLang="en-US" sz="2000" u="sng" smtClean="0"/>
              <a:t>landfills</a:t>
            </a:r>
            <a:r>
              <a:rPr lang="en-US" altLang="en-US" sz="2000" b="1" smtClean="0">
                <a:solidFill>
                  <a:srgbClr val="000066"/>
                </a:solidFill>
              </a:rPr>
              <a:t> </a:t>
            </a:r>
            <a:r>
              <a:rPr lang="en-US" altLang="en-US" sz="2000" smtClean="0"/>
              <a:t>have been shown to decrease in value by </a:t>
            </a:r>
            <a:r>
              <a:rPr lang="en-US" altLang="en-US" sz="2000" b="1" smtClean="0">
                <a:solidFill>
                  <a:srgbClr val="000066"/>
                </a:solidFill>
              </a:rPr>
              <a:t>0% to 13%, </a:t>
            </a:r>
            <a:r>
              <a:rPr lang="en-US" altLang="en-US" sz="2000" smtClean="0"/>
              <a:t>depending on landfill volume, </a:t>
            </a:r>
            <a:r>
              <a:rPr lang="en-US" altLang="en-US" sz="2000" b="1" smtClean="0">
                <a:solidFill>
                  <a:srgbClr val="000066"/>
                </a:solidFill>
              </a:rPr>
              <a:t>with all effects fading outside of 2 miles</a:t>
            </a:r>
          </a:p>
          <a:p>
            <a:pPr>
              <a:spcBef>
                <a:spcPts val="1800"/>
              </a:spcBef>
            </a:pPr>
            <a:r>
              <a:rPr lang="en-US" altLang="en-US" sz="2000" smtClean="0"/>
              <a:t>Homes </a:t>
            </a:r>
            <a:r>
              <a:rPr lang="en-US" altLang="en-US" sz="2000" b="1" smtClean="0">
                <a:solidFill>
                  <a:srgbClr val="000066"/>
                </a:solidFill>
              </a:rPr>
              <a:t>located in areas </a:t>
            </a:r>
            <a:r>
              <a:rPr lang="en-US" altLang="en-US" sz="2000" smtClean="0"/>
              <a:t>with </a:t>
            </a:r>
            <a:r>
              <a:rPr lang="en-US" altLang="en-US" sz="2000" u="sng" smtClean="0"/>
              <a:t>groundwater contamination</a:t>
            </a:r>
            <a:r>
              <a:rPr lang="en-US" altLang="en-US" sz="2000" b="1" smtClean="0">
                <a:solidFill>
                  <a:srgbClr val="000066"/>
                </a:solidFill>
              </a:rPr>
              <a:t> </a:t>
            </a:r>
            <a:r>
              <a:rPr lang="en-US" altLang="en-US" sz="2000" smtClean="0"/>
              <a:t>have been shown to decrease in value by </a:t>
            </a:r>
            <a:r>
              <a:rPr lang="en-US" altLang="en-US" sz="2000" b="1" smtClean="0">
                <a:solidFill>
                  <a:srgbClr val="000066"/>
                </a:solidFill>
              </a:rPr>
              <a:t>7%</a:t>
            </a:r>
            <a:r>
              <a:rPr lang="en-US" altLang="en-US" sz="2000" smtClean="0"/>
              <a:t>, with no effects found after remediation</a:t>
            </a:r>
          </a:p>
          <a:p>
            <a:pPr>
              <a:spcBef>
                <a:spcPts val="1800"/>
              </a:spcBef>
            </a:pPr>
            <a:r>
              <a:rPr lang="en-US" altLang="en-US" sz="2000" smtClean="0"/>
              <a:t>Homes </a:t>
            </a:r>
            <a:r>
              <a:rPr lang="en-US" altLang="en-US" sz="2000" b="1" smtClean="0">
                <a:solidFill>
                  <a:srgbClr val="000066"/>
                </a:solidFill>
              </a:rPr>
              <a:t>adjacent</a:t>
            </a:r>
            <a:r>
              <a:rPr lang="en-US" altLang="en-US" sz="2000" smtClean="0"/>
              <a:t> to </a:t>
            </a:r>
            <a:r>
              <a:rPr lang="en-US" altLang="en-US" sz="2000" u="sng" smtClean="0"/>
              <a:t>high voltage transmission lines </a:t>
            </a:r>
            <a:r>
              <a:rPr lang="en-US" altLang="en-US" sz="2000" smtClean="0"/>
              <a:t>have been shown to decrease in value by </a:t>
            </a:r>
            <a:r>
              <a:rPr lang="en-US" altLang="en-US" sz="2000" b="1" smtClean="0">
                <a:solidFill>
                  <a:srgbClr val="000066"/>
                </a:solidFill>
              </a:rPr>
              <a:t>roughly 8%, </a:t>
            </a:r>
            <a:r>
              <a:rPr lang="en-US" altLang="en-US" sz="2000" smtClean="0"/>
              <a:t>with </a:t>
            </a:r>
            <a:r>
              <a:rPr lang="en-US" altLang="en-US" sz="2000" b="1" smtClean="0">
                <a:solidFill>
                  <a:srgbClr val="000066"/>
                </a:solidFill>
              </a:rPr>
              <a:t>all effects fading outside of roughly 350 feet</a:t>
            </a:r>
          </a:p>
          <a:p>
            <a:pPr>
              <a:spcBef>
                <a:spcPts val="1800"/>
              </a:spcBef>
            </a:pPr>
            <a:r>
              <a:rPr lang="en-US" altLang="en-US" sz="2000" smtClean="0"/>
              <a:t>Homes </a:t>
            </a:r>
            <a:r>
              <a:rPr lang="en-US" altLang="en-US" sz="2000" b="1" smtClean="0">
                <a:solidFill>
                  <a:srgbClr val="000066"/>
                </a:solidFill>
              </a:rPr>
              <a:t>adjacent</a:t>
            </a:r>
            <a:r>
              <a:rPr lang="en-US" altLang="en-US" sz="2000" smtClean="0"/>
              <a:t> to </a:t>
            </a:r>
            <a:r>
              <a:rPr lang="en-US" altLang="en-US" sz="2000" u="sng" smtClean="0"/>
              <a:t>noisy roads</a:t>
            </a:r>
            <a:r>
              <a:rPr lang="en-US" altLang="en-US" sz="2000" smtClean="0"/>
              <a:t> have been shown to decrease in value by </a:t>
            </a:r>
            <a:r>
              <a:rPr lang="en-US" altLang="en-US" sz="2000" b="1" smtClean="0">
                <a:solidFill>
                  <a:srgbClr val="000066"/>
                </a:solidFill>
              </a:rPr>
              <a:t>roughly 4%, </a:t>
            </a:r>
            <a:r>
              <a:rPr lang="en-US" altLang="en-US" sz="2000" smtClean="0"/>
              <a:t>as compared to homes on </a:t>
            </a:r>
            <a:r>
              <a:rPr lang="en-US" altLang="en-US" sz="2000" u="sng" smtClean="0"/>
              <a:t>quiet roads</a:t>
            </a:r>
            <a:r>
              <a:rPr lang="en-US" altLang="en-US" sz="2000" smtClean="0"/>
              <a:t>, with 10 dB (A) lower sound levels</a:t>
            </a:r>
            <a:endParaRPr lang="en-US" altLang="en-US" sz="2000" b="1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>
                <a:solidFill>
                  <a:srgbClr val="000099"/>
                </a:solidFill>
              </a:rPr>
              <a:t>Impacts on Residential Property Values Near Wind Turbines</a:t>
            </a:r>
            <a:endParaRPr lang="en-US" altLang="en-US" sz="3600" b="1" smtClean="0">
              <a:solidFill>
                <a:srgbClr val="0000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5029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70000"/>
              </a:spcBef>
              <a:defRPr/>
            </a:pPr>
            <a:r>
              <a:rPr lang="en-US" sz="3600" dirty="0" smtClean="0"/>
              <a:t>Wind Energy and Property Values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Overview of Subject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Previous Literature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Berkeley Lab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Other Disamenity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/>
              <a:t>Conclusions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Conclusions From All Research Regarding Property Value Impacts From Wind Energy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1524000"/>
            <a:ext cx="89916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900"/>
              </a:spcBef>
            </a:pPr>
            <a:r>
              <a:rPr lang="en-US" altLang="en-US" sz="2000" smtClean="0"/>
              <a:t>Risks of property value impacts are highest when they cannot be accurately quantified, such as in the period after announcement yet prior to construction.  Some evidence exists to support this.</a:t>
            </a:r>
          </a:p>
          <a:p>
            <a:pPr>
              <a:spcBef>
                <a:spcPts val="900"/>
              </a:spcBef>
            </a:pPr>
            <a:r>
              <a:rPr lang="en-US" altLang="en-US" sz="2000" smtClean="0"/>
              <a:t>Property value impacts after construction are most likely to exist near turbines (e.g., within earshot), and fade with distance and potentially time</a:t>
            </a:r>
          </a:p>
          <a:p>
            <a:pPr>
              <a:spcBef>
                <a:spcPts val="900"/>
              </a:spcBef>
            </a:pPr>
            <a:r>
              <a:rPr lang="en-US" altLang="en-US" sz="2000" smtClean="0"/>
              <a:t>Given current research, economically significant impacts are not likely to exist outside of 1 mile even if turbines are visible</a:t>
            </a:r>
          </a:p>
          <a:p>
            <a:pPr>
              <a:spcBef>
                <a:spcPts val="900"/>
              </a:spcBef>
            </a:pPr>
            <a:r>
              <a:rPr lang="en-US" altLang="en-US" sz="2000" smtClean="0"/>
              <a:t>Effects inside of one mile are not likely to be larger than other more risky disamenities (e.g., superfund sites)</a:t>
            </a:r>
          </a:p>
          <a:p>
            <a:pPr>
              <a:spcBef>
                <a:spcPts val="900"/>
              </a:spcBef>
            </a:pPr>
            <a:r>
              <a:rPr lang="en-US" altLang="en-US" sz="2000" smtClean="0"/>
              <a:t>And more to the point, </a:t>
            </a:r>
            <a:r>
              <a:rPr lang="en-US" altLang="en-US" sz="2000" u="sng" smtClean="0"/>
              <a:t>conclusive</a:t>
            </a:r>
            <a:r>
              <a:rPr lang="en-US" altLang="en-US" sz="2000" smtClean="0"/>
              <a:t> evidence of effects from wind facilities have not been discovered inside of one mile despite a number of studies using a variety of sophisticated statistical techniques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3400" b="1" smtClean="0"/>
              <a:t>Thank You!</a:t>
            </a:r>
          </a:p>
        </p:txBody>
      </p:sp>
      <p:sp>
        <p:nvSpPr>
          <p:cNvPr id="225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52400" y="1187450"/>
            <a:ext cx="8839200" cy="5137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indent="-228600" algn="ctr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solidFill>
                  <a:srgbClr val="000066"/>
                </a:solidFill>
              </a:rPr>
              <a:t>Ben Hoen</a:t>
            </a:r>
            <a:endParaRPr lang="en-US" altLang="en-US" sz="2400" smtClean="0"/>
          </a:p>
          <a:p>
            <a:pPr marL="457200" lvl="1" indent="-228600" algn="ctr">
              <a:spcBef>
                <a:spcPct val="0"/>
              </a:spcBef>
              <a:buFontTx/>
              <a:buNone/>
            </a:pPr>
            <a:r>
              <a:rPr lang="en-US" altLang="en-US" sz="2400" smtClean="0"/>
              <a:t>Lawrence Berkeley National Laboratory</a:t>
            </a:r>
          </a:p>
          <a:p>
            <a:pPr marL="457200" lvl="1" indent="-228600" algn="ctr">
              <a:spcBef>
                <a:spcPct val="0"/>
              </a:spcBef>
              <a:buFontTx/>
              <a:buNone/>
            </a:pPr>
            <a:r>
              <a:rPr lang="en-US" altLang="en-US" sz="2400" u="sng" smtClean="0">
                <a:solidFill>
                  <a:srgbClr val="000066"/>
                </a:solidFill>
              </a:rPr>
              <a:t>bhoen@lbl.gov</a:t>
            </a:r>
          </a:p>
          <a:p>
            <a:pPr marL="0" indent="0">
              <a:spcBef>
                <a:spcPts val="2400"/>
              </a:spcBef>
              <a:buFontTx/>
              <a:buNone/>
            </a:pPr>
            <a:r>
              <a:rPr lang="en-US" altLang="en-US" sz="2000" smtClean="0"/>
              <a:t>For a copy of the full LBNL report: </a:t>
            </a:r>
            <a:r>
              <a:rPr lang="en-US" altLang="en-US" sz="1600" i="1" smtClean="0"/>
              <a:t>“The Impact of Wind Power Projects on Residential Property Values in the United States: A Multi-Site Hedonic Analysis”, go to: </a:t>
            </a:r>
            <a:r>
              <a:rPr lang="en-US" altLang="en-US" sz="1800" b="1" u="sng" smtClean="0">
                <a:solidFill>
                  <a:srgbClr val="000066"/>
                </a:solidFill>
              </a:rPr>
              <a:t>http://eetd.lbl.gov/ea/ems/re-pubs.html</a:t>
            </a:r>
            <a:r>
              <a:rPr lang="en-US" altLang="en-US" sz="1800" smtClean="0"/>
              <a:t> </a:t>
            </a:r>
          </a:p>
          <a:p>
            <a:pPr marL="0" indent="0">
              <a:spcBef>
                <a:spcPts val="2400"/>
              </a:spcBef>
              <a:buFontTx/>
              <a:buNone/>
            </a:pPr>
            <a:r>
              <a:rPr lang="en-US" altLang="en-US" sz="2000" smtClean="0"/>
              <a:t>For a copy of the journal paper: </a:t>
            </a:r>
            <a:r>
              <a:rPr lang="en-US" altLang="en-US" sz="1600" smtClean="0"/>
              <a:t>Hoen, B., Wiser, R., Cappers, P., Thayer, M. and Sethi, G. (Forthcoming)</a:t>
            </a:r>
            <a:r>
              <a:rPr lang="en-US" altLang="en-US" sz="1600" i="1" smtClean="0"/>
              <a:t> “Wind Energy Facilities and Residential Properties: The Effect of Proximity and View on Sales Prices”. </a:t>
            </a:r>
            <a:r>
              <a:rPr lang="en-US" altLang="en-US" sz="1600" smtClean="0"/>
              <a:t>Journal of Real Estate Research</a:t>
            </a:r>
            <a:r>
              <a:rPr lang="en-US" altLang="en-US" sz="1600" i="1" smtClean="0"/>
              <a:t>. Go to: </a:t>
            </a:r>
            <a:r>
              <a:rPr lang="en-US" altLang="en-US" sz="1800" b="1" u="sng" smtClean="0">
                <a:solidFill>
                  <a:srgbClr val="000066"/>
                </a:solidFill>
              </a:rPr>
              <a:t>http://aux.zicklin.baruch.cuny.edu/jrer/papers/abstract/forth/accepted/jrer_156%28F100413R2%29.htm</a:t>
            </a:r>
            <a:endParaRPr lang="en-US" altLang="en-US" sz="1800" smtClean="0"/>
          </a:p>
          <a:p>
            <a:pPr marL="0" indent="0" algn="ctr">
              <a:spcBef>
                <a:spcPts val="4200"/>
              </a:spcBef>
              <a:buFontTx/>
              <a:buNone/>
            </a:pPr>
            <a:r>
              <a:rPr lang="en-US" altLang="en-US" sz="1600" i="1" smtClean="0"/>
              <a:t>This presentation was made possible in part from funding by the Office of Energy Efficiency and Renewable Energy, Wind &amp; Hydropower Technologies Program of the U.S. DOE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>
                <a:solidFill>
                  <a:srgbClr val="000099"/>
                </a:solidFill>
              </a:rPr>
              <a:t>Impacts on Residential Property Values Near Wind Turbines</a:t>
            </a:r>
            <a:endParaRPr lang="en-US" altLang="en-US" sz="3600" b="1" smtClean="0">
              <a:solidFill>
                <a:srgbClr val="0000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5029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70000"/>
              </a:spcBef>
              <a:defRPr/>
            </a:pPr>
            <a:r>
              <a:rPr lang="en-US" sz="3600" dirty="0" smtClean="0"/>
              <a:t>Wind Energy and Property Values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/>
              <a:t>Overview of Subject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Previous Literature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Berkeley Lab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Other Disamenity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/>
              <a:t>Proximity to and Views of Environmental (Dis)Amenities Can Impact Property Values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4953000"/>
            <a:ext cx="876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20000"/>
              </a:spcBef>
            </a:pPr>
            <a:endParaRPr lang="en-US" altLang="en-US" sz="27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4343400"/>
            <a:ext cx="88392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en-US">
                <a:solidFill>
                  <a:srgbClr val="000066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This linkage is well studied generally, </a:t>
            </a:r>
          </a:p>
          <a:p>
            <a:pPr algn="ctr">
              <a:spcBef>
                <a:spcPts val="600"/>
              </a:spcBef>
            </a:pPr>
            <a:r>
              <a:rPr lang="en-US" altLang="en-US">
                <a:solidFill>
                  <a:srgbClr val="000066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but not for wind facilities, </a:t>
            </a:r>
          </a:p>
          <a:p>
            <a:pPr algn="ctr">
              <a:spcBef>
                <a:spcPts val="600"/>
              </a:spcBef>
            </a:pPr>
            <a:r>
              <a:rPr lang="en-US" altLang="en-US">
                <a:solidFill>
                  <a:srgbClr val="000066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but that is changing.</a:t>
            </a:r>
          </a:p>
        </p:txBody>
      </p:sp>
      <p:grpSp>
        <p:nvGrpSpPr>
          <p:cNvPr id="6149" name="Group 16"/>
          <p:cNvGrpSpPr>
            <a:grpSpLocks/>
          </p:cNvGrpSpPr>
          <p:nvPr/>
        </p:nvGrpSpPr>
        <p:grpSpPr bwMode="auto">
          <a:xfrm>
            <a:off x="152400" y="2057400"/>
            <a:ext cx="8839200" cy="1905000"/>
            <a:chOff x="152400" y="2209800"/>
            <a:chExt cx="8839200" cy="1905000"/>
          </a:xfrm>
        </p:grpSpPr>
        <p:pic>
          <p:nvPicPr>
            <p:cNvPr id="6150" name="Picture 5" descr="MCj0410517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2927350"/>
              <a:ext cx="1371600" cy="1046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1" name="Text Box 6"/>
            <p:cNvSpPr txBox="1">
              <a:spLocks noChangeArrowheads="1"/>
            </p:cNvSpPr>
            <p:nvPr/>
          </p:nvSpPr>
          <p:spPr bwMode="auto">
            <a:xfrm>
              <a:off x="7772400" y="2759075"/>
              <a:ext cx="990600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6000">
                  <a:latin typeface="Arial Unicode MS" panose="020B0604020202020204" pitchFamily="34" charset="-128"/>
                  <a:cs typeface="Arial" panose="020B0604020202020204" pitchFamily="34" charset="0"/>
                </a:rPr>
                <a:t>↑</a:t>
              </a:r>
              <a:r>
                <a:rPr lang="en-US" altLang="en-US" sz="3600">
                  <a:latin typeface="Arial Unicode MS" panose="020B0604020202020204" pitchFamily="34" charset="-128"/>
                  <a:cs typeface="Arial" panose="020B0604020202020204" pitchFamily="34" charset="0"/>
                </a:rPr>
                <a:t>$</a:t>
              </a:r>
            </a:p>
          </p:txBody>
        </p:sp>
        <p:sp>
          <p:nvSpPr>
            <p:cNvPr id="6152" name="Text Box 7"/>
            <p:cNvSpPr txBox="1">
              <a:spLocks noChangeArrowheads="1"/>
            </p:cNvSpPr>
            <p:nvPr/>
          </p:nvSpPr>
          <p:spPr bwMode="auto">
            <a:xfrm>
              <a:off x="457200" y="2698750"/>
              <a:ext cx="1066800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6000">
                  <a:latin typeface="Arial Unicode MS" panose="020B0604020202020204" pitchFamily="34" charset="-128"/>
                  <a:cs typeface="Arial" panose="020B0604020202020204" pitchFamily="34" charset="0"/>
                </a:rPr>
                <a:t>↓</a:t>
              </a:r>
              <a:r>
                <a:rPr lang="en-US" altLang="en-US" sz="3600">
                  <a:latin typeface="Arial Unicode MS" panose="020B0604020202020204" pitchFamily="34" charset="-128"/>
                  <a:cs typeface="Arial" panose="020B0604020202020204" pitchFamily="34" charset="0"/>
                </a:rPr>
                <a:t>$</a:t>
              </a:r>
            </a:p>
          </p:txBody>
        </p:sp>
        <p:sp>
          <p:nvSpPr>
            <p:cNvPr id="6153" name="Text Box 8"/>
            <p:cNvSpPr txBox="1">
              <a:spLocks noChangeArrowheads="1"/>
            </p:cNvSpPr>
            <p:nvPr/>
          </p:nvSpPr>
          <p:spPr bwMode="auto">
            <a:xfrm>
              <a:off x="3733800" y="2286000"/>
              <a:ext cx="16764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cs typeface="Arial" panose="020B0604020202020204" pitchFamily="34" charset="0"/>
                </a:rPr>
                <a:t>Average Home</a:t>
              </a:r>
            </a:p>
          </p:txBody>
        </p:sp>
        <p:sp>
          <p:nvSpPr>
            <p:cNvPr id="6154" name="Text Box 9"/>
            <p:cNvSpPr txBox="1">
              <a:spLocks noChangeArrowheads="1"/>
            </p:cNvSpPr>
            <p:nvPr/>
          </p:nvSpPr>
          <p:spPr bwMode="auto">
            <a:xfrm>
              <a:off x="228600" y="2286000"/>
              <a:ext cx="16764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cs typeface="Arial" panose="020B0604020202020204" pitchFamily="34" charset="0"/>
                </a:rPr>
                <a:t>Highway</a:t>
              </a:r>
            </a:p>
          </p:txBody>
        </p:sp>
        <p:sp>
          <p:nvSpPr>
            <p:cNvPr id="6155" name="Text Box 10"/>
            <p:cNvSpPr txBox="1">
              <a:spLocks noChangeArrowheads="1"/>
            </p:cNvSpPr>
            <p:nvPr/>
          </p:nvSpPr>
          <p:spPr bwMode="auto">
            <a:xfrm>
              <a:off x="1676400" y="2286000"/>
              <a:ext cx="20574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cs typeface="Arial" panose="020B0604020202020204" pitchFamily="34" charset="0"/>
                </a:rPr>
                <a:t>Transmission Lines</a:t>
              </a:r>
            </a:p>
          </p:txBody>
        </p:sp>
        <p:sp>
          <p:nvSpPr>
            <p:cNvPr id="6156" name="Text Box 11"/>
            <p:cNvSpPr txBox="1">
              <a:spLocks noChangeArrowheads="1"/>
            </p:cNvSpPr>
            <p:nvPr/>
          </p:nvSpPr>
          <p:spPr bwMode="auto">
            <a:xfrm>
              <a:off x="5486400" y="2286000"/>
              <a:ext cx="16764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cs typeface="Arial" panose="020B0604020202020204" pitchFamily="34" charset="0"/>
                </a:rPr>
                <a:t>Green Space</a:t>
              </a:r>
            </a:p>
          </p:txBody>
        </p:sp>
        <p:sp>
          <p:nvSpPr>
            <p:cNvPr id="6157" name="Text Box 12"/>
            <p:cNvSpPr txBox="1">
              <a:spLocks noChangeArrowheads="1"/>
            </p:cNvSpPr>
            <p:nvPr/>
          </p:nvSpPr>
          <p:spPr bwMode="auto">
            <a:xfrm>
              <a:off x="7467600" y="2286000"/>
              <a:ext cx="13716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cs typeface="Arial" panose="020B0604020202020204" pitchFamily="34" charset="0"/>
                </a:rPr>
                <a:t>Ocean Front</a:t>
              </a:r>
            </a:p>
          </p:txBody>
        </p:sp>
        <p:sp>
          <p:nvSpPr>
            <p:cNvPr id="6158" name="Text Box 13"/>
            <p:cNvSpPr txBox="1">
              <a:spLocks noChangeArrowheads="1"/>
            </p:cNvSpPr>
            <p:nvPr/>
          </p:nvSpPr>
          <p:spPr bwMode="auto">
            <a:xfrm>
              <a:off x="6096000" y="2957513"/>
              <a:ext cx="6096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cs typeface="Arial" panose="020B0604020202020204" pitchFamily="34" charset="0"/>
                </a:rPr>
                <a:t>↑</a:t>
              </a:r>
              <a:r>
                <a:rPr lang="en-US" altLang="en-US" sz="1800">
                  <a:latin typeface="Arial Unicode MS" panose="020B0604020202020204" pitchFamily="34" charset="-128"/>
                  <a:cs typeface="Arial" panose="020B0604020202020204" pitchFamily="34" charset="0"/>
                </a:rPr>
                <a:t>$</a:t>
              </a:r>
            </a:p>
          </p:txBody>
        </p:sp>
        <p:sp>
          <p:nvSpPr>
            <p:cNvPr id="6159" name="Text Box 14"/>
            <p:cNvSpPr txBox="1">
              <a:spLocks noChangeArrowheads="1"/>
            </p:cNvSpPr>
            <p:nvPr/>
          </p:nvSpPr>
          <p:spPr bwMode="auto">
            <a:xfrm>
              <a:off x="2362200" y="2927350"/>
              <a:ext cx="8382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600">
                  <a:latin typeface="Arial Unicode MS" panose="020B0604020202020204" pitchFamily="34" charset="-128"/>
                  <a:cs typeface="Arial" panose="020B0604020202020204" pitchFamily="34" charset="0"/>
                </a:rPr>
                <a:t>↓ </a:t>
              </a:r>
              <a:r>
                <a:rPr lang="en-US" altLang="en-US" sz="1800">
                  <a:latin typeface="Arial Unicode MS" panose="020B0604020202020204" pitchFamily="34" charset="-128"/>
                  <a:cs typeface="Arial" panose="020B0604020202020204" pitchFamily="34" charset="0"/>
                </a:rPr>
                <a:t>$</a:t>
              </a:r>
            </a:p>
          </p:txBody>
        </p:sp>
        <p:sp>
          <p:nvSpPr>
            <p:cNvPr id="6160" name="Rectangle 15"/>
            <p:cNvSpPr>
              <a:spLocks noChangeArrowheads="1"/>
            </p:cNvSpPr>
            <p:nvPr/>
          </p:nvSpPr>
          <p:spPr bwMode="auto">
            <a:xfrm>
              <a:off x="152400" y="2209800"/>
              <a:ext cx="8839200" cy="1905000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3600" b="1" smtClean="0"/>
              <a:t>Property Value Concerns for Wind </a:t>
            </a:r>
            <a:br>
              <a:rPr lang="en-US" altLang="en-US" sz="3600" b="1" smtClean="0"/>
            </a:br>
            <a:r>
              <a:rPr lang="en-US" altLang="en-US" sz="3600" b="1" smtClean="0"/>
              <a:t>Fall Into Three Potential Categories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6019800" cy="381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>
              <a:lnSpc>
                <a:spcPct val="95000"/>
              </a:lnSpc>
              <a:spcAft>
                <a:spcPct val="25000"/>
              </a:spcAft>
              <a:buFontTx/>
              <a:buAutoNum type="arabicPeriod"/>
            </a:pPr>
            <a:r>
              <a:rPr lang="en-US" altLang="en-US" sz="2800" b="1" smtClean="0">
                <a:solidFill>
                  <a:srgbClr val="000099"/>
                </a:solidFill>
              </a:rPr>
              <a:t>Area Stigma:</a:t>
            </a:r>
            <a:r>
              <a:rPr lang="en-US" altLang="en-US" sz="2800" smtClean="0"/>
              <a:t> Concerns that rural areas will appear more developed</a:t>
            </a:r>
            <a:r>
              <a:rPr lang="en-US" altLang="en-US" sz="2800" b="1" smtClean="0">
                <a:solidFill>
                  <a:srgbClr val="000099"/>
                </a:solidFill>
              </a:rPr>
              <a:t> </a:t>
            </a:r>
          </a:p>
          <a:p>
            <a:pPr marL="461963" indent="-461963">
              <a:lnSpc>
                <a:spcPct val="95000"/>
              </a:lnSpc>
              <a:spcAft>
                <a:spcPct val="25000"/>
              </a:spcAft>
              <a:buFontTx/>
              <a:buAutoNum type="arabicPeriod"/>
            </a:pPr>
            <a:r>
              <a:rPr lang="en-US" altLang="en-US" sz="2800" b="1" smtClean="0">
                <a:solidFill>
                  <a:srgbClr val="000099"/>
                </a:solidFill>
              </a:rPr>
              <a:t>Scenic Vista Stigma:</a:t>
            </a:r>
            <a:r>
              <a:rPr lang="en-US" altLang="en-US" sz="2800" smtClean="0"/>
              <a:t> Concerns over decrease in quality of scenic vistas from homes  </a:t>
            </a:r>
          </a:p>
          <a:p>
            <a:pPr marL="461963" indent="-461963">
              <a:lnSpc>
                <a:spcPct val="95000"/>
              </a:lnSpc>
              <a:spcAft>
                <a:spcPct val="25000"/>
              </a:spcAft>
              <a:buFontTx/>
              <a:buAutoNum type="arabicPeriod"/>
            </a:pPr>
            <a:r>
              <a:rPr lang="en-US" altLang="en-US" sz="2800" b="1" smtClean="0">
                <a:solidFill>
                  <a:srgbClr val="000099"/>
                </a:solidFill>
              </a:rPr>
              <a:t>Nuisance Stigma:</a:t>
            </a:r>
            <a:r>
              <a:rPr lang="en-US" altLang="en-US" sz="2800" smtClean="0"/>
              <a:t> Potential health/well-being concerns of nearby residents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4953000"/>
            <a:ext cx="876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20000"/>
              </a:spcBef>
            </a:pPr>
            <a:endParaRPr lang="en-US" altLang="en-US" sz="27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5486400"/>
            <a:ext cx="9144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en-US" sz="2800">
                <a:solidFill>
                  <a:srgbClr val="CC0000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Each of these effects could impact property values; 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en-US" sz="2800">
                <a:solidFill>
                  <a:srgbClr val="CC0000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none are mutually exclusive  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6248400" y="1371600"/>
            <a:ext cx="2743200" cy="762000"/>
          </a:xfrm>
          <a:prstGeom prst="wedgeEllipseCallout">
            <a:avLst>
              <a:gd name="adj1" fmla="val -52722"/>
              <a:gd name="adj2" fmla="val 52083"/>
            </a:avLst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>
                <a:latin typeface="Arial Unicode MS" panose="020B0604020202020204" pitchFamily="34" charset="-128"/>
                <a:cs typeface="Arial" panose="020B0604020202020204" pitchFamily="34" charset="0"/>
              </a:rPr>
              <a:t>No one will move here!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477000" y="2743200"/>
            <a:ext cx="2438400" cy="762000"/>
          </a:xfrm>
          <a:prstGeom prst="wedgeEllipseCallout">
            <a:avLst>
              <a:gd name="adj1" fmla="val -74870"/>
              <a:gd name="adj2" fmla="val 41250"/>
            </a:avLst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>
                <a:latin typeface="Arial Unicode MS" panose="020B0604020202020204" pitchFamily="34" charset="-128"/>
                <a:cs typeface="Arial" panose="020B0604020202020204" pitchFamily="34" charset="0"/>
              </a:rPr>
              <a:t>It will ruin my view!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5943600" y="3962400"/>
            <a:ext cx="2971800" cy="1143000"/>
          </a:xfrm>
          <a:prstGeom prst="wedgeEllipseCallout">
            <a:avLst>
              <a:gd name="adj1" fmla="val -69500"/>
              <a:gd name="adj2" fmla="val -21528"/>
            </a:avLst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>
                <a:latin typeface="Arial Unicode MS" panose="020B0604020202020204" pitchFamily="34" charset="-128"/>
                <a:cs typeface="Arial" panose="020B0604020202020204" pitchFamily="34" charset="0"/>
              </a:rPr>
              <a:t>I won’t be able to live in my home!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>
                <a:solidFill>
                  <a:srgbClr val="000099"/>
                </a:solidFill>
              </a:rPr>
              <a:t>Impacts on Residential Property Values Near Wind Turbines</a:t>
            </a:r>
            <a:endParaRPr lang="en-US" altLang="en-US" sz="3600" b="1" smtClean="0">
              <a:solidFill>
                <a:srgbClr val="0000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5029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70000"/>
              </a:spcBef>
              <a:defRPr/>
            </a:pPr>
            <a:r>
              <a:rPr lang="en-US" sz="3600" dirty="0" smtClean="0"/>
              <a:t>Wind Energy and Property Values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Overview of Subject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/>
              <a:t>Previous Literature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Berkeley Lab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Other Disamenity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267200" cy="1143000"/>
          </a:xfrm>
        </p:spPr>
        <p:txBody>
          <a:bodyPr/>
          <a:lstStyle/>
          <a:p>
            <a:r>
              <a:rPr lang="en-US" altLang="en-US" sz="2800" b="1" smtClean="0"/>
              <a:t>Relatively Few Robust Wind and Property Studies Exist</a:t>
            </a: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1752600" y="-198438"/>
            <a:ext cx="260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120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endParaRPr lang="en-US" altLang="ja-JP" sz="180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220" name="TextBox 7"/>
          <p:cNvSpPr txBox="1">
            <a:spLocks noChangeArrowheads="1"/>
          </p:cNvSpPr>
          <p:nvPr/>
        </p:nvSpPr>
        <p:spPr bwMode="auto">
          <a:xfrm>
            <a:off x="304800" y="6273800"/>
            <a:ext cx="883920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2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9063"/>
            <a:ext cx="4495800" cy="66627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3886200" cy="51054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indent="-227013">
              <a:spcBef>
                <a:spcPts val="1800"/>
              </a:spcBef>
            </a:pPr>
            <a:r>
              <a:rPr lang="en-US" altLang="en-US" sz="2000" b="1" smtClean="0">
                <a:solidFill>
                  <a:srgbClr val="000066"/>
                </a:solidFill>
              </a:rPr>
              <a:t>Variety of methods used</a:t>
            </a:r>
            <a:r>
              <a:rPr lang="en-US" altLang="en-US" sz="2000" smtClean="0"/>
              <a:t>, from surveys to sales analyses, with varying levels of sophistication</a:t>
            </a:r>
          </a:p>
          <a:p>
            <a:pPr marL="227013" indent="-227013">
              <a:spcBef>
                <a:spcPts val="1800"/>
              </a:spcBef>
            </a:pPr>
            <a:r>
              <a:rPr lang="en-US" altLang="en-US" sz="2000" b="1" smtClean="0">
                <a:solidFill>
                  <a:srgbClr val="000066"/>
                </a:solidFill>
              </a:rPr>
              <a:t>Some methods are not conventional </a:t>
            </a:r>
            <a:r>
              <a:rPr lang="en-US" altLang="en-US" sz="2000" smtClean="0"/>
              <a:t>based on the previous literature</a:t>
            </a:r>
          </a:p>
          <a:p>
            <a:pPr marL="227013" indent="-227013">
              <a:spcBef>
                <a:spcPts val="1800"/>
              </a:spcBef>
            </a:pPr>
            <a:r>
              <a:rPr lang="en-US" altLang="en-US" sz="2000" b="1" smtClean="0">
                <a:solidFill>
                  <a:srgbClr val="000066"/>
                </a:solidFill>
              </a:rPr>
              <a:t>Some analyses use very small samples </a:t>
            </a:r>
            <a:r>
              <a:rPr lang="en-US" altLang="en-US" sz="2000" smtClean="0"/>
              <a:t>on which they base conclusions</a:t>
            </a:r>
          </a:p>
          <a:p>
            <a:pPr marL="227013" indent="-227013">
              <a:spcBef>
                <a:spcPts val="1800"/>
              </a:spcBef>
            </a:pPr>
            <a:r>
              <a:rPr lang="en-US" altLang="en-US" sz="2000" b="1" smtClean="0">
                <a:solidFill>
                  <a:srgbClr val="000066"/>
                </a:solidFill>
              </a:rPr>
              <a:t>Results are diverse</a:t>
            </a:r>
            <a:r>
              <a:rPr lang="en-US" altLang="en-US" sz="2000" smtClean="0"/>
              <a:t>, and in many instances unpersuasive due to limitations to the data and methodology.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What Conclusions Can Be Drawn From The Previous Literature When Looking At It Together?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144000" cy="487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</a:pPr>
            <a:r>
              <a:rPr lang="en-US" altLang="en-US" sz="2200" smtClean="0"/>
              <a:t>Wind facilities have often been </a:t>
            </a:r>
            <a:r>
              <a:rPr lang="en-US" altLang="en-US" sz="2200" b="1" smtClean="0">
                <a:solidFill>
                  <a:srgbClr val="000066"/>
                </a:solidFill>
              </a:rPr>
              <a:t>predicted to negatively impact property values</a:t>
            </a:r>
            <a:r>
              <a:rPr lang="en-US" altLang="en-US" sz="2200" smtClean="0"/>
              <a:t> (e.g., Haughton; Firestone et al.; Kielisch; McCann)</a:t>
            </a:r>
          </a:p>
          <a:p>
            <a:pPr>
              <a:spcBef>
                <a:spcPts val="1200"/>
              </a:spcBef>
            </a:pPr>
            <a:r>
              <a:rPr lang="en-US" altLang="en-US" sz="2200" smtClean="0"/>
              <a:t>Some convincing evidence exists of impacts occurring </a:t>
            </a:r>
            <a:r>
              <a:rPr lang="en-US" altLang="en-US" sz="2200" b="1" smtClean="0">
                <a:solidFill>
                  <a:srgbClr val="000066"/>
                </a:solidFill>
              </a:rPr>
              <a:t>after announcement but prior to construction</a:t>
            </a:r>
            <a:r>
              <a:rPr lang="en-US" altLang="en-US" sz="2200" smtClean="0"/>
              <a:t> (Hinman)</a:t>
            </a:r>
          </a:p>
          <a:p>
            <a:pPr>
              <a:spcBef>
                <a:spcPts val="1200"/>
              </a:spcBef>
            </a:pPr>
            <a:r>
              <a:rPr lang="en-US" altLang="en-US" sz="2200" smtClean="0"/>
              <a:t>In general, </a:t>
            </a:r>
            <a:r>
              <a:rPr lang="en-US" altLang="en-US" sz="2200" b="1" smtClean="0">
                <a:solidFill>
                  <a:srgbClr val="000066"/>
                </a:solidFill>
              </a:rPr>
              <a:t>impacts</a:t>
            </a:r>
            <a:r>
              <a:rPr lang="en-US" altLang="en-US" sz="2200" smtClean="0"/>
              <a:t>, to the degree that they exist, </a:t>
            </a:r>
            <a:r>
              <a:rPr lang="en-US" altLang="en-US" sz="2200" b="1" smtClean="0">
                <a:solidFill>
                  <a:srgbClr val="000066"/>
                </a:solidFill>
              </a:rPr>
              <a:t>are most likely very near turbines</a:t>
            </a:r>
            <a:r>
              <a:rPr lang="en-US" altLang="en-US" sz="2200" smtClean="0"/>
              <a:t> (e.g., where they can be heard) (McCann)</a:t>
            </a:r>
          </a:p>
          <a:p>
            <a:pPr>
              <a:spcBef>
                <a:spcPts val="1200"/>
              </a:spcBef>
            </a:pPr>
            <a:r>
              <a:rPr lang="en-US" altLang="en-US" sz="2200" b="1" smtClean="0">
                <a:solidFill>
                  <a:srgbClr val="000066"/>
                </a:solidFill>
              </a:rPr>
              <a:t>Experts </a:t>
            </a:r>
            <a:r>
              <a:rPr lang="en-US" altLang="en-US" sz="2200" smtClean="0"/>
              <a:t>(e.g., appraisers, assessors, realtors) when surveyed after construction </a:t>
            </a:r>
            <a:r>
              <a:rPr lang="en-US" altLang="en-US" sz="2200" b="1" smtClean="0">
                <a:solidFill>
                  <a:srgbClr val="000066"/>
                </a:solidFill>
              </a:rPr>
              <a:t>have mixed opinions as to actual effects</a:t>
            </a:r>
            <a:r>
              <a:rPr lang="en-US" altLang="en-US" sz="2200" smtClean="0"/>
              <a:t> (Grover; Goldman; Crowley; McCann; Kieliesh; Poletti)</a:t>
            </a:r>
          </a:p>
          <a:p>
            <a:pPr>
              <a:spcBef>
                <a:spcPts val="1200"/>
              </a:spcBef>
            </a:pPr>
            <a:r>
              <a:rPr lang="en-US" altLang="en-US" sz="2200" smtClean="0"/>
              <a:t>When actual sales are investigated </a:t>
            </a:r>
            <a:r>
              <a:rPr lang="en-US" altLang="en-US" sz="2200" b="1" smtClean="0">
                <a:solidFill>
                  <a:srgbClr val="000066"/>
                </a:solidFill>
              </a:rPr>
              <a:t>after construction </a:t>
            </a:r>
            <a:r>
              <a:rPr lang="en-US" altLang="en-US" sz="2200" smtClean="0"/>
              <a:t>using accepted techniques </a:t>
            </a:r>
            <a:r>
              <a:rPr lang="en-US" altLang="en-US" sz="2200" b="1" smtClean="0">
                <a:solidFill>
                  <a:srgbClr val="000066"/>
                </a:solidFill>
              </a:rPr>
              <a:t>evidence of impacts has failed to materialize </a:t>
            </a:r>
            <a:r>
              <a:rPr lang="en-US" altLang="en-US" sz="2200" smtClean="0"/>
              <a:t>(Hoen; Sims &amp; Dent; Sims et al., Hinman, Canning &amp; Simmons)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 smtClean="0">
                <a:solidFill>
                  <a:srgbClr val="000099"/>
                </a:solidFill>
              </a:rPr>
              <a:t>Impacts on Residential Property Values Near Wind Turbines</a:t>
            </a:r>
            <a:endParaRPr lang="en-US" altLang="en-US" sz="3600" b="1" smtClean="0">
              <a:solidFill>
                <a:srgbClr val="0000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5029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70000"/>
              </a:spcBef>
              <a:defRPr/>
            </a:pPr>
            <a:r>
              <a:rPr lang="en-US" sz="3600" dirty="0" smtClean="0"/>
              <a:t>Wind Energy and Property Values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Overview of Subject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Previous Literature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/>
              <a:t>Berkeley Lab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Other Disamenity Research</a:t>
            </a:r>
          </a:p>
          <a:p>
            <a:pPr lvl="1">
              <a:spcBef>
                <a:spcPct val="70000"/>
              </a:spcBef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3400" b="1" smtClean="0"/>
              <a:t>Berkeley Lab Project Involves Most Data-Rich and Comprehensive Analysis To Date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43000"/>
            <a:ext cx="8915400" cy="5181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200" b="1" u="sng" dirty="0" smtClean="0">
                <a:solidFill>
                  <a:srgbClr val="000066"/>
                </a:solidFill>
              </a:rPr>
              <a:t>Research Questions</a:t>
            </a:r>
            <a:r>
              <a:rPr lang="en-US" sz="2200" dirty="0" smtClean="0"/>
              <a:t>  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AutoNum type="arabicParenR"/>
              <a:tabLst>
                <a:tab pos="341313" algn="l"/>
              </a:tabLst>
              <a:defRPr/>
            </a:pPr>
            <a:r>
              <a:rPr lang="en-US" sz="2000" dirty="0" smtClean="0"/>
              <a:t>Is there evidence that views of turbines measurably affect sales prices?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AutoNum type="arabicParenR"/>
              <a:tabLst>
                <a:tab pos="341313" algn="l"/>
              </a:tabLst>
              <a:defRPr/>
            </a:pPr>
            <a:r>
              <a:rPr lang="en-US" sz="2000" dirty="0" smtClean="0"/>
              <a:t>Is there evidence that proximity to turbines measurably affect sales prices?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AutoNum type="arabicParenR"/>
              <a:tabLst>
                <a:tab pos="341313" algn="l"/>
              </a:tabLst>
              <a:defRPr/>
            </a:pPr>
            <a:r>
              <a:rPr lang="en-US" sz="2000" dirty="0" smtClean="0"/>
              <a:t>Do the results change over time, and are there other observable impacts?</a:t>
            </a:r>
            <a:endParaRPr lang="en-US" sz="2000" b="1" u="sng" dirty="0" smtClean="0">
              <a:solidFill>
                <a:schemeClr val="accent2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200" b="1" u="sng" dirty="0" smtClean="0">
                <a:solidFill>
                  <a:srgbClr val="000066"/>
                </a:solidFill>
              </a:rPr>
              <a:t>Relevance</a:t>
            </a:r>
            <a:r>
              <a:rPr lang="en-US" sz="2200" u="sng" dirty="0" smtClean="0">
                <a:solidFill>
                  <a:srgbClr val="000066"/>
                </a:solidFill>
              </a:rPr>
              <a:t> </a:t>
            </a:r>
            <a:r>
              <a:rPr lang="en-US" sz="2200" dirty="0" smtClean="0">
                <a:solidFill>
                  <a:srgbClr val="000066"/>
                </a:solidFill>
              </a:rPr>
              <a:t> </a:t>
            </a:r>
          </a:p>
          <a:p>
            <a:pPr marL="0" indent="0">
              <a:lnSpc>
                <a:spcPts val="24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000" dirty="0" smtClean="0"/>
              <a:t>Provide stakeholders in siting/permitting processes greater confidence in the likely effects of proposed wind energy facilities, allowing greater consensus on often-contentious setback requirements, viewshed valuations and non-participating landowner arrangements.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200" b="1" u="sng" dirty="0" smtClean="0">
                <a:solidFill>
                  <a:srgbClr val="000066"/>
                </a:solidFill>
              </a:rPr>
              <a:t>Team</a:t>
            </a:r>
            <a:r>
              <a:rPr lang="en-US" sz="2200" dirty="0" smtClean="0">
                <a:solidFill>
                  <a:srgbClr val="000066"/>
                </a:solidFill>
              </a:rPr>
              <a:t> </a:t>
            </a:r>
            <a:r>
              <a:rPr lang="en-US" sz="2200" dirty="0" smtClean="0"/>
              <a:t> 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000" dirty="0" smtClean="0"/>
              <a:t>B. Hoen (LBNL), R. Wiser (LBNL), P. Cappers (LBNL), 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000" dirty="0" smtClean="0"/>
              <a:t>M. Thayer (San Diego State University), G. Sethi (Bard College)</a:t>
            </a:r>
            <a:endParaRPr lang="en-US" sz="2000" b="1" u="sng" dirty="0" smtClean="0">
              <a:solidFill>
                <a:schemeClr val="accent2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200" b="1" u="sng" dirty="0" smtClean="0">
                <a:solidFill>
                  <a:srgbClr val="000066"/>
                </a:solidFill>
              </a:rPr>
              <a:t>Funder</a:t>
            </a:r>
            <a:r>
              <a:rPr lang="en-US" sz="2200" dirty="0" smtClean="0">
                <a:solidFill>
                  <a:srgbClr val="000066"/>
                </a:solidFill>
              </a:rPr>
              <a:t> </a:t>
            </a:r>
            <a:r>
              <a:rPr lang="en-US" sz="1800" dirty="0" smtClean="0"/>
              <a:t> 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000" dirty="0" smtClean="0"/>
              <a:t>U.S. Department of Energy, Office of Energy Efficiency and Renewable</a:t>
            </a:r>
          </a:p>
          <a:p>
            <a:pPr marL="341313" indent="-341313">
              <a:lnSpc>
                <a:spcPct val="90000"/>
              </a:lnSpc>
              <a:spcBef>
                <a:spcPct val="25000"/>
              </a:spcBef>
              <a:buFontTx/>
              <a:buNone/>
              <a:tabLst>
                <a:tab pos="341313" algn="l"/>
              </a:tabLst>
              <a:defRPr/>
            </a:pPr>
            <a:r>
              <a:rPr lang="en-US" sz="2000" dirty="0" smtClean="0"/>
              <a:t>Energy, Wind &amp; Hydropower Technologies Program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itial Results Presentation - 3-8c-07 - Draft">
  <a:themeElements>
    <a:clrScheme name="Initial Results Presentation - 3-8c-07 -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nitial Results Presentation - 3-8c-07 -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5438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5438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nitial Results Presentation - 3-8c-07 -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itial Results Presentation - 3-8c-07 - Draf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itial Results Presentation - 3-8c-07 - Draf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itial Results Presentation - 3-8c-07 - Draf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itial Results Presentation - 3-8c-07 - Draf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itial Results Presentation - 3-8c-07 - Draf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itial Results Presentation - 3-8c-07 - Draf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itial Results Presentation - 3-8c-07 - Draft">
  <a:themeElements>
    <a:clrScheme name="1_Initial Results Presentation - 3-8c-07 -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Initial Results Presentation - 3-8c-07 -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5438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5438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Initial Results Presentation - 3-8c-07 -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itial Results Presentation - 3-8c-07 - Draf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itial Results Presentation - 3-8c-07 - Draf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itial Results Presentation - 3-8c-07 - Draf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itial Results Presentation - 3-8c-07 - Draf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itial Results Presentation - 3-8c-07 - Draf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itial Results Presentation - 3-8c-07 - Draf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21605</TotalTime>
  <Words>1442</Words>
  <Application>Microsoft Office PowerPoint</Application>
  <PresentationFormat>On-screen Show (4:3)</PresentationFormat>
  <Paragraphs>169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Unicode MS</vt:lpstr>
      <vt:lpstr>Times New Roman</vt:lpstr>
      <vt:lpstr>MS Mincho</vt:lpstr>
      <vt:lpstr>Initial Results Presentation - 3-8c-07 - Draft</vt:lpstr>
      <vt:lpstr>1_Initial Results Presentation - 3-8c-07 - Draft</vt:lpstr>
      <vt:lpstr>Microsoft Photo Editor 3.0 Photo</vt:lpstr>
      <vt:lpstr>PowerPoint Presentation</vt:lpstr>
      <vt:lpstr>Impacts on Residential Property Values Near Wind Turbines</vt:lpstr>
      <vt:lpstr>Proximity to and Views of Environmental (Dis)Amenities Can Impact Property Values</vt:lpstr>
      <vt:lpstr>Property Value Concerns for Wind  Fall Into Three Potential Categories</vt:lpstr>
      <vt:lpstr>Impacts on Residential Property Values Near Wind Turbines</vt:lpstr>
      <vt:lpstr>Relatively Few Robust Wind and Property Studies Exist</vt:lpstr>
      <vt:lpstr>What Conclusions Can Be Drawn From The Previous Literature When Looking At It Together?</vt:lpstr>
      <vt:lpstr>Impacts on Residential Property Values Near Wind Turbines</vt:lpstr>
      <vt:lpstr>Berkeley Lab Project Involves Most Data-Rich and Comprehensive Analysis To Date</vt:lpstr>
      <vt:lpstr>Collected Sales Data from 10 Study Areas Surrounding 24 Wind Facilities in 9 States</vt:lpstr>
      <vt:lpstr>Homes Nearest the Turbines Were Depressed in Value Before Construction and Appreciated After Construction While Homes Further Away Were Largely Unchanged Over Time</vt:lpstr>
      <vt:lpstr>Sales Volumes Near Turbines Slowed Slightly After Construction, Then Returned To More Normal Levels</vt:lpstr>
      <vt:lpstr>Conclusions Based On  All Of The Analyses In The Report</vt:lpstr>
      <vt:lpstr>Impacts on Residential Property Values Near Wind Turbines</vt:lpstr>
      <vt:lpstr>Property Value Effects Found Near Other, Potentially More Risky, Disamenities Are In-Scale With Those For Wind Energy</vt:lpstr>
      <vt:lpstr>Effects Found Near Other, Potentially More Risky, Disamenities Are Relatively Small And Fade Quickly</vt:lpstr>
      <vt:lpstr>Impacts on Residential Property Values Near Wind Turbines</vt:lpstr>
      <vt:lpstr>Conclusions From All Research Regarding Property Value Impacts From Wind Energy</vt:lpstr>
      <vt:lpstr>Thank You!</vt:lpstr>
    </vt:vector>
  </TitlesOfParts>
  <Company>YAHOO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b&amp;t</dc:creator>
  <cp:lastModifiedBy>Robertson, Zach</cp:lastModifiedBy>
  <cp:revision>816</cp:revision>
  <dcterms:created xsi:type="dcterms:W3CDTF">2007-03-26T13:15:08Z</dcterms:created>
  <dcterms:modified xsi:type="dcterms:W3CDTF">2016-08-22T15:16:44Z</dcterms:modified>
</cp:coreProperties>
</file>