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70" r:id="rId4"/>
    <p:sldId id="268" r:id="rId5"/>
    <p:sldId id="257" r:id="rId6"/>
    <p:sldId id="266" r:id="rId7"/>
    <p:sldId id="261" r:id="rId8"/>
    <p:sldId id="258" r:id="rId9"/>
    <p:sldId id="269" r:id="rId10"/>
    <p:sldId id="274" r:id="rId11"/>
    <p:sldId id="263" r:id="rId12"/>
    <p:sldId id="271" r:id="rId13"/>
    <p:sldId id="273" r:id="rId14"/>
    <p:sldId id="262" r:id="rId15"/>
    <p:sldId id="260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8" autoAdjust="0"/>
    <p:restoredTop sz="79524" autoAdjust="0"/>
  </p:normalViewPr>
  <p:slideViewPr>
    <p:cSldViewPr>
      <p:cViewPr varScale="1">
        <p:scale>
          <a:sx n="94" d="100"/>
          <a:sy n="94" d="100"/>
        </p:scale>
        <p:origin x="232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1/26/20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1/26/20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12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91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7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048000"/>
            <a:ext cx="12192000" cy="2331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3454703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4678073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0" y="5454929"/>
            <a:ext cx="2914957" cy="1264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1" y="5791200"/>
            <a:ext cx="6045639" cy="7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763000" cy="1145224"/>
          </a:xfrm>
        </p:spPr>
        <p:txBody>
          <a:bodyPr/>
          <a:lstStyle>
            <a:lvl1pPr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4494" y="201915"/>
            <a:ext cx="4003012" cy="513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6000" y="854205"/>
            <a:ext cx="198137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915400" cy="114522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02920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6513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3164" y="881700"/>
            <a:ext cx="1981372" cy="85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4800" y="228600"/>
            <a:ext cx="4003012" cy="51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1/26/20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1/26/20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1/26/20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1/26/20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1/26/20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uemenap@msu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uemenap@ms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254" y="3200400"/>
            <a:ext cx="10515598" cy="838200"/>
          </a:xfrm>
        </p:spPr>
        <p:txBody>
          <a:bodyPr>
            <a:norm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5400" b="1" dirty="0">
                <a:latin typeface="Arial" charset="0"/>
                <a:ea typeface="ＭＳ Ｐゴシック" pitchFamily="34" charset="-128"/>
              </a:rPr>
              <a:t>Urban Collaborators</a:t>
            </a:r>
            <a:endParaRPr lang="en-US" sz="54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328" y="3886200"/>
            <a:ext cx="10515598" cy="860006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charset="0"/>
                <a:ea typeface="ＭＳ Ｐゴシック" pitchFamily="34" charset="-128"/>
              </a:rPr>
              <a:t>Promoting Healthy &amp; Sustainable Communities through Applied, Practical &amp; Neighborhood-based Solutions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86328" y="4876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Zenia Kotval and Marie A. Ruemenapp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DBF1-F148-5448-A59C-C2E02DD3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8054F-E26B-BB4D-9490-370F565E7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4651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Mini Grants</a:t>
            </a:r>
          </a:p>
          <a:p>
            <a:r>
              <a:rPr lang="en-US" dirty="0"/>
              <a:t>The aim of the mini-grant is to foster stronger connections between campus faculty and MSUE Educators on topics of community based, applied research. </a:t>
            </a:r>
          </a:p>
          <a:p>
            <a:r>
              <a:rPr lang="en-US" dirty="0"/>
              <a:t>Each funded mini-grant will require at least one campus-based educator and one MSUE field-based educator. </a:t>
            </a:r>
          </a:p>
          <a:p>
            <a:r>
              <a:rPr lang="en-US" dirty="0"/>
              <a:t>The outcome is more awareness of research at the community level, better research partnerships, joint publications and stronger grant proposals. </a:t>
            </a:r>
          </a:p>
        </p:txBody>
      </p:sp>
      <p:pic>
        <p:nvPicPr>
          <p:cNvPr id="5" name="Picture 4" descr="2019 Mini Grant to N. Durst">
            <a:extLst>
              <a:ext uri="{FF2B5EF4-FFF2-40B4-BE49-F238E27FC236}">
                <a16:creationId xmlns:a16="http://schemas.microsoft.com/office/drawing/2014/main" id="{74DFC2B2-9670-0542-A2EB-13187D84B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873" y="2209800"/>
            <a:ext cx="3238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763000" cy="930274"/>
          </a:xfrm>
        </p:spPr>
        <p:txBody>
          <a:bodyPr>
            <a:normAutofit/>
          </a:bodyPr>
          <a:lstStyle/>
          <a:p>
            <a:r>
              <a:rPr lang="en-US" sz="4000" b="1" dirty="0"/>
              <a:t>Resource Guides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-73135" r="-73135"/>
          <a:stretch>
            <a:fillRect/>
          </a:stretch>
        </p:blipFill>
        <p:spPr bwMode="auto">
          <a:xfrm>
            <a:off x="-990600" y="1538424"/>
            <a:ext cx="8457664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38423"/>
            <a:ext cx="3505200" cy="456027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77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763000" cy="854074"/>
          </a:xfrm>
        </p:spPr>
        <p:txBody>
          <a:bodyPr>
            <a:normAutofit/>
          </a:bodyPr>
          <a:lstStyle/>
          <a:p>
            <a:r>
              <a:rPr lang="en-US" sz="4000" dirty="0"/>
              <a:t>Summer Internships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11049000" cy="4953000"/>
          </a:xfrm>
        </p:spPr>
        <p:txBody>
          <a:bodyPr>
            <a:normAutofit/>
          </a:bodyPr>
          <a:lstStyle/>
          <a:p>
            <a:r>
              <a:rPr lang="en-US" dirty="0"/>
              <a:t>These are paid internships in Urban Extension offices</a:t>
            </a:r>
          </a:p>
          <a:p>
            <a:pPr lvl="1"/>
            <a:r>
              <a:rPr lang="en-US" dirty="0"/>
              <a:t>400 hours between May 15</a:t>
            </a:r>
            <a:r>
              <a:rPr lang="en-US" baseline="30000" dirty="0"/>
              <a:t>th</a:t>
            </a:r>
            <a:r>
              <a:rPr lang="en-US" dirty="0"/>
              <a:t> and August 15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You develop the job description</a:t>
            </a:r>
          </a:p>
          <a:p>
            <a:pPr lvl="1"/>
            <a:r>
              <a:rPr lang="en-US" dirty="0"/>
              <a:t>We advertise across campus</a:t>
            </a:r>
          </a:p>
          <a:p>
            <a:pPr lvl="1"/>
            <a:r>
              <a:rPr lang="en-US" dirty="0"/>
              <a:t>We collect and code applications</a:t>
            </a:r>
          </a:p>
          <a:p>
            <a:pPr lvl="1"/>
            <a:r>
              <a:rPr lang="en-US" dirty="0"/>
              <a:t>We help you select candidates for campus interviews</a:t>
            </a:r>
          </a:p>
          <a:p>
            <a:pPr lvl="1"/>
            <a:r>
              <a:rPr lang="en-US" dirty="0"/>
              <a:t>We take care of hiring paperwork</a:t>
            </a:r>
          </a:p>
          <a:p>
            <a:pPr lvl="1"/>
            <a:r>
              <a:rPr lang="en-US" dirty="0"/>
              <a:t>You mentor and assign work, monitor and sign weekly timesheets.</a:t>
            </a:r>
          </a:p>
          <a:p>
            <a:pPr lvl="1"/>
            <a:r>
              <a:rPr lang="en-US" dirty="0"/>
              <a:t>You and the student write a brief report on the internship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65126"/>
            <a:ext cx="9296400" cy="1145224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  <a:cs typeface="+mj-cs"/>
              </a:rPr>
              <a:t>Practicum Course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10972800" cy="46259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Century Gothic" charset="0"/>
                <a:ea typeface="ＭＳ Ｐゴシック" charset="0"/>
                <a:cs typeface="ＭＳ Ｐゴシック" charset="0"/>
              </a:rPr>
              <a:t>Experiential Learning: </a:t>
            </a:r>
            <a:r>
              <a:rPr lang="en-US" sz="2400" dirty="0">
                <a:latin typeface="Century Gothic" charset="0"/>
                <a:ea typeface="ＭＳ Ｐゴシック" charset="0"/>
                <a:cs typeface="ＭＳ Ｐゴシック" charset="0"/>
              </a:rPr>
              <a:t>Learning from </a:t>
            </a:r>
            <a:r>
              <a:rPr lang="en-US" sz="2400" b="1" dirty="0">
                <a:latin typeface="Century Gothic" charset="0"/>
                <a:ea typeface="ＭＳ Ｐゴシック" charset="0"/>
                <a:cs typeface="ＭＳ Ｐゴシック" charset="0"/>
              </a:rPr>
              <a:t>real life</a:t>
            </a:r>
            <a:r>
              <a:rPr lang="en-US" sz="2400" dirty="0">
                <a:latin typeface="Century Gothic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b="1" dirty="0">
                <a:latin typeface="Century Gothic" charset="0"/>
                <a:ea typeface="ＭＳ Ｐゴシック" charset="0"/>
                <a:cs typeface="ＭＳ Ｐゴシック" charset="0"/>
              </a:rPr>
              <a:t>fieldwor</a:t>
            </a:r>
            <a:r>
              <a:rPr lang="en-US" sz="2400" dirty="0">
                <a:latin typeface="Century Gothic" charset="0"/>
                <a:ea typeface="ＭＳ Ｐゴシック" charset="0"/>
                <a:cs typeface="ＭＳ Ｐゴシック" charset="0"/>
              </a:rPr>
              <a:t>k, applied learning, service-based learning, problem-based learning….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Century Gothic" charset="0"/>
                <a:ea typeface="ＭＳ Ｐゴシック" charset="0"/>
                <a:cs typeface="ＭＳ Ｐゴシック" charset="0"/>
              </a:rPr>
              <a:t>Urban And Regional Planning Profession 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entury Gothic" charset="0"/>
                <a:ea typeface="ＭＳ Ｐゴシック" charset="0"/>
              </a:rPr>
              <a:t>demands the training of practical planners who have </a:t>
            </a:r>
            <a:r>
              <a:rPr lang="en-US" sz="2400" b="1" dirty="0">
                <a:latin typeface="Century Gothic" charset="0"/>
                <a:ea typeface="ＭＳ Ｐゴシック" charset="0"/>
              </a:rPr>
              <a:t>some experience with community development</a:t>
            </a:r>
            <a:r>
              <a:rPr lang="en-US" sz="2400" dirty="0">
                <a:latin typeface="Century Gothic" charset="0"/>
                <a:ea typeface="ＭＳ Ｐゴシック" charset="0"/>
              </a:rPr>
              <a:t>, citizen participation modules, and conflict resolution skills.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400" dirty="0">
                <a:latin typeface="Century Gothic" charset="0"/>
                <a:ea typeface="ＭＳ Ｐゴシック" charset="0"/>
              </a:rPr>
              <a:t>Even though the need for experiential learning is accepted and understood, </a:t>
            </a:r>
            <a:r>
              <a:rPr lang="en-US" sz="2400" b="1" dirty="0">
                <a:latin typeface="Century Gothic" charset="0"/>
                <a:ea typeface="ＭＳ Ｐゴシック" charset="0"/>
              </a:rPr>
              <a:t>practice-based courses often lack the same distinction </a:t>
            </a:r>
            <a:r>
              <a:rPr lang="en-US" sz="2400" dirty="0">
                <a:latin typeface="Century Gothic" charset="0"/>
                <a:ea typeface="ＭＳ Ｐゴシック" charset="0"/>
              </a:rPr>
              <a:t>in academia as theory-based courses and need constant justification. 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763000" cy="1292224"/>
          </a:xfrm>
        </p:spPr>
        <p:txBody>
          <a:bodyPr>
            <a:normAutofit/>
          </a:bodyPr>
          <a:lstStyle/>
          <a:p>
            <a:r>
              <a:rPr lang="en-US" sz="4000" dirty="0"/>
              <a:t>Value Added to Practicum Projects: Research Publications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4" y="2057400"/>
            <a:ext cx="4800600" cy="4293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7400"/>
            <a:ext cx="5181600" cy="42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763000" cy="777874"/>
          </a:xfrm>
        </p:spPr>
        <p:txBody>
          <a:bodyPr>
            <a:normAutofit/>
          </a:bodyPr>
          <a:lstStyle/>
          <a:p>
            <a:r>
              <a:rPr lang="en-US" sz="4000" dirty="0"/>
              <a:t>Practicum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11277600" cy="4876800"/>
          </a:xfrm>
        </p:spPr>
        <p:txBody>
          <a:bodyPr>
            <a:noAutofit/>
          </a:bodyPr>
          <a:lstStyle/>
          <a:p>
            <a:r>
              <a:rPr lang="en-US" sz="2400" dirty="0"/>
              <a:t>Projects will start in January and be completed by May</a:t>
            </a:r>
          </a:p>
          <a:p>
            <a:r>
              <a:rPr lang="en-US" sz="2400" dirty="0"/>
              <a:t>Requires a community match of $3,500 to $5,000 </a:t>
            </a:r>
          </a:p>
          <a:p>
            <a:r>
              <a:rPr lang="en-US" sz="2400" dirty="0"/>
              <a:t>There must be a community client </a:t>
            </a:r>
          </a:p>
          <a:p>
            <a:r>
              <a:rPr lang="en-US" sz="2400" dirty="0"/>
              <a:t>If you are interested in submitting a proposal for practicum, need to complete a two-page request form and submit it by November 20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r>
              <a:rPr lang="en-US" sz="2400" dirty="0"/>
              <a:t>Projects are chosen on quality, variety &amp; appropriateness for the class</a:t>
            </a:r>
          </a:p>
          <a:p>
            <a:r>
              <a:rPr lang="en-US" sz="2400" dirty="0"/>
              <a:t>Selected communities are notified by December 15</a:t>
            </a:r>
            <a:r>
              <a:rPr lang="en-US" sz="2400" baseline="30000" dirty="0"/>
              <a:t>th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To get an application email Marie </a:t>
            </a:r>
            <a:r>
              <a:rPr lang="en-US" sz="2400" dirty="0" err="1"/>
              <a:t>Ruemenapp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ruemenap@msu.edu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439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763000" cy="1387474"/>
          </a:xfrm>
        </p:spPr>
        <p:txBody>
          <a:bodyPr>
            <a:normAutofit/>
          </a:bodyPr>
          <a:lstStyle/>
          <a:p>
            <a:r>
              <a:rPr lang="en-US" sz="4000" dirty="0"/>
              <a:t>Urban Collaborators:</a:t>
            </a:r>
            <a:br>
              <a:rPr lang="en-US" sz="4000" dirty="0"/>
            </a:br>
            <a:r>
              <a:rPr lang="en-US" sz="4000" dirty="0"/>
              <a:t>	Resource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11353800" cy="4267200"/>
          </a:xfrm>
        </p:spPr>
        <p:txBody>
          <a:bodyPr/>
          <a:lstStyle/>
          <a:p>
            <a:r>
              <a:rPr lang="en-US" sz="3200" dirty="0"/>
              <a:t>Beginning to meet regularly </a:t>
            </a:r>
          </a:p>
          <a:p>
            <a:r>
              <a:rPr lang="en-US" sz="3200" dirty="0"/>
              <a:t>If you work in:</a:t>
            </a:r>
          </a:p>
          <a:p>
            <a:pPr marL="228600" lvl="1" indent="0">
              <a:buNone/>
            </a:pPr>
            <a:r>
              <a:rPr lang="en-US" sz="2800" dirty="0"/>
              <a:t>	Detroit, Grand Rapids, Warren, Lansing, Flint,</a:t>
            </a:r>
          </a:p>
          <a:p>
            <a:pPr marL="228600" lvl="1" indent="0">
              <a:buNone/>
            </a:pPr>
            <a:r>
              <a:rPr lang="en-US" sz="2800" dirty="0"/>
              <a:t>	Kalamazoo, Pontiac or Saginaw</a:t>
            </a:r>
          </a:p>
          <a:p>
            <a:pPr marL="228600" lvl="1" indent="0">
              <a:buNone/>
            </a:pPr>
            <a:r>
              <a:rPr lang="en-US" sz="3200" dirty="0"/>
              <a:t>and you would like to be involved in the </a:t>
            </a:r>
            <a:r>
              <a:rPr lang="en-US" sz="3200"/>
              <a:t>Urban </a:t>
            </a:r>
          </a:p>
          <a:p>
            <a:pPr marL="228600" lvl="1" indent="0">
              <a:buNone/>
            </a:pPr>
            <a:r>
              <a:rPr lang="en-US" sz="3200"/>
              <a:t>Collaborators </a:t>
            </a:r>
            <a:r>
              <a:rPr lang="en-US" sz="3200" dirty="0"/>
              <a:t>Resource Team contact Marie Ruemenapp 	</a:t>
            </a:r>
            <a:r>
              <a:rPr lang="en-US" sz="3200" dirty="0">
                <a:hlinkClick r:id="rId2"/>
              </a:rPr>
              <a:t>ruemenap@msu.edu</a:t>
            </a:r>
            <a:r>
              <a:rPr lang="en-US" sz="3200" dirty="0"/>
              <a:t> or 989-284-6443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4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9296400" cy="1768474"/>
          </a:xfrm>
        </p:spPr>
        <p:txBody>
          <a:bodyPr>
            <a:noAutofit/>
          </a:bodyPr>
          <a:lstStyle/>
          <a:p>
            <a:r>
              <a:rPr lang="en-US" sz="4000" dirty="0"/>
              <a:t>Why Working in Cities is Important to MSU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4038600"/>
          </a:xfrm>
        </p:spPr>
        <p:txBody>
          <a:bodyPr/>
          <a:lstStyle/>
          <a:p>
            <a:pPr lvl="0"/>
            <a:r>
              <a:rPr lang="en-US" sz="3200" dirty="0"/>
              <a:t>Where most of Michigan’s population lives</a:t>
            </a:r>
          </a:p>
          <a:p>
            <a:pPr lvl="0"/>
            <a:r>
              <a:rPr lang="en-US" sz="3200" dirty="0"/>
              <a:t>Committed to providing access to all Michigan residents</a:t>
            </a:r>
          </a:p>
          <a:p>
            <a:pPr lvl="0"/>
            <a:r>
              <a:rPr lang="en-US" sz="3200" dirty="0"/>
              <a:t>Has many resources in Extension and across MSU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8763000" cy="1311274"/>
          </a:xfrm>
        </p:spPr>
        <p:txBody>
          <a:bodyPr>
            <a:noAutofit/>
          </a:bodyPr>
          <a:lstStyle/>
          <a:p>
            <a:r>
              <a:rPr lang="en-US" sz="4000" dirty="0"/>
              <a:t>MSU Extension: </a:t>
            </a:r>
            <a:br>
              <a:rPr lang="en-US" sz="4000" dirty="0"/>
            </a:br>
            <a:r>
              <a:rPr lang="en-US" sz="4000" dirty="0"/>
              <a:t>Definition of “Urban”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96774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“Cities that currently have, or had at their peak population, a population of at least 50,000 people”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6902"/>
            <a:ext cx="7543800" cy="1145224"/>
          </a:xfrm>
        </p:spPr>
        <p:txBody>
          <a:bodyPr>
            <a:noAutofit/>
          </a:bodyPr>
          <a:lstStyle/>
          <a:p>
            <a:r>
              <a:rPr lang="en-US" sz="4000" dirty="0"/>
              <a:t>Cities with at least 50,000 people living in them. . 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2057400"/>
            <a:ext cx="3352800" cy="465137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Detroit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Grand Rapids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Warren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Sterling Heights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Lansing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Ann Arbor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Flint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Dearborn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Livonia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2057401"/>
            <a:ext cx="3429000" cy="465137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Westland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Troy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Farmington Hills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Kalamazoo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Wyoming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Southfield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Rochester Hills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Taylor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St. Clair Shores</a:t>
            </a:r>
          </a:p>
          <a:p>
            <a:endParaRPr lang="en-US" sz="28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8001000" y="2057400"/>
            <a:ext cx="3733800" cy="4651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dirty="0"/>
              <a:t>Pontiac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Dearborn Heights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Royal Oak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Novi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Battle Creek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Saginaw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Bay City 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Jackson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839200" cy="1145224"/>
          </a:xfrm>
        </p:spPr>
        <p:txBody>
          <a:bodyPr>
            <a:normAutofit/>
          </a:bodyPr>
          <a:lstStyle/>
          <a:p>
            <a:r>
              <a:rPr lang="en-US" sz="4000" b="1" dirty="0"/>
              <a:t>UC Mission &amp;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To promote healthy and sustainable communities within our core cities through applied, practical, and neighborhood based solutions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1200" dirty="0"/>
          </a:p>
          <a:p>
            <a:pPr lvl="1"/>
            <a:r>
              <a:rPr lang="en-US" sz="2400" dirty="0"/>
              <a:t>To build the capacity of local organizations to address urban issues that focus on health and sustainability of neighborhoods.</a:t>
            </a:r>
          </a:p>
          <a:p>
            <a:pPr lvl="1"/>
            <a:r>
              <a:rPr lang="en-US" sz="2400" dirty="0"/>
              <a:t>To enhance the linkage between the research and outreach resources of the University and the needs of Michigan’s urban core cities. </a:t>
            </a:r>
          </a:p>
          <a:p>
            <a:pPr lvl="1"/>
            <a:r>
              <a:rPr lang="en-US" sz="2400" dirty="0"/>
              <a:t>To engage scholars and urban communities in ways that translates into new knowledge.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9372600" cy="1447800"/>
          </a:xfrm>
        </p:spPr>
        <p:txBody>
          <a:bodyPr>
            <a:normAutofit/>
          </a:bodyPr>
          <a:lstStyle/>
          <a:p>
            <a:r>
              <a:rPr lang="en-US" sz="4000" b="1" dirty="0"/>
              <a:t>Links between Research, Extension/Outreach &amp; Teaching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5625"/>
            <a:ext cx="10363200" cy="4651375"/>
          </a:xfrm>
        </p:spPr>
        <p:txBody>
          <a:bodyPr>
            <a:normAutofit/>
          </a:bodyPr>
          <a:lstStyle/>
          <a:p>
            <a:r>
              <a:rPr lang="en-US" dirty="0"/>
              <a:t>Connects research faculty and Extension educators on specific areas of interest</a:t>
            </a:r>
          </a:p>
          <a:p>
            <a:r>
              <a:rPr lang="en-US" dirty="0"/>
              <a:t>Engages students in Extension, outreach and research activities</a:t>
            </a:r>
          </a:p>
          <a:p>
            <a:r>
              <a:rPr lang="en-US" dirty="0"/>
              <a:t>Community based projects in the classroom</a:t>
            </a:r>
          </a:p>
          <a:p>
            <a:r>
              <a:rPr lang="en-US" dirty="0"/>
              <a:t>Community presentations by research faculty</a:t>
            </a:r>
          </a:p>
          <a:p>
            <a:r>
              <a:rPr lang="en-US" dirty="0"/>
              <a:t>Offers the opportunity for research publications</a:t>
            </a:r>
          </a:p>
          <a:p>
            <a:r>
              <a:rPr lang="en-US" dirty="0"/>
              <a:t>Training programs and resource guides </a:t>
            </a:r>
          </a:p>
        </p:txBody>
      </p:sp>
    </p:spTree>
    <p:extLst>
      <p:ext uri="{BB962C8B-B14F-4D97-AF65-F5344CB8AC3E}">
        <p14:creationId xmlns:p14="http://schemas.microsoft.com/office/powerpoint/2010/main" val="327274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763000" cy="1539874"/>
          </a:xfrm>
        </p:spPr>
        <p:txBody>
          <a:bodyPr>
            <a:normAutofit/>
          </a:bodyPr>
          <a:lstStyle/>
          <a:p>
            <a:r>
              <a:rPr lang="en-US" sz="4000" b="1" dirty="0"/>
              <a:t>Two Focus Areas:</a:t>
            </a:r>
            <a:br>
              <a:rPr lang="en-US" sz="4000" b="1" dirty="0"/>
            </a:br>
            <a:r>
              <a:rPr lang="en-US" sz="4000" b="1" dirty="0"/>
              <a:t>Capacity Building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10515600" cy="35814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600" b="1" dirty="0"/>
              <a:t>Capacity building for Extension Educators, and community development organizations and neighborhoods</a:t>
            </a:r>
          </a:p>
          <a:p>
            <a:pPr lvl="1">
              <a:spcBef>
                <a:spcPts val="1200"/>
              </a:spcBef>
            </a:pPr>
            <a:r>
              <a:rPr lang="en-US" sz="3200" dirty="0"/>
              <a:t>Identify capacity challenges and needs</a:t>
            </a:r>
          </a:p>
          <a:p>
            <a:pPr lvl="1"/>
            <a:r>
              <a:rPr lang="en-US" sz="3200" dirty="0"/>
              <a:t>Explore delivery mechanisms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108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Activities &amp; Programs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1375"/>
          </a:xfrm>
        </p:spPr>
        <p:txBody>
          <a:bodyPr/>
          <a:lstStyle/>
          <a:p>
            <a:pPr lvl="0"/>
            <a:r>
              <a:rPr lang="en-US" sz="3600" dirty="0"/>
              <a:t>UPP Practicum Projects</a:t>
            </a:r>
          </a:p>
          <a:p>
            <a:pPr lvl="0"/>
            <a:r>
              <a:rPr lang="en-US" sz="3600" dirty="0"/>
              <a:t>Research Publications</a:t>
            </a:r>
          </a:p>
          <a:p>
            <a:pPr lvl="0"/>
            <a:r>
              <a:rPr lang="en-US" sz="3600" dirty="0"/>
              <a:t>Resource Guides</a:t>
            </a:r>
          </a:p>
          <a:p>
            <a:pPr lvl="0"/>
            <a:r>
              <a:rPr lang="en-US" sz="3600" dirty="0"/>
              <a:t>Presentations</a:t>
            </a:r>
          </a:p>
          <a:p>
            <a:pPr lvl="0"/>
            <a:r>
              <a:rPr lang="en-US" sz="3600" dirty="0"/>
              <a:t>Summer Internships</a:t>
            </a:r>
          </a:p>
          <a:p>
            <a:pPr lvl="0"/>
            <a:r>
              <a:rPr lang="en-US" sz="3600" dirty="0"/>
              <a:t>Retreats and Resource Team Meetings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505" y="2851317"/>
            <a:ext cx="2292295" cy="2133785"/>
          </a:xfrm>
          <a:prstGeom prst="rect">
            <a:avLst/>
          </a:prstGeom>
        </p:spPr>
      </p:pic>
      <p:pic>
        <p:nvPicPr>
          <p:cNvPr id="5" name="Picture 4" descr="lansingredevelop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935004"/>
            <a:ext cx="23749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10972800" cy="1616074"/>
          </a:xfrm>
        </p:spPr>
        <p:txBody>
          <a:bodyPr>
            <a:noAutofit/>
          </a:bodyPr>
          <a:lstStyle/>
          <a:p>
            <a:r>
              <a:rPr lang="en-US" sz="4000" dirty="0"/>
              <a:t>Urban Collaborators </a:t>
            </a:r>
            <a:br>
              <a:rPr lang="en-US" sz="4000" dirty="0"/>
            </a:br>
            <a:r>
              <a:rPr lang="en-US" sz="4000" dirty="0"/>
              <a:t>Target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4343400" cy="4343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4400" dirty="0"/>
              <a:t>Detroit</a:t>
            </a:r>
          </a:p>
          <a:p>
            <a:pPr lvl="0"/>
            <a:r>
              <a:rPr lang="en-US" sz="4400" dirty="0"/>
              <a:t>Grand Rapids</a:t>
            </a:r>
          </a:p>
          <a:p>
            <a:pPr lvl="0"/>
            <a:r>
              <a:rPr lang="en-US" sz="4400" dirty="0"/>
              <a:t>Warren</a:t>
            </a:r>
          </a:p>
          <a:p>
            <a:pPr lvl="0"/>
            <a:r>
              <a:rPr lang="en-US" sz="4400" dirty="0"/>
              <a:t>Lansing</a:t>
            </a:r>
          </a:p>
          <a:p>
            <a:pPr lvl="0"/>
            <a:r>
              <a:rPr lang="en-US" sz="4400" dirty="0"/>
              <a:t>Flint</a:t>
            </a:r>
          </a:p>
          <a:p>
            <a:pPr lvl="0"/>
            <a:r>
              <a:rPr lang="en-US" sz="4400" dirty="0"/>
              <a:t>Kalamazoo</a:t>
            </a:r>
          </a:p>
          <a:p>
            <a:pPr lvl="0"/>
            <a:r>
              <a:rPr lang="en-US" sz="4400" dirty="0"/>
              <a:t>Pontiac</a:t>
            </a:r>
          </a:p>
          <a:p>
            <a:pPr lvl="0"/>
            <a:r>
              <a:rPr lang="en-US" sz="4400" dirty="0"/>
              <a:t>Saginaw</a:t>
            </a:r>
          </a:p>
          <a:p>
            <a:pPr lvl="0"/>
            <a:endParaRPr lang="en-US" sz="4000" dirty="0"/>
          </a:p>
          <a:p>
            <a:endParaRPr lang="en-US" dirty="0"/>
          </a:p>
        </p:txBody>
      </p:sp>
      <p:pic>
        <p:nvPicPr>
          <p:cNvPr id="8" name="Content Placeholder 7" descr="MI-Cities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11" r="-8811"/>
          <a:stretch/>
        </p:blipFill>
        <p:spPr>
          <a:xfrm>
            <a:off x="4648200" y="1371600"/>
            <a:ext cx="5964406" cy="5048704"/>
          </a:xfrm>
        </p:spPr>
      </p:pic>
    </p:spTree>
    <p:extLst>
      <p:ext uri="{BB962C8B-B14F-4D97-AF65-F5344CB8AC3E}">
        <p14:creationId xmlns:p14="http://schemas.microsoft.com/office/powerpoint/2010/main" val="30974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250</TotalTime>
  <Words>696</Words>
  <Application>Microsoft Macintosh PowerPoint</Application>
  <PresentationFormat>Widescreen</PresentationFormat>
  <Paragraphs>113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Century Schoolbook</vt:lpstr>
      <vt:lpstr>CITY SKETCH 16X9</vt:lpstr>
      <vt:lpstr>Urban Collaborators</vt:lpstr>
      <vt:lpstr>Why Working in Cities is Important to MSU Extension</vt:lpstr>
      <vt:lpstr>MSU Extension:  Definition of “Urban”</vt:lpstr>
      <vt:lpstr>Cities with at least 50,000 people living in them. . .</vt:lpstr>
      <vt:lpstr>UC Mission &amp; Goals</vt:lpstr>
      <vt:lpstr>Links between Research, Extension/Outreach &amp; Teaching</vt:lpstr>
      <vt:lpstr>Two Focus Areas: Capacity Building</vt:lpstr>
      <vt:lpstr>Activities &amp; Programs</vt:lpstr>
      <vt:lpstr>Urban Collaborators  Target Cities</vt:lpstr>
      <vt:lpstr>Applied Research</vt:lpstr>
      <vt:lpstr>Resource Guides</vt:lpstr>
      <vt:lpstr>Summer Internships</vt:lpstr>
      <vt:lpstr>Practicum Course</vt:lpstr>
      <vt:lpstr>Value Added to Practicum Projects: Research Publications</vt:lpstr>
      <vt:lpstr>Practicum Applications</vt:lpstr>
      <vt:lpstr>Urban Collaborators:  Resource Team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Collaborators</dc:title>
  <dc:creator>Ruemenapp, Marie</dc:creator>
  <cp:lastModifiedBy>Kotval, Zenia</cp:lastModifiedBy>
  <cp:revision>30</cp:revision>
  <dcterms:created xsi:type="dcterms:W3CDTF">2017-09-25T21:35:56Z</dcterms:created>
  <dcterms:modified xsi:type="dcterms:W3CDTF">2020-01-26T15:33:23Z</dcterms:modified>
</cp:coreProperties>
</file>